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24" r:id="rId1"/>
    <p:sldMasterId id="2147484698" r:id="rId2"/>
  </p:sldMasterIdLst>
  <p:notesMasterIdLst>
    <p:notesMasterId r:id="rId39"/>
  </p:notesMasterIdLst>
  <p:handoutMasterIdLst>
    <p:handoutMasterId r:id="rId40"/>
  </p:handoutMasterIdLst>
  <p:sldIdLst>
    <p:sldId id="256" r:id="rId3"/>
    <p:sldId id="1569" r:id="rId4"/>
    <p:sldId id="258" r:id="rId5"/>
    <p:sldId id="1309" r:id="rId6"/>
    <p:sldId id="1621" r:id="rId7"/>
    <p:sldId id="1576" r:id="rId8"/>
    <p:sldId id="1583" r:id="rId9"/>
    <p:sldId id="1615" r:id="rId10"/>
    <p:sldId id="1378" r:id="rId11"/>
    <p:sldId id="1523" r:id="rId12"/>
    <p:sldId id="1379" r:id="rId13"/>
    <p:sldId id="1616" r:id="rId14"/>
    <p:sldId id="1381" r:id="rId15"/>
    <p:sldId id="1824" r:id="rId16"/>
    <p:sldId id="1118" r:id="rId17"/>
    <p:sldId id="1112" r:id="rId18"/>
    <p:sldId id="3294" r:id="rId19"/>
    <p:sldId id="1617" r:id="rId20"/>
    <p:sldId id="1587" r:id="rId21"/>
    <p:sldId id="268" r:id="rId22"/>
    <p:sldId id="1618" r:id="rId23"/>
    <p:sldId id="1386" r:id="rId24"/>
    <p:sldId id="1553" r:id="rId25"/>
    <p:sldId id="3346" r:id="rId26"/>
    <p:sldId id="3347" r:id="rId27"/>
    <p:sldId id="3350" r:id="rId28"/>
    <p:sldId id="3356" r:id="rId29"/>
    <p:sldId id="3375" r:id="rId30"/>
    <p:sldId id="1614" r:id="rId31"/>
    <p:sldId id="1619" r:id="rId32"/>
    <p:sldId id="1613" r:id="rId33"/>
    <p:sldId id="1612" r:id="rId34"/>
    <p:sldId id="1620" r:id="rId35"/>
    <p:sldId id="3473" r:id="rId36"/>
    <p:sldId id="1534" r:id="rId37"/>
    <p:sldId id="1805" r:id="rId38"/>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5421CC4-DE46-6A47-ABC3-6AE297F0B73F}">
          <p14:sldIdLst>
            <p14:sldId id="256"/>
            <p14:sldId id="1569"/>
            <p14:sldId id="258"/>
            <p14:sldId id="1309"/>
            <p14:sldId id="1621"/>
            <p14:sldId id="1576"/>
            <p14:sldId id="1583"/>
            <p14:sldId id="1615"/>
          </p14:sldIdLst>
        </p14:section>
        <p14:section name="Embedded" id="{5CD49E2A-4BD1-A04A-9256-A321D0961F60}">
          <p14:sldIdLst>
            <p14:sldId id="1378"/>
            <p14:sldId id="1523"/>
            <p14:sldId id="1379"/>
            <p14:sldId id="1616"/>
          </p14:sldIdLst>
        </p14:section>
        <p14:section name="Services" id="{810B5F46-63EB-7344-8A06-E90D504DBFE0}">
          <p14:sldIdLst>
            <p14:sldId id="1381"/>
            <p14:sldId id="1824"/>
            <p14:sldId id="1118"/>
            <p14:sldId id="1112"/>
            <p14:sldId id="3294"/>
            <p14:sldId id="1617"/>
            <p14:sldId id="1587"/>
            <p14:sldId id="268"/>
            <p14:sldId id="1618"/>
          </p14:sldIdLst>
        </p14:section>
        <p14:section name="Infrastructure" id="{3B4178F0-0EA0-0242-BACA-4A545DCE118D}">
          <p14:sldIdLst>
            <p14:sldId id="1386"/>
            <p14:sldId id="1553"/>
            <p14:sldId id="3346"/>
            <p14:sldId id="3347"/>
            <p14:sldId id="3350"/>
            <p14:sldId id="3356"/>
            <p14:sldId id="3375"/>
            <p14:sldId id="1614"/>
            <p14:sldId id="1619"/>
          </p14:sldIdLst>
        </p14:section>
        <p14:section name="Solutions" id="{BEE8FA33-5E7F-4CCE-AFCF-171C8B92E3B5}">
          <p14:sldIdLst>
            <p14:sldId id="1613"/>
            <p14:sldId id="1612"/>
            <p14:sldId id="1620"/>
            <p14:sldId id="3473"/>
            <p14:sldId id="1534"/>
            <p14:sldId id="180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0" name="Auth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5AA1"/>
    <a:srgbClr val="0078D7"/>
    <a:srgbClr val="18344A"/>
    <a:srgbClr val="F9F9F9"/>
    <a:srgbClr val="EEEEEE"/>
    <a:srgbClr val="E9E9E9"/>
    <a:srgbClr val="002050"/>
    <a:srgbClr val="FFFFFF"/>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85" autoAdjust="0"/>
    <p:restoredTop sz="74930" autoAdjust="0"/>
  </p:normalViewPr>
  <p:slideViewPr>
    <p:cSldViewPr snapToGrid="0">
      <p:cViewPr varScale="1">
        <p:scale>
          <a:sx n="78" d="100"/>
          <a:sy n="78" d="100"/>
        </p:scale>
        <p:origin x="192" y="41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ck Woody" userId="4205aafe-f083-4d36-8b19-c9188dd9e34d" providerId="ADAL" clId="{97310F63-37B5-4444-B52C-B3C61F7A383E}"/>
    <pc:docChg chg="addSld delSld modSld sldOrd modSection">
      <pc:chgData name="Buck Woody" userId="4205aafe-f083-4d36-8b19-c9188dd9e34d" providerId="ADAL" clId="{97310F63-37B5-4444-B52C-B3C61F7A383E}" dt="2018-10-29T13:30:51.832" v="74" actId="1076"/>
      <pc:docMkLst>
        <pc:docMk/>
      </pc:docMkLst>
      <pc:sldChg chg="add">
        <pc:chgData name="Buck Woody" userId="4205aafe-f083-4d36-8b19-c9188dd9e34d" providerId="ADAL" clId="{97310F63-37B5-4444-B52C-B3C61F7A383E}" dt="2018-10-29T13:19:16.350" v="0"/>
        <pc:sldMkLst>
          <pc:docMk/>
          <pc:sldMk cId="3592882952" sldId="256"/>
        </pc:sldMkLst>
      </pc:sldChg>
      <pc:sldChg chg="modSp add">
        <pc:chgData name="Buck Woody" userId="4205aafe-f083-4d36-8b19-c9188dd9e34d" providerId="ADAL" clId="{97310F63-37B5-4444-B52C-B3C61F7A383E}" dt="2018-10-29T13:20:49.024" v="16" actId="1076"/>
        <pc:sldMkLst>
          <pc:docMk/>
          <pc:sldMk cId="3876662929" sldId="258"/>
        </pc:sldMkLst>
        <pc:spChg chg="mod">
          <ac:chgData name="Buck Woody" userId="4205aafe-f083-4d36-8b19-c9188dd9e34d" providerId="ADAL" clId="{97310F63-37B5-4444-B52C-B3C61F7A383E}" dt="2018-10-29T13:20:28.356" v="14" actId="404"/>
          <ac:spMkLst>
            <pc:docMk/>
            <pc:sldMk cId="3876662929" sldId="258"/>
            <ac:spMk id="4" creationId="{79850671-DC31-4204-BA79-C472F6478216}"/>
          </ac:spMkLst>
        </pc:spChg>
        <pc:spChg chg="mod">
          <ac:chgData name="Buck Woody" userId="4205aafe-f083-4d36-8b19-c9188dd9e34d" providerId="ADAL" clId="{97310F63-37B5-4444-B52C-B3C61F7A383E}" dt="2018-10-29T13:20:49.024" v="16" actId="1076"/>
          <ac:spMkLst>
            <pc:docMk/>
            <pc:sldMk cId="3876662929" sldId="258"/>
            <ac:spMk id="5" creationId="{F4B89E80-BCA2-45C9-A268-D9E21A2074D8}"/>
          </ac:spMkLst>
        </pc:spChg>
      </pc:sldChg>
      <pc:sldChg chg="ord modTransition">
        <pc:chgData name="Buck Woody" userId="4205aafe-f083-4d36-8b19-c9188dd9e34d" providerId="ADAL" clId="{97310F63-37B5-4444-B52C-B3C61F7A383E}" dt="2018-10-29T13:19:58.940" v="2"/>
        <pc:sldMkLst>
          <pc:docMk/>
          <pc:sldMk cId="665869574" sldId="1309"/>
        </pc:sldMkLst>
      </pc:sldChg>
      <pc:sldChg chg="addSp modSp add">
        <pc:chgData name="Buck Woody" userId="4205aafe-f083-4d36-8b19-c9188dd9e34d" providerId="ADAL" clId="{97310F63-37B5-4444-B52C-B3C61F7A383E}" dt="2018-10-29T13:30:51.832" v="74" actId="1076"/>
        <pc:sldMkLst>
          <pc:docMk/>
          <pc:sldMk cId="1595083168" sldId="1534"/>
        </pc:sldMkLst>
        <pc:spChg chg="add mod">
          <ac:chgData name="Buck Woody" userId="4205aafe-f083-4d36-8b19-c9188dd9e34d" providerId="ADAL" clId="{97310F63-37B5-4444-B52C-B3C61F7A383E}" dt="2018-10-29T13:22:27.678" v="63" actId="20577"/>
          <ac:spMkLst>
            <pc:docMk/>
            <pc:sldMk cId="1595083168" sldId="1534"/>
            <ac:spMk id="2" creationId="{9A028CFD-BD2A-084B-B62F-525AFD9AE306}"/>
          </ac:spMkLst>
        </pc:spChg>
        <pc:spChg chg="add mod">
          <ac:chgData name="Buck Woody" userId="4205aafe-f083-4d36-8b19-c9188dd9e34d" providerId="ADAL" clId="{97310F63-37B5-4444-B52C-B3C61F7A383E}" dt="2018-10-29T13:30:51.832" v="74" actId="1076"/>
          <ac:spMkLst>
            <pc:docMk/>
            <pc:sldMk cId="1595083168" sldId="1534"/>
            <ac:spMk id="3" creationId="{6819B740-1CC9-B04B-B983-A9D6612A99FA}"/>
          </ac:spMkLst>
        </pc:spChg>
      </pc:sldChg>
      <pc:sldChg chg="del">
        <pc:chgData name="Buck Woody" userId="4205aafe-f083-4d36-8b19-c9188dd9e34d" providerId="ADAL" clId="{97310F63-37B5-4444-B52C-B3C61F7A383E}" dt="2018-10-29T13:21:11.279" v="17" actId="2696"/>
        <pc:sldMkLst>
          <pc:docMk/>
          <pc:sldMk cId="555247025" sldId="1559"/>
        </pc:sldMkLst>
      </pc:sldChg>
      <pc:sldChg chg="add">
        <pc:chgData name="Buck Woody" userId="4205aafe-f083-4d36-8b19-c9188dd9e34d" providerId="ADAL" clId="{97310F63-37B5-4444-B52C-B3C61F7A383E}" dt="2018-10-29T13:19:16.350" v="0"/>
        <pc:sldMkLst>
          <pc:docMk/>
          <pc:sldMk cId="4282627657" sldId="1569"/>
        </pc:sldMkLst>
      </pc:sldChg>
      <pc:sldChg chg="add ord">
        <pc:chgData name="Buck Woody" userId="4205aafe-f083-4d36-8b19-c9188dd9e34d" providerId="ADAL" clId="{97310F63-37B5-4444-B52C-B3C61F7A383E}" dt="2018-10-29T13:21:43.176" v="20"/>
        <pc:sldMkLst>
          <pc:docMk/>
          <pc:sldMk cId="2543377238" sldId="1805"/>
        </pc:sldMkLst>
      </pc:sldChg>
      <pc:sldMasterChg chg="delSldLayout">
        <pc:chgData name="Buck Woody" userId="4205aafe-f083-4d36-8b19-c9188dd9e34d" providerId="ADAL" clId="{97310F63-37B5-4444-B52C-B3C61F7A383E}" dt="2018-10-29T13:21:11.282" v="18" actId="2696"/>
        <pc:sldMasterMkLst>
          <pc:docMk/>
          <pc:sldMasterMk cId="3233240361" sldId="2147484698"/>
        </pc:sldMasterMkLst>
        <pc:sldLayoutChg chg="del">
          <pc:chgData name="Buck Woody" userId="4205aafe-f083-4d36-8b19-c9188dd9e34d" providerId="ADAL" clId="{97310F63-37B5-4444-B52C-B3C61F7A383E}" dt="2018-10-29T13:21:11.282" v="18" actId="2696"/>
          <pc:sldLayoutMkLst>
            <pc:docMk/>
            <pc:sldMasterMk cId="3233240361" sldId="2147484698"/>
            <pc:sldLayoutMk cId="751998219" sldId="2147484718"/>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98102" y="0"/>
            <a:ext cx="2982119" cy="464820"/>
          </a:xfrm>
          <a:prstGeom prst="rect">
            <a:avLst/>
          </a:prstGeom>
        </p:spPr>
        <p:txBody>
          <a:bodyPr vert="horz" lIns="92446" tIns="46223" rIns="92446" bIns="46223" rtlCol="0"/>
          <a:lstStyle>
            <a:lvl1pPr algn="r">
              <a:defRPr sz="1200"/>
            </a:lvl1pPr>
          </a:lstStyle>
          <a:p>
            <a:fld id="{8C8D045D-9A66-44E7-900A-FC6D0BD4E54A}" type="datetime8">
              <a:rPr lang="en-US" smtClean="0">
                <a:latin typeface="Segoe UI" pitchFamily="34" charset="0"/>
              </a:rPr>
              <a:t>10/29/18 9:18 AM</a:t>
            </a:fld>
            <a:endParaRPr lang="en-US">
              <a:latin typeface="Segoe UI" pitchFamily="34" charset="0"/>
            </a:endParaRPr>
          </a:p>
        </p:txBody>
      </p:sp>
      <p:sp>
        <p:nvSpPr>
          <p:cNvPr id="8" name="Footer Placeholder 7"/>
          <p:cNvSpPr>
            <a:spLocks noGrp="1"/>
          </p:cNvSpPr>
          <p:nvPr>
            <p:ph type="ftr" sz="quarter" idx="2"/>
          </p:nvPr>
        </p:nvSpPr>
        <p:spPr>
          <a:xfrm>
            <a:off x="0" y="8829966"/>
            <a:ext cx="5815132" cy="337975"/>
          </a:xfrm>
          <a:prstGeom prst="rect">
            <a:avLst/>
          </a:prstGeom>
        </p:spPr>
        <p:txBody>
          <a:bodyPr vert="horz" lIns="92446" tIns="46223" rIns="92446" bIns="46223" rtlCol="0" anchor="b"/>
          <a:lstStyle>
            <a:lvl1pPr algn="l">
              <a:defRPr sz="1200"/>
            </a:lvl1pPr>
          </a:lstStyle>
          <a:p>
            <a:pPr marL="402846" defTabSz="9241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atin typeface="Segoe UI" pitchFamily="34" charset="0"/>
              </a:defRPr>
            </a:lvl1pPr>
          </a:lstStyle>
          <a:p>
            <a:fld id="{38EEC551-8CDA-4EB6-89BB-2A86C9F091C8}" type="datetime8">
              <a:rPr lang="en-US" smtClean="0"/>
              <a:t>10/29/18 9:18 AM</a:t>
            </a:fld>
            <a:endParaRPr lang="en-US"/>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blogs.technet.microsoft.com/machinelearning/2018/03/07/using-microsoft-ai-to-build-a-lung-disease-prediction-model-using-chest-x-ray-image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research.fb.com/facebook-and-microsoft-introduce-new-open-ecosystem-for-interchangeable-ai-framework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ka.ms/azr218pal-registration"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aka.ms/azr221al-registration" TargetMode="External"/><Relationship Id="rId5" Type="http://schemas.openxmlformats.org/officeDocument/2006/relationships/hyperlink" Target="https://aka.ms/azr220al-registration" TargetMode="External"/><Relationship Id="rId4" Type="http://schemas.openxmlformats.org/officeDocument/2006/relationships/hyperlink" Target="https://aka.ms/azr219al-registration"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azuredatabricks.net/user-guide/clusters/sizing.html"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docs.azuredatabricks.net/user-guide/clusters/terminate.htm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10/29/18 9:19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4125933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10/29/18 9:18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6017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Vision: </a:t>
            </a:r>
            <a:r>
              <a:rPr lang="en-US" sz="12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Computer vision: </a:t>
            </a:r>
            <a:r>
              <a:rPr lang="en-US" sz="12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Content Moderator: </a:t>
            </a:r>
            <a:r>
              <a:rPr lang="en-US" sz="12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Vision Service: </a:t>
            </a:r>
            <a:r>
              <a:rPr lang="en-US" sz="12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Face</a:t>
            </a:r>
            <a:r>
              <a:rPr lang="en-US" sz="1200" kern="1200" dirty="0">
                <a:solidFill>
                  <a:schemeClr val="tx1"/>
                </a:solidFill>
                <a:effectLst/>
                <a:latin typeface="Segoe UI Light" pitchFamily="34" charset="0"/>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Video indexer: </a:t>
            </a:r>
            <a:r>
              <a:rPr lang="en-US" sz="1200" kern="1200" dirty="0">
                <a:solidFill>
                  <a:schemeClr val="tx1"/>
                </a:solidFill>
                <a:effectLst/>
                <a:latin typeface="Segoe UI Light" pitchFamily="34" charset="0"/>
                <a:ea typeface="+mn-ea"/>
                <a:cs typeface="+mn-cs"/>
              </a:rPr>
              <a:t>Easily extract insights from your videos to enrich your applications</a:t>
            </a:r>
          </a:p>
          <a:p>
            <a:r>
              <a:rPr lang="en-US" sz="1200" b="1" kern="1200" dirty="0">
                <a:solidFill>
                  <a:schemeClr val="tx1"/>
                </a:solidFill>
                <a:effectLst/>
                <a:latin typeface="Segoe UI Light" pitchFamily="34" charset="0"/>
                <a:ea typeface="+mn-ea"/>
                <a:cs typeface="+mn-cs"/>
              </a:rPr>
              <a:t>Speech:</a:t>
            </a:r>
            <a:r>
              <a:rPr lang="en-US" sz="12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Speech: </a:t>
            </a:r>
            <a:r>
              <a:rPr lang="en-US" sz="12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Speaker Recognition:</a:t>
            </a:r>
            <a:r>
              <a:rPr lang="en-US" sz="12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 Speech Service: </a:t>
            </a:r>
            <a:r>
              <a:rPr lang="en-US" sz="1200" kern="1200" dirty="0">
                <a:solidFill>
                  <a:schemeClr val="tx1"/>
                </a:solidFill>
                <a:effectLst/>
                <a:latin typeface="Segoe UI Light" pitchFamily="34" charset="0"/>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Speech:</a:t>
            </a:r>
            <a:r>
              <a:rPr lang="en-US" sz="1200" kern="1200" dirty="0">
                <a:solidFill>
                  <a:schemeClr val="tx1"/>
                </a:solidFill>
                <a:effectLst/>
                <a:latin typeface="Segoe UI Light" pitchFamily="34" charset="0"/>
                <a:ea typeface="+mn-ea"/>
                <a:cs typeface="+mn-cs"/>
              </a:rPr>
              <a:t> Easily conduct real-time speech translation on your app</a:t>
            </a:r>
          </a:p>
          <a:p>
            <a:r>
              <a:rPr lang="en-US" sz="1200" b="1" kern="1200" dirty="0">
                <a:solidFill>
                  <a:schemeClr val="tx1"/>
                </a:solidFill>
                <a:effectLst/>
                <a:latin typeface="Segoe UI Light" pitchFamily="34" charset="0"/>
                <a:ea typeface="+mn-ea"/>
                <a:cs typeface="+mn-cs"/>
              </a:rPr>
              <a:t>Language: </a:t>
            </a:r>
            <a:r>
              <a:rPr lang="en-US" sz="12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Spell Check: </a:t>
            </a:r>
            <a:r>
              <a:rPr lang="en-US" sz="12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Language Understanding (LUIS): </a:t>
            </a:r>
            <a:r>
              <a:rPr lang="en-US" sz="12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Linguistic Analysis: </a:t>
            </a:r>
            <a:r>
              <a:rPr lang="en-US" sz="12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Text Analytics: </a:t>
            </a:r>
            <a:r>
              <a:rPr lang="en-US" sz="12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Text:</a:t>
            </a:r>
            <a:r>
              <a:rPr lang="en-US" sz="1200" kern="1200" dirty="0">
                <a:solidFill>
                  <a:schemeClr val="tx1"/>
                </a:solidFill>
                <a:effectLst/>
                <a:latin typeface="Segoe UI Light" pitchFamily="34" charset="0"/>
                <a:ea typeface="+mn-ea"/>
                <a:cs typeface="+mn-cs"/>
              </a:rPr>
              <a:t> Easily conduct machine translation for 60+ languages</a:t>
            </a:r>
          </a:p>
          <a:p>
            <a:r>
              <a:rPr lang="en-US" sz="1200" b="1" kern="1200" dirty="0">
                <a:solidFill>
                  <a:schemeClr val="tx1"/>
                </a:solidFill>
                <a:effectLst/>
                <a:latin typeface="Segoe UI Light" pitchFamily="34" charset="0"/>
                <a:ea typeface="+mn-ea"/>
                <a:cs typeface="+mn-cs"/>
              </a:rPr>
              <a:t>Knowledge: </a:t>
            </a:r>
            <a:r>
              <a:rPr lang="en-US" sz="12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Knowledge Exploration Service: </a:t>
            </a:r>
            <a:r>
              <a:rPr lang="en-US" sz="12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Entity Linking Service: </a:t>
            </a:r>
            <a:r>
              <a:rPr lang="en-US" sz="12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Academic Knowledge:</a:t>
            </a:r>
            <a:r>
              <a:rPr lang="en-US" sz="12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err="1">
                <a:solidFill>
                  <a:schemeClr val="tx1"/>
                </a:solidFill>
                <a:effectLst/>
                <a:latin typeface="Segoe UI Light" pitchFamily="34" charset="0"/>
                <a:ea typeface="+mn-ea"/>
                <a:cs typeface="+mn-cs"/>
              </a:rPr>
              <a:t>QnA</a:t>
            </a:r>
            <a:r>
              <a:rPr lang="en-US" sz="1200" b="1" kern="1200" dirty="0">
                <a:solidFill>
                  <a:schemeClr val="tx1"/>
                </a:solidFill>
                <a:effectLst/>
                <a:latin typeface="Segoe UI Light" pitchFamily="34" charset="0"/>
                <a:ea typeface="+mn-ea"/>
                <a:cs typeface="+mn-cs"/>
              </a:rPr>
              <a:t> Maker:</a:t>
            </a:r>
            <a:r>
              <a:rPr lang="en-US" sz="1200" kern="1200" dirty="0">
                <a:solidFill>
                  <a:schemeClr val="tx1"/>
                </a:solidFill>
                <a:effectLst/>
                <a:latin typeface="Segoe UI Light" pitchFamily="34" charset="0"/>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Decision Service:</a:t>
            </a:r>
            <a:r>
              <a:rPr lang="en-US" sz="1200" kern="1200" dirty="0">
                <a:solidFill>
                  <a:schemeClr val="tx1"/>
                </a:solidFill>
                <a:effectLst/>
                <a:latin typeface="Segoe UI Light" pitchFamily="34" charset="0"/>
                <a:ea typeface="+mn-ea"/>
                <a:cs typeface="+mn-cs"/>
              </a:rPr>
              <a:t> Create custom experiences with adaptive, contextual decision-making</a:t>
            </a:r>
          </a:p>
          <a:p>
            <a:r>
              <a:rPr lang="en-US" sz="1200" b="1" kern="1200" dirty="0">
                <a:solidFill>
                  <a:schemeClr val="tx1"/>
                </a:solidFill>
                <a:effectLst/>
                <a:latin typeface="Segoe UI Light" pitchFamily="34" charset="0"/>
                <a:ea typeface="+mn-ea"/>
                <a:cs typeface="+mn-cs"/>
              </a:rPr>
              <a:t>Search: </a:t>
            </a:r>
            <a:r>
              <a:rPr lang="en-US" sz="1200" kern="1200" dirty="0">
                <a:solidFill>
                  <a:schemeClr val="tx1"/>
                </a:solidFill>
                <a:effectLst/>
                <a:latin typeface="Segoe UI Light" pitchFamily="34" charset="0"/>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Autosuggest: </a:t>
            </a:r>
            <a:r>
              <a:rPr lang="en-US" sz="12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News Search: </a:t>
            </a:r>
            <a:r>
              <a:rPr lang="en-US" sz="12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Web Search: </a:t>
            </a:r>
            <a:r>
              <a:rPr lang="en-US" sz="12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Entity Search: </a:t>
            </a:r>
            <a:r>
              <a:rPr lang="en-US" sz="12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Image Search: </a:t>
            </a:r>
            <a:r>
              <a:rPr lang="en-US" sz="12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Video Search: </a:t>
            </a:r>
            <a:r>
              <a:rPr lang="en-US" sz="12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Custom Search: </a:t>
            </a:r>
            <a:r>
              <a:rPr lang="en-US" sz="1200" kern="1200" dirty="0">
                <a:solidFill>
                  <a:schemeClr val="tx1"/>
                </a:solidFill>
                <a:effectLst/>
                <a:latin typeface="Segoe UI Light" pitchFamily="34" charset="0"/>
                <a:ea typeface="+mn-ea"/>
                <a:cs typeface="+mn-cs"/>
              </a:rPr>
              <a:t>Create tailored site search or vertical search experiences for topics you care about</a:t>
            </a:r>
          </a:p>
          <a:p>
            <a:r>
              <a:rPr lang="en-US" sz="1200" b="1" kern="1200" dirty="0">
                <a:solidFill>
                  <a:schemeClr val="tx1"/>
                </a:solidFill>
                <a:effectLst/>
                <a:latin typeface="Segoe UI Light" pitchFamily="34" charset="0"/>
                <a:ea typeface="+mn-ea"/>
                <a:cs typeface="+mn-cs"/>
              </a:rPr>
              <a:t>Labs: </a:t>
            </a:r>
            <a:r>
              <a:rPr lang="en-US" sz="1200" kern="1200" dirty="0">
                <a:solidFill>
                  <a:schemeClr val="tx1"/>
                </a:solidFill>
                <a:effectLst/>
                <a:latin typeface="Segoe UI Light" pitchFamily="34" charset="0"/>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Segoe UI Light" pitchFamily="34" charset="0"/>
                <a:ea typeface="+mn-ea"/>
                <a:cs typeface="+mn-cs"/>
              </a:rPr>
              <a:t>Project Prague: </a:t>
            </a:r>
            <a:r>
              <a:rPr lang="en-US" sz="12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Segoe UI Light" pitchFamily="34" charset="0"/>
                <a:ea typeface="+mn-ea"/>
                <a:cs typeface="+mn-cs"/>
              </a:rPr>
              <a:t>Project Cuzco: </a:t>
            </a:r>
            <a:r>
              <a:rPr lang="en-US" sz="1200" kern="1200" dirty="0">
                <a:solidFill>
                  <a:schemeClr val="tx1"/>
                </a:solidFill>
                <a:effectLst/>
                <a:latin typeface="Segoe UI Light" pitchFamily="34" charset="0"/>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Segoe UI Light" pitchFamily="34" charset="0"/>
                <a:ea typeface="+mn-ea"/>
                <a:cs typeface="+mn-cs"/>
              </a:rPr>
              <a:t>Project Johannesburg: </a:t>
            </a:r>
            <a:r>
              <a:rPr lang="en-US" sz="1200" kern="1200" dirty="0">
                <a:solidFill>
                  <a:schemeClr val="tx1"/>
                </a:solidFill>
                <a:effectLst/>
                <a:latin typeface="Segoe UI Light" pitchFamily="34" charset="0"/>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Segoe UI Light" pitchFamily="34" charset="0"/>
                <a:ea typeface="+mn-ea"/>
                <a:cs typeface="+mn-cs"/>
              </a:rPr>
              <a:t>Project Nanjing: </a:t>
            </a:r>
            <a:r>
              <a:rPr lang="en-US" sz="1200" kern="1200" dirty="0">
                <a:solidFill>
                  <a:schemeClr val="tx1"/>
                </a:solidFill>
                <a:effectLst/>
                <a:latin typeface="Segoe UI Light" pitchFamily="34" charset="0"/>
                <a:ea typeface="+mn-ea"/>
                <a:cs typeface="+mn-cs"/>
              </a:rPr>
              <a:t>API to calculate isochrones - time and distance-based recommendations for enterprise route optimization.</a:t>
            </a:r>
          </a:p>
          <a:p>
            <a:pPr lvl="0"/>
            <a:r>
              <a:rPr lang="en-US" sz="1200" b="1" kern="1200" dirty="0">
                <a:solidFill>
                  <a:schemeClr val="tx1"/>
                </a:solidFill>
                <a:effectLst/>
                <a:latin typeface="Segoe UI Light" pitchFamily="34" charset="0"/>
                <a:ea typeface="+mn-ea"/>
                <a:cs typeface="+mn-cs"/>
              </a:rPr>
              <a:t>Project Abu Dhabi: </a:t>
            </a:r>
            <a:r>
              <a:rPr lang="en-US" sz="1200" kern="1200" dirty="0">
                <a:solidFill>
                  <a:schemeClr val="tx1"/>
                </a:solidFill>
                <a:effectLst/>
                <a:latin typeface="Segoe UI Light" pitchFamily="34" charset="0"/>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Segoe UI Light" pitchFamily="34" charset="0"/>
                <a:ea typeface="+mn-ea"/>
                <a:cs typeface="+mn-cs"/>
              </a:rPr>
              <a:t>Project Wollongong: </a:t>
            </a:r>
            <a:r>
              <a:rPr lang="en-US" sz="12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Ex: restaurants, parks, transit stops. </a:t>
            </a:r>
            <a:endParaRPr lang="en-US" sz="1200" dirty="0">
              <a:effectLst/>
            </a:endParaRPr>
          </a:p>
          <a:p>
            <a:r>
              <a:rPr lang="en-US" sz="1200"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sz="1200" dirty="0">
                <a:effectLst/>
              </a:rPr>
              <a:t>detection, vision and speech recognition, knowledge, search and language understanding – into their applications. The collection will continuously improve, adding new APIs and updating existing ones.</a:t>
            </a:r>
          </a:p>
          <a:p>
            <a:endParaRPr lang="en-US" sz="1200" b="1" dirty="0">
              <a:effectLst/>
            </a:endParaRPr>
          </a:p>
          <a:p>
            <a:r>
              <a:rPr lang="en-US" sz="1200" b="1" dirty="0">
                <a:effectLst/>
              </a:rPr>
              <a:t>Cognitive Services includes:</a:t>
            </a:r>
          </a:p>
          <a:p>
            <a:r>
              <a:rPr lang="en-US" sz="1200" dirty="0">
                <a:effectLst/>
              </a:rPr>
              <a:t>&lt;click&gt;</a:t>
            </a:r>
          </a:p>
          <a:p>
            <a:endParaRPr lang="en-US" sz="1200" b="1" dirty="0">
              <a:effectLst/>
            </a:endParaRPr>
          </a:p>
          <a:p>
            <a:pPr lvl="0"/>
            <a:r>
              <a:rPr lang="en-US" sz="1200" dirty="0">
                <a:effectLst/>
              </a:rPr>
              <a:t>Vision: From faces to feelings, allow apps to understand images and video</a:t>
            </a:r>
          </a:p>
          <a:p>
            <a:pPr lvl="0"/>
            <a:r>
              <a:rPr lang="en-US" sz="1200" dirty="0">
                <a:effectLst/>
              </a:rPr>
              <a:t>&lt;click&gt;</a:t>
            </a:r>
          </a:p>
          <a:p>
            <a:pPr lvl="0"/>
            <a:endParaRPr lang="en-US" sz="1200" dirty="0">
              <a:effectLst/>
            </a:endParaRPr>
          </a:p>
          <a:p>
            <a:pPr lvl="0"/>
            <a:r>
              <a:rPr lang="en-US" sz="1200" dirty="0">
                <a:effectLst/>
              </a:rPr>
              <a:t>Speech: Hear and speak to users by filtering noise, identifying speakers, and understanding intent</a:t>
            </a:r>
          </a:p>
          <a:p>
            <a:pPr lvl="0"/>
            <a:r>
              <a:rPr lang="en-US" sz="1200" dirty="0">
                <a:effectLst/>
              </a:rPr>
              <a:t>&lt;click&gt;</a:t>
            </a:r>
          </a:p>
          <a:p>
            <a:pPr lvl="0"/>
            <a:endParaRPr lang="en-US" sz="1200" dirty="0">
              <a:effectLst/>
            </a:endParaRPr>
          </a:p>
          <a:p>
            <a:pPr lvl="0"/>
            <a:r>
              <a:rPr lang="en-US" sz="1200" dirty="0">
                <a:effectLst/>
              </a:rPr>
              <a:t>Language: Process text and learn how to recognize what users want</a:t>
            </a:r>
          </a:p>
          <a:p>
            <a:pPr lvl="0"/>
            <a:r>
              <a:rPr lang="en-US" sz="1200" dirty="0">
                <a:effectLst/>
              </a:rPr>
              <a:t>&lt;click&gt;</a:t>
            </a:r>
          </a:p>
          <a:p>
            <a:pPr lvl="0"/>
            <a:endParaRPr lang="en-US" sz="1200" dirty="0">
              <a:effectLst/>
            </a:endParaRPr>
          </a:p>
          <a:p>
            <a:pPr lvl="0"/>
            <a:r>
              <a:rPr lang="en-US" sz="1200" dirty="0">
                <a:effectLst/>
              </a:rPr>
              <a:t>Knowledge: Tap into rich knowledge amassed from the web, academia, or your own data</a:t>
            </a:r>
          </a:p>
          <a:p>
            <a:pPr lvl="0"/>
            <a:r>
              <a:rPr lang="en-US" sz="1200" dirty="0">
                <a:effectLst/>
              </a:rPr>
              <a:t>&lt;click&gt;</a:t>
            </a:r>
          </a:p>
          <a:p>
            <a:pPr lvl="0"/>
            <a:endParaRPr lang="en-US" sz="1200" dirty="0">
              <a:effectLst/>
            </a:endParaRPr>
          </a:p>
          <a:p>
            <a:pPr lvl="0"/>
            <a:r>
              <a:rPr lang="en-US" sz="1200" dirty="0">
                <a:effectLst/>
              </a:rPr>
              <a:t>Search: Access billions of web pages, images, videos, and news with the power of Bing APIs</a:t>
            </a:r>
          </a:p>
          <a:p>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sz="1200" dirty="0">
              <a:effectLst/>
            </a:endParaRPr>
          </a:p>
          <a:p>
            <a:pPr lvl="0"/>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1" baseline="0" dirty="0"/>
              <a:t>Transition:</a:t>
            </a:r>
            <a:r>
              <a:rPr lang="en-US" sz="1200" baseline="0" dirty="0"/>
              <a:t> </a:t>
            </a:r>
            <a:r>
              <a:rPr lang="en-US" sz="1200" b="1" baseline="0" dirty="0"/>
              <a:t>When it comes to real-world applications for Cognitive Services, the sky is the limit! Let’s look at some examples. </a:t>
            </a:r>
          </a:p>
          <a:p>
            <a:r>
              <a:rPr lang="en-US" sz="1200" b="1" baseline="0" dirty="0"/>
              <a:t>&lt;click&gt;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10/29/18 9:18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4381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The Search APIs provide access to the search technology that power Bing.com and a long list of 1st-party (Office, Cortana, Xbox, Edge) and 3rd-party partners. In total, we have 4 Search APIs for web, image, video and news search. In addition we provide access to our Autosuggest (type-ahead) and Spell Check services.</a:t>
            </a:r>
            <a:r>
              <a:rPr lang="en-US" sz="900" dirty="0"/>
              <a:t>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Web Search API: </a:t>
            </a:r>
            <a:r>
              <a:rPr lang="en-US" sz="900" b="0" i="0" u="none" strike="noStrike" kern="1200" baseline="0" dirty="0">
                <a:solidFill>
                  <a:schemeClr val="tx1"/>
                </a:solidFill>
                <a:effectLst/>
                <a:latin typeface="Segoe UI Light" pitchFamily="34" charset="0"/>
                <a:ea typeface="+mn-ea"/>
                <a:cs typeface="+mn-cs"/>
              </a:rPr>
              <a:t>is th</a:t>
            </a:r>
            <a:r>
              <a:rPr lang="en-US" sz="900" b="0" i="0" u="none" strike="noStrike" kern="1200" dirty="0">
                <a:solidFill>
                  <a:schemeClr val="tx1"/>
                </a:solidFill>
                <a:effectLst/>
                <a:latin typeface="Segoe UI Light" pitchFamily="34" charset="0"/>
                <a:ea typeface="+mn-ea"/>
                <a:cs typeface="+mn-cs"/>
              </a:rPr>
              <a:t>e main Search API. With one programmatic call, the user can get back relevant webpage, image, video, and news results. It's equivalent to searching in the web vertical in bing.com. The Search APIs provide the power of the Bing Search engine to developers. You get access to many of the latest and greatest capabilities the bing.com site has to offer, in the form of an API. It's the same architecture stack so it's a powerful way to bring the knowledge and intelligence of the search engine to your own experience.</a:t>
            </a:r>
            <a:r>
              <a:rPr lang="en-US" sz="900" dirty="0"/>
              <a:t> </a:t>
            </a:r>
            <a:r>
              <a:rPr lang="en-US" sz="900" b="0" i="0" u="none" strike="noStrike" kern="1200" dirty="0">
                <a:solidFill>
                  <a:schemeClr val="tx1"/>
                </a:solidFill>
                <a:effectLst/>
                <a:latin typeface="Segoe UI Light" pitchFamily="34" charset="0"/>
                <a:ea typeface="+mn-ea"/>
                <a:cs typeface="+mn-cs"/>
              </a:rPr>
              <a:t>The API is built directly on top of the entire Bing stack- you get the quality, relevance, performance and continuous improvements that the rest of the site gets. Similar to Bing.com- tail queries, or obscure terms may have limited results. We're always working to improve the edge cases though and API users will benefit from that.</a:t>
            </a:r>
            <a:r>
              <a:rPr lang="en-US" sz="900" dirty="0"/>
              <a:t>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Image Search API:  </a:t>
            </a:r>
            <a:r>
              <a:rPr lang="en-US" sz="900" dirty="0"/>
              <a:t>Help users scour the web for images. Results include thumbnails, full image URLs, publishing website info, image metadata, and more. Try out the demo.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Video Search API:  </a:t>
            </a:r>
            <a:r>
              <a:rPr lang="en-US" sz="900" dirty="0"/>
              <a:t>Find videos across the web. Results provide useful metadata including creator, encoding format, video length, view count, and more</a:t>
            </a:r>
            <a:endParaRPr lang="en-US" sz="900" b="0"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News Search API: </a:t>
            </a:r>
            <a:r>
              <a:rPr lang="en-US" sz="900" dirty="0"/>
              <a:t>Search the web for news articles. Results include details like authoritative image of the news article, related news and categories, provider info, article URL, and date added</a:t>
            </a:r>
          </a:p>
          <a:p>
            <a:pPr marL="0" lvl="0" indent="0">
              <a:buFont typeface="Arial" panose="020B0604020202020204" pitchFamily="34" charset="0"/>
              <a:buNone/>
            </a:pPr>
            <a:endParaRPr lang="en-US" sz="900"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baseline="0" dirty="0"/>
              <a:t>Bing Autosuggest API: </a:t>
            </a:r>
            <a:r>
              <a:rPr lang="en-US" sz="900" dirty="0"/>
              <a:t>Help users complete queries faster by adding intelligent type-ahead capabilities to your app or website. Empower users to type less and do more with automated and complete search suggestions.</a:t>
            </a:r>
            <a:endParaRPr lang="en-US" sz="900"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Custom Search: </a:t>
            </a:r>
            <a:r>
              <a:rPr lang="en-US" sz="900" dirty="0"/>
              <a:t>lets you create a highly-customized web search experience, which delivers better and more relevant results from your targeted web space. Featuring a straightforward User Interface, Bing Custom Search enables you to create your own web search service without a line of code. Specify the slices of the web that you want to draw from and explore site suggestions to intelligently expand the scope of your search domain. Bing Custom Search can empower businesses of any size, hobbyists and entrepreneurs to design and deploy web search applications for any possible scenario.</a:t>
            </a:r>
            <a:endParaRPr lang="en-US" sz="900" b="1"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Entity Search API </a:t>
            </a:r>
            <a:r>
              <a:rPr lang="en-US" sz="900" b="0" dirty="0"/>
              <a:t>- Search for the most relevant entity</a:t>
            </a:r>
          </a:p>
          <a:p>
            <a:r>
              <a:rPr lang="en-US" sz="900" dirty="0"/>
              <a:t>Harness the power of the web with the Bing Entity Search API. You can enrich your app by infusing knowledge search into existing content. Bing Entity Search API will identify the most relevant entity based on your searched term, spanning multiple entity types such as famous people, places, movies, TV shows, video games, books, and even local businesses near you.</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Visual Search - </a:t>
            </a:r>
            <a:r>
              <a:rPr lang="en-US" sz="900" b="0" baseline="0" dirty="0"/>
              <a:t>a new service in general availability that lets you harness the capabilities of Bing Search to perform intelligent search by image capabilities, such as searching similar products for a given product (e.g. in retail scenario, wherein user would like to see products similar to the one being considered), identifying barcodes, text, celebrities and more!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Statistics-add-in - </a:t>
            </a:r>
            <a:r>
              <a:rPr lang="en-US" sz="900" b="0" baseline="0" dirty="0"/>
              <a:t>an add-in which provides various metrics and rich slicing and dicing capabilities for several Bing APIs</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10/29/18 9:18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0136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base">
              <a:buFont typeface="Arial" panose="020B0604020202020204" pitchFamily="34" charset="0"/>
              <a:buNone/>
            </a:pPr>
            <a:r>
              <a:rPr lang="en-US" sz="1200" b="0" i="0" u="none" strike="noStrike" kern="1200" dirty="0">
                <a:solidFill>
                  <a:schemeClr val="tx1"/>
                </a:solidFill>
                <a:effectLst/>
                <a:latin typeface="+mn-lt"/>
                <a:ea typeface="+mn-ea"/>
                <a:cs typeface="+mn-cs"/>
              </a:rPr>
              <a:t>You can take Azure Cognitive Search and you can run all of the cognitive services we’ve been talking about to go and do:</a:t>
            </a:r>
          </a:p>
          <a:p>
            <a:pPr marL="0" indent="0" rtl="0" fontAlgn="base">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Facial recognition to recognize people in images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Named entity detection to understand what blocks of text mean</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Language detection and translation etc.</a:t>
            </a:r>
          </a:p>
          <a:p>
            <a:pPr marL="0" indent="0" rtl="0" fontAlgn="base">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rtl="0" fontAlgn="base">
              <a:buFont typeface="Arial" panose="020B0604020202020204" pitchFamily="34" charset="0"/>
              <a:buNone/>
            </a:pPr>
            <a:r>
              <a:rPr lang="en-US" sz="1200" b="0" i="0" u="none" strike="noStrike" kern="1200" dirty="0">
                <a:solidFill>
                  <a:schemeClr val="tx1"/>
                </a:solidFill>
                <a:effectLst/>
                <a:latin typeface="+mn-lt"/>
                <a:ea typeface="+mn-ea"/>
                <a:cs typeface="+mn-cs"/>
              </a:rPr>
              <a:t>Then you put all this information into an index, and run azure search on top of it. </a:t>
            </a:r>
          </a:p>
          <a:p>
            <a:pPr marL="0" indent="0" rtl="0" fontAlgn="base">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lvl="0" indent="0">
              <a:buFont typeface="Arial" panose="020B0604020202020204" pitchFamily="34" charset="0"/>
              <a:buNone/>
            </a:pPr>
            <a:r>
              <a:rPr lang="en-US" dirty="0"/>
              <a:t>Content intelligently turns into text, becomes a searchable index</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(Makes un-searchable content searchable)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AI algorithms added to the indexing pipeline (data in Azure)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https://</a:t>
            </a:r>
            <a:r>
              <a:rPr lang="en-US" dirty="0" err="1"/>
              <a:t>docs.microsoft.com</a:t>
            </a:r>
            <a:r>
              <a:rPr lang="en-US" dirty="0"/>
              <a:t>/</a:t>
            </a:r>
            <a:r>
              <a:rPr lang="en-US" dirty="0" err="1"/>
              <a:t>en</a:t>
            </a:r>
            <a:r>
              <a:rPr lang="en-US" dirty="0"/>
              <a:t>-us/azure/search/cognitive-search-</a:t>
            </a:r>
            <a:r>
              <a:rPr lang="en-US" dirty="0" err="1"/>
              <a:t>quickstart</a:t>
            </a:r>
            <a:r>
              <a:rPr lang="en-US" dirty="0"/>
              <a:t>-blob </a:t>
            </a:r>
          </a:p>
          <a:p>
            <a:pPr marL="0" indent="0" rtl="0" fontAlgn="base">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9969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1842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Cognitive services span Vision, Speech, Language, Knowledge, and Search. Combining many of these services together can either improve user interaction models, or provide fun and engaging user experiences.</a:t>
            </a:r>
          </a:p>
          <a:p>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Our examples here shine some light on how some of these APIs work in real-world situations:</a:t>
            </a:r>
          </a:p>
          <a:p>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r>
              <a:rPr lang="en-US" sz="1200" b="1" dirty="0"/>
              <a:t>Vision</a:t>
            </a:r>
          </a:p>
          <a:p>
            <a:pPr marL="171450" indent="-171450">
              <a:buFont typeface="Arial" panose="020B0604020202020204" pitchFamily="34" charset="0"/>
              <a:buChar char="•"/>
            </a:pPr>
            <a:r>
              <a:rPr lang="en-US" sz="1100" dirty="0"/>
              <a:t>The </a:t>
            </a:r>
            <a:r>
              <a:rPr lang="en-US" sz="1100" b="1" dirty="0"/>
              <a:t>Computer Vision</a:t>
            </a:r>
            <a:r>
              <a:rPr lang="en-US" sz="1100" dirty="0"/>
              <a:t> API </a:t>
            </a:r>
            <a:r>
              <a:rPr lang="en-US" sz="1100" dirty="0">
                <a:effectLst/>
              </a:rPr>
              <a:t>is</a:t>
            </a:r>
            <a:r>
              <a:rPr lang="en-US" sz="1100" baseline="0" dirty="0">
                <a:effectLst/>
              </a:rPr>
              <a:t> able to e</a:t>
            </a:r>
            <a:r>
              <a:rPr lang="en-US" sz="1100" dirty="0">
                <a:effectLst/>
              </a:rPr>
              <a:t>xtract rich information from images to categorize and process visual data</a:t>
            </a:r>
            <a:r>
              <a:rPr lang="en-US" sz="1100" baseline="0" dirty="0">
                <a:effectLst/>
              </a:rPr>
              <a:t> </a:t>
            </a:r>
            <a:r>
              <a:rPr lang="en-US" sz="1100" dirty="0">
                <a:effectLst/>
              </a:rPr>
              <a:t>and protect your users from unwanted content. Here,</a:t>
            </a:r>
            <a:r>
              <a:rPr lang="en-US" sz="1100" baseline="0" dirty="0">
                <a:effectLst/>
              </a:rPr>
              <a:t> the API is able to tell us what the photo contains, indicate the most common colors, and lets us know that the content would not be considered inappropriate for users.</a:t>
            </a:r>
            <a:endParaRPr lang="en-US" sz="1100" dirty="0"/>
          </a:p>
          <a:p>
            <a:endParaRPr lang="en-US" sz="1200" dirty="0"/>
          </a:p>
          <a:p>
            <a:r>
              <a:rPr lang="en-US" sz="1200" b="1" dirty="0"/>
              <a:t>Speech</a:t>
            </a:r>
          </a:p>
          <a:p>
            <a:pPr marL="171450" indent="-171450">
              <a:buFont typeface="Arial" panose="020B0604020202020204" pitchFamily="34" charset="0"/>
              <a:buChar char="•"/>
            </a:pPr>
            <a:r>
              <a:rPr lang="en-US" sz="1100" dirty="0"/>
              <a:t>The </a:t>
            </a:r>
            <a:r>
              <a:rPr lang="en-US" sz="1100" b="1" dirty="0"/>
              <a:t>Bing Speech API </a:t>
            </a:r>
            <a:r>
              <a:rPr lang="en-US" sz="1100" dirty="0">
                <a:effectLst/>
              </a:rPr>
              <a:t>is</a:t>
            </a:r>
            <a:r>
              <a:rPr lang="en-US" sz="1100" baseline="0" dirty="0">
                <a:effectLst/>
              </a:rPr>
              <a:t> capable of c</a:t>
            </a:r>
            <a:r>
              <a:rPr lang="en-US" sz="1100" dirty="0">
                <a:effectLst/>
              </a:rPr>
              <a:t>onverting audio to text, understanding intent, and converting text back to speech for natural responsiveness. This</a:t>
            </a:r>
            <a:r>
              <a:rPr lang="en-US" sz="1100" baseline="0" dirty="0">
                <a:effectLst/>
              </a:rPr>
              <a:t> case shows us that the user has asked for directions verbally, the intent has been extracted, and a map with directions provided.</a:t>
            </a:r>
            <a:endParaRPr lang="en-US" sz="1100" dirty="0"/>
          </a:p>
          <a:p>
            <a:pPr marL="0" indent="0">
              <a:buFontTx/>
              <a:buNone/>
            </a:pPr>
            <a:endParaRPr lang="en-US" sz="1100" dirty="0"/>
          </a:p>
          <a:p>
            <a:pPr marL="0" indent="0">
              <a:buFontTx/>
              <a:buNone/>
            </a:pPr>
            <a:r>
              <a:rPr lang="en-US" sz="1200" b="1" dirty="0"/>
              <a:t>Language:</a:t>
            </a:r>
          </a:p>
          <a:p>
            <a:pPr marL="171450" indent="-171450">
              <a:buFont typeface="Arial" panose="020B0604020202020204" pitchFamily="34" charset="0"/>
              <a:buChar char="•"/>
            </a:pPr>
            <a:r>
              <a:rPr lang="en-US" sz="1100" dirty="0"/>
              <a:t>Language Understanding Intelligent Service,</a:t>
            </a:r>
            <a:r>
              <a:rPr lang="en-US" sz="1100" baseline="0" dirty="0"/>
              <a:t> known as </a:t>
            </a:r>
            <a:r>
              <a:rPr lang="en-US" sz="1100" dirty="0"/>
              <a:t>LUIS,</a:t>
            </a:r>
            <a:r>
              <a:rPr lang="en-US" sz="1100" baseline="0" dirty="0"/>
              <a:t> can be trained to u</a:t>
            </a:r>
            <a:r>
              <a:rPr lang="en-US" sz="1100" dirty="0">
                <a:effectLst/>
              </a:rPr>
              <a:t>nderstand user language contextually, so your app communicates with people in the way they speak. The example we see</a:t>
            </a:r>
            <a:r>
              <a:rPr lang="en-US" sz="1100" baseline="0" dirty="0">
                <a:effectLst/>
              </a:rPr>
              <a:t> here demonstrates Language Understanding’s ability to </a:t>
            </a:r>
            <a:r>
              <a:rPr lang="en-US" sz="1100" dirty="0">
                <a:effectLst/>
              </a:rPr>
              <a:t>understand what a person wants, and to find the pieces of information that are relevant to the</a:t>
            </a:r>
            <a:r>
              <a:rPr lang="en-US" sz="1100" baseline="0" dirty="0">
                <a:effectLst/>
              </a:rPr>
              <a:t> user’s</a:t>
            </a:r>
            <a:r>
              <a:rPr lang="en-US" sz="1100" dirty="0">
                <a:effectLst/>
              </a:rPr>
              <a:t> intent.</a:t>
            </a:r>
            <a:endParaRPr lang="en-US" sz="1100" dirty="0"/>
          </a:p>
          <a:p>
            <a:endParaRPr lang="en-US" sz="1200" dirty="0"/>
          </a:p>
          <a:p>
            <a:r>
              <a:rPr lang="en-US" sz="1200" b="1" dirty="0"/>
              <a:t>Knowledge</a:t>
            </a:r>
          </a:p>
          <a:p>
            <a:pPr marL="171450" indent="-171450">
              <a:buFont typeface="Arial" panose="020B0604020202020204" pitchFamily="34" charset="0"/>
              <a:buChar char="•"/>
            </a:pPr>
            <a:r>
              <a:rPr lang="en-US" sz="1100" dirty="0"/>
              <a:t>Knowledge Exploration Service</a:t>
            </a:r>
            <a:r>
              <a:rPr lang="en-US" sz="1100" baseline="0" dirty="0"/>
              <a:t> a</a:t>
            </a:r>
            <a:r>
              <a:rPr lang="en-US" sz="1100" dirty="0"/>
              <a:t>dds interactive search over structured data to reduce user effort and increase</a:t>
            </a:r>
            <a:r>
              <a:rPr lang="en-US" sz="1100" baseline="0" dirty="0"/>
              <a:t> efficiency. Our Knowledge Exploration API example here demonstrates the usefulness of this API for answering questions posed in natural language in an interactive experience.</a:t>
            </a:r>
            <a:endParaRPr lang="en-US" sz="1100" dirty="0"/>
          </a:p>
          <a:p>
            <a:endParaRPr lang="en-US" sz="1400" b="1" dirty="0"/>
          </a:p>
          <a:p>
            <a:r>
              <a:rPr lang="en-US" sz="1400" b="1" dirty="0"/>
              <a:t>Search</a:t>
            </a:r>
          </a:p>
          <a:p>
            <a:pPr marL="171450" indent="-171450">
              <a:buFont typeface="Arial" panose="020B0604020202020204" pitchFamily="34" charset="0"/>
              <a:buChar char="•"/>
            </a:pPr>
            <a:r>
              <a:rPr lang="en-US" sz="1100" dirty="0"/>
              <a:t>Bing Image Search API</a:t>
            </a:r>
            <a:r>
              <a:rPr lang="en-US" sz="1100" baseline="0" dirty="0"/>
              <a:t> enables you to </a:t>
            </a:r>
            <a:r>
              <a:rPr lang="en-US" sz="1100" baseline="0" dirty="0">
                <a:effectLst/>
              </a:rPr>
              <a:t>a</a:t>
            </a:r>
            <a:r>
              <a:rPr lang="en-US" sz="1100" dirty="0">
                <a:effectLst/>
              </a:rPr>
              <a:t>dd a variety of image search options to your app or website, from trending images to detailed insights. Users</a:t>
            </a:r>
            <a:r>
              <a:rPr lang="en-US" sz="1100" baseline="0" dirty="0">
                <a:effectLst/>
              </a:rPr>
              <a:t> can do a simple search, and this API scours the web for </a:t>
            </a:r>
            <a:r>
              <a:rPr lang="en-US" sz="1100" dirty="0">
                <a:effectLst/>
              </a:rPr>
              <a:t>thumbnails, full image URLs, publishing website info, image metadata, and more</a:t>
            </a:r>
            <a:r>
              <a:rPr lang="en-US" sz="1100" baseline="0" dirty="0">
                <a:effectLst/>
              </a:rPr>
              <a:t> before returning results.</a:t>
            </a:r>
          </a:p>
          <a:p>
            <a:pPr marL="171450" indent="-171450">
              <a:buFont typeface="Arial" panose="020B0604020202020204" pitchFamily="34" charset="0"/>
              <a:buChar char="•"/>
            </a:pPr>
            <a:endParaRPr lang="en-US" sz="1100" baseline="0" dirty="0">
              <a:effectLst/>
            </a:endParaRPr>
          </a:p>
          <a:p>
            <a:pPr marL="0" indent="0">
              <a:buFont typeface="Arial" panose="020B0604020202020204" pitchFamily="34" charset="0"/>
              <a:buNone/>
            </a:pPr>
            <a:r>
              <a:rPr lang="en-US" sz="1100" b="1" baseline="0" dirty="0">
                <a:effectLst/>
              </a:rPr>
              <a:t>Transition:</a:t>
            </a:r>
            <a:r>
              <a:rPr lang="en-US" sz="1100" b="0" baseline="0" dirty="0">
                <a:effectLst/>
              </a:rPr>
              <a:t> </a:t>
            </a:r>
            <a:r>
              <a:rPr lang="en-US" sz="1100" b="1" baseline="0" dirty="0">
                <a:effectLst/>
              </a:rPr>
              <a:t>These APIs are available as stand-alone solutions, or as part of the Cortana Intelligence Suite. They can also be used in conjunction with the Microsoft Bot Framework. </a:t>
            </a:r>
          </a:p>
          <a:p>
            <a:pPr marL="0" indent="0">
              <a:buFont typeface="Arial" panose="020B0604020202020204" pitchFamily="34" charset="0"/>
              <a:buNone/>
            </a:pPr>
            <a:r>
              <a:rPr lang="en-US" sz="1100" b="1" baseline="0" dirty="0">
                <a:effectLst/>
              </a:rPr>
              <a:t>&lt;click&gt;</a:t>
            </a:r>
            <a:endParaRPr lang="en-US" sz="1100" b="1" dirty="0"/>
          </a:p>
          <a:p>
            <a:pPr marL="0" indent="0">
              <a:buFontTx/>
              <a:buNone/>
            </a:pPr>
            <a:endParaRPr lang="en-US" sz="11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10/29/18 9:18 AM</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328287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7000"/>
              </a:lnSpc>
              <a:spcBef>
                <a:spcPts val="0"/>
              </a:spcBef>
              <a:spcAft>
                <a:spcPts val="818"/>
              </a:spcAft>
              <a:buClrTx/>
              <a:buSzTx/>
              <a:buFontTx/>
              <a:buNone/>
              <a:tabLst/>
              <a:defRPr/>
            </a:pPr>
            <a:r>
              <a:rPr lang="en-US" dirty="0"/>
              <a:t>Show this page as an example: </a:t>
            </a:r>
            <a:r>
              <a:rPr lang="en-US" sz="900" u="sng" kern="1200" dirty="0">
                <a:solidFill>
                  <a:schemeClr val="tx1"/>
                </a:solidFill>
                <a:effectLst/>
                <a:latin typeface="Segoe UI Light" pitchFamily="34" charset="0"/>
                <a:ea typeface="+mn-ea"/>
                <a:cs typeface="+mn-cs"/>
                <a:hlinkClick r:id="rId3"/>
              </a:rPr>
              <a:t>https://blogs.technet.microsoft.com/machinelearning/2018/03/07/using-microsoft-ai-to-build-a-lung-disease-prediction-model-using-chest-x-ray-images/</a:t>
            </a:r>
            <a:r>
              <a:rPr lang="en-US" sz="900" kern="1200" dirty="0">
                <a:solidFill>
                  <a:schemeClr val="tx1"/>
                </a:solidFill>
                <a:effectLst/>
                <a:latin typeface="Segoe UI Light" pitchFamily="34" charset="0"/>
                <a:ea typeface="+mn-ea"/>
                <a:cs typeface="+mn-cs"/>
              </a:rPr>
              <a:t> </a:t>
            </a:r>
          </a:p>
          <a:p>
            <a:pPr>
              <a:lnSpc>
                <a:spcPct val="107000"/>
              </a:lnSpc>
              <a:spcAft>
                <a:spcPts val="818"/>
              </a:spcAft>
            </a:pPr>
            <a:r>
              <a:rPr lang="en-US" dirty="0"/>
              <a:t> </a:t>
            </a:r>
          </a:p>
          <a:p>
            <a:pPr>
              <a:lnSpc>
                <a:spcPct val="107000"/>
              </a:lnSpc>
              <a:spcAft>
                <a:spcPts val="818"/>
              </a:spcAft>
            </a:pPr>
            <a:endParaRPr lang="en-US" dirty="0"/>
          </a:p>
        </p:txBody>
      </p:sp>
      <p:sp>
        <p:nvSpPr>
          <p:cNvPr id="4" name="Header Placeholder 3"/>
          <p:cNvSpPr>
            <a:spLocks noGrp="1"/>
          </p:cNvSpPr>
          <p:nvPr>
            <p:ph type="hdr" sz="quarter" idx="10"/>
          </p:nvPr>
        </p:nvSpPr>
        <p:spPr/>
        <p:txBody>
          <a:bodyPr/>
          <a:lstStyle/>
          <a:p>
            <a:pPr defTabSz="934627">
              <a:defRPr/>
            </a:pPr>
            <a:r>
              <a:rPr lang="en-US" sz="18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defTabSz="952072"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4627">
              <a:defRPr/>
            </a:pPr>
            <a:fld id="{38EEC551-8CDA-4EB6-89BB-2A86C9F091C8}" type="datetime8">
              <a:rPr lang="en-US" sz="1800" kern="0">
                <a:solidFill>
                  <a:sysClr val="windowText" lastClr="000000"/>
                </a:solidFill>
              </a:rPr>
              <a:pPr defTabSz="934627">
                <a:defRPr/>
              </a:pPr>
              <a:t>10/29/18 9:18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34627">
              <a:defRPr/>
            </a:pPr>
            <a:fld id="{B4008EB6-D09E-4580-8CD6-DDB14511944F}" type="slidenum">
              <a:rPr lang="en-US" sz="1800" kern="0">
                <a:solidFill>
                  <a:sysClr val="windowText" lastClr="000000"/>
                </a:solidFill>
              </a:rPr>
              <a:pPr defTabSz="934627">
                <a:defRPr/>
              </a:pPr>
              <a:t>22</a:t>
            </a:fld>
            <a:endParaRPr lang="en-US" sz="1800" kern="0">
              <a:solidFill>
                <a:sysClr val="windowText" lastClr="000000"/>
              </a:solidFill>
            </a:endParaRPr>
          </a:p>
        </p:txBody>
      </p:sp>
    </p:spTree>
    <p:extLst>
      <p:ext uri="{BB962C8B-B14F-4D97-AF65-F5344CB8AC3E}">
        <p14:creationId xmlns:p14="http://schemas.microsoft.com/office/powerpoint/2010/main" val="3999991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813674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Machine Learning services</a:t>
            </a:r>
          </a:p>
          <a:p>
            <a:pPr marL="285750" indent="-285750">
              <a:buFont typeface="Arial" panose="020B0604020202020204" pitchFamily="34" charset="0"/>
              <a:buChar char="•"/>
            </a:pPr>
            <a:r>
              <a:rPr lang="en-US" dirty="0"/>
              <a:t>Machine learning at big data scale</a:t>
            </a:r>
          </a:p>
          <a:p>
            <a:pPr marL="285750" indent="-285750">
              <a:buFont typeface="Arial" panose="020B0604020202020204" pitchFamily="34" charset="0"/>
              <a:buChar char="•"/>
            </a:pPr>
            <a:r>
              <a:rPr lang="en-US" dirty="0"/>
              <a:t>Container based AI deployment from cloud to edge</a:t>
            </a:r>
          </a:p>
          <a:p>
            <a:pPr marL="285750" indent="-285750">
              <a:buFont typeface="Arial" panose="020B0604020202020204" pitchFamily="34" charset="0"/>
              <a:buChar char="•"/>
            </a:pPr>
            <a:r>
              <a:rPr lang="en-US" dirty="0"/>
              <a:t>Rapid, scale out, collaborative experimentation</a:t>
            </a:r>
          </a:p>
          <a:p>
            <a:pPr marL="285750" indent="-285750">
              <a:buFont typeface="Arial" panose="020B0604020202020204" pitchFamily="34" charset="0"/>
              <a:buChar char="•"/>
            </a:pPr>
            <a:r>
              <a:rPr lang="en-US" dirty="0"/>
              <a:t>AI powered data wrangling </a:t>
            </a:r>
          </a:p>
          <a:p>
            <a:pPr marL="285750" indent="-285750">
              <a:buFont typeface="Arial" panose="020B0604020202020204" pitchFamily="34" charset="0"/>
              <a:buChar char="•"/>
            </a:pPr>
            <a:r>
              <a:rPr lang="en-US" dirty="0"/>
              <a:t>Spark, Docker, Cognitive Toolkit, TensorFlow, Caffe, and more</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Azure Databricks</a:t>
            </a:r>
          </a:p>
          <a:p>
            <a:pPr marL="0" indent="0">
              <a:buFont typeface="Arial" panose="020B0604020202020204" pitchFamily="34" charset="0"/>
              <a:buNone/>
            </a:pPr>
            <a:r>
              <a:rPr lang="en-US" dirty="0"/>
              <a:t>Bring teams together in an interactive workspace. From data gathering to model creation, use Databricks Notebooks to unify the process and instantly deploy to production. Launch your new Spark environment with a single click. Integrate effortlessly with a wide variety of data stores and services such as Azure SQL Data Warehouse, Azure Cosmos DB, Azure Data Lake Store, Azure Blob storage, Azure Event Hubs, Azure IoT Hub, and Azure Data Factory. Add advanced artificial intelligence (AI) capabilities instantly and share your insights through rich integration with Power BI.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Other Ignite Sessions -  </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10/29/18 9:18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8889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Azure can support 3</a:t>
            </a:r>
            <a:r>
              <a:rPr lang="en-US" baseline="30000" dirty="0"/>
              <a:t>rd</a:t>
            </a:r>
            <a:r>
              <a:rPr lang="en-US" dirty="0"/>
              <a:t> party and Open source frameworks.  On top of this </a:t>
            </a:r>
          </a:p>
          <a:p>
            <a:endParaRPr lang="en-US" dirty="0"/>
          </a:p>
          <a:p>
            <a:r>
              <a:rPr lang="en-US" dirty="0"/>
              <a:t>ONNX – </a:t>
            </a:r>
            <a:r>
              <a:rPr lang="en-US" sz="1224" b="0" i="0" kern="1200" dirty="0">
                <a:solidFill>
                  <a:schemeClr val="tx1"/>
                </a:solidFill>
                <a:effectLst/>
                <a:latin typeface="+mn-lt"/>
                <a:ea typeface="+mn-ea"/>
                <a:cs typeface="+mn-cs"/>
              </a:rPr>
              <a:t>Open Neural Network Exchange </a:t>
            </a:r>
          </a:p>
          <a:p>
            <a:r>
              <a:rPr lang="en-US" sz="1224" b="0" i="0" kern="1200" dirty="0">
                <a:solidFill>
                  <a:schemeClr val="tx1"/>
                </a:solidFill>
                <a:effectLst/>
                <a:latin typeface="+mn-lt"/>
                <a:ea typeface="+mn-ea"/>
                <a:cs typeface="+mn-cs"/>
              </a:rPr>
              <a:t>the Open Neural Network Exchange (ONNX) format in conjunction with </a:t>
            </a:r>
            <a:r>
              <a:rPr lang="en-US" sz="1224" b="0" i="0" u="sng" kern="1200" dirty="0">
                <a:solidFill>
                  <a:schemeClr val="tx1"/>
                </a:solidFill>
                <a:effectLst/>
                <a:latin typeface="+mn-lt"/>
                <a:ea typeface="+mn-ea"/>
                <a:cs typeface="+mn-cs"/>
                <a:hlinkClick r:id="rId3"/>
              </a:rPr>
              <a:t>Facebook</a:t>
            </a:r>
            <a:r>
              <a:rPr lang="en-US" sz="1224" b="0" i="0" kern="1200" dirty="0">
                <a:solidFill>
                  <a:schemeClr val="tx1"/>
                </a:solidFill>
                <a:effectLst/>
                <a:latin typeface="+mn-lt"/>
                <a:ea typeface="+mn-ea"/>
                <a:cs typeface="+mn-cs"/>
              </a:rPr>
              <a:t>. ONNX provides a shared model representation for interoperability and innovation in the AI framework ecosystem. Cognitive Toolkit, Caffe2, and PyTorch will all be supporting ONNX. Microsoft and Facebook co-developed ONNX as an open source project, and we hope the community will help us evolve i</a:t>
            </a:r>
          </a:p>
          <a:p>
            <a:endParaRPr lang="en-US" dirty="0"/>
          </a:p>
          <a:p>
            <a:r>
              <a:rPr lang="en-US" sz="1224" b="0" i="0" kern="1200" dirty="0">
                <a:solidFill>
                  <a:schemeClr val="tx1"/>
                </a:solidFill>
                <a:effectLst/>
                <a:latin typeface="+mn-lt"/>
                <a:ea typeface="+mn-ea"/>
                <a:cs typeface="+mn-cs"/>
              </a:rPr>
              <a:t>ONNX provides a definition of an extensible computation graph model, as well as definitions of built-in operators and standard data types. Initially we focus on the capabilities needed for inferencing (evaluation).</a:t>
            </a:r>
          </a:p>
          <a:p>
            <a:r>
              <a:rPr lang="en-US" sz="1224" b="0" i="0" kern="1200" dirty="0">
                <a:solidFill>
                  <a:schemeClr val="tx1"/>
                </a:solidFill>
                <a:effectLst/>
                <a:latin typeface="+mn-lt"/>
                <a:ea typeface="+mn-ea"/>
                <a:cs typeface="+mn-cs"/>
              </a:rPr>
              <a:t>Each computation dataflow graph is structured as a list of nodes that form an acyclic graph. Nodes have one or more inputs and one or more outputs. Each node is a call to an operator. The graph also has metadata to help document its purpose, author, etc.</a:t>
            </a:r>
          </a:p>
          <a:p>
            <a:r>
              <a:rPr lang="en-US" sz="1224" b="0" i="0" kern="1200" dirty="0">
                <a:solidFill>
                  <a:schemeClr val="tx1"/>
                </a:solidFill>
                <a:effectLst/>
                <a:latin typeface="+mn-lt"/>
                <a:ea typeface="+mn-ea"/>
                <a:cs typeface="+mn-cs"/>
              </a:rPr>
              <a:t>Operators are implemented externally to the graph, but the set of built-in operators are portable across frameworks. Every framework supporting ONNX will provide implementations of these operators on the applicable data types.</a:t>
            </a:r>
          </a:p>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10/29/18 9:18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8007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You can learn more here: </a:t>
            </a:r>
          </a:p>
          <a:p>
            <a:r>
              <a:rPr lang="en-US" sz="900" kern="1200" dirty="0">
                <a:solidFill>
                  <a:schemeClr val="tx1"/>
                </a:solidFill>
                <a:effectLst/>
                <a:latin typeface="Segoe UI Light" pitchFamily="34" charset="0"/>
                <a:ea typeface="+mn-ea"/>
                <a:cs typeface="+mn-cs"/>
              </a:rPr>
              <a:t> </a:t>
            </a:r>
          </a:p>
          <a:p>
            <a:r>
              <a:rPr lang="en-US" sz="900" b="1" kern="1200" dirty="0" err="1">
                <a:solidFill>
                  <a:schemeClr val="tx1"/>
                </a:solidFill>
                <a:effectLst/>
                <a:latin typeface="Segoe UI Light" pitchFamily="34" charset="0"/>
                <a:ea typeface="+mn-ea"/>
                <a:cs typeface="+mn-cs"/>
              </a:rPr>
              <a:t>LearnAI</a:t>
            </a:r>
            <a:r>
              <a:rPr lang="en-US" sz="900" b="1" kern="1200" dirty="0">
                <a:solidFill>
                  <a:schemeClr val="tx1"/>
                </a:solidFill>
                <a:effectLst/>
                <a:latin typeface="Segoe UI Light" pitchFamily="34" charset="0"/>
                <a:ea typeface="+mn-ea"/>
                <a:cs typeface="+mn-cs"/>
              </a:rPr>
              <a:t> Webinar - Introduction to AI Solutions and Technologies</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Dates: March 13</a:t>
            </a:r>
            <a:r>
              <a:rPr lang="en-US" sz="900" kern="1200" baseline="30000" dirty="0">
                <a:solidFill>
                  <a:schemeClr val="tx1"/>
                </a:solidFill>
                <a:effectLst/>
                <a:latin typeface="Segoe UI Light" pitchFamily="34" charset="0"/>
                <a:ea typeface="+mn-ea"/>
                <a:cs typeface="+mn-cs"/>
              </a:rPr>
              <a:t>th</a:t>
            </a:r>
            <a:r>
              <a:rPr lang="en-US" sz="900" kern="1200" dirty="0">
                <a:solidFill>
                  <a:schemeClr val="tx1"/>
                </a:solidFill>
                <a:effectLst/>
                <a:latin typeface="Segoe UI Light" pitchFamily="34" charset="0"/>
                <a:ea typeface="+mn-ea"/>
                <a:cs typeface="+mn-cs"/>
              </a:rPr>
              <a:t>, 2018 (8am to 9am PST)</a:t>
            </a:r>
          </a:p>
          <a:p>
            <a:r>
              <a:rPr lang="en-US" sz="900" b="1" u="sng" kern="1200" dirty="0">
                <a:solidFill>
                  <a:schemeClr val="tx1"/>
                </a:solidFill>
                <a:effectLst/>
                <a:latin typeface="Segoe UI Light" pitchFamily="34" charset="0"/>
                <a:ea typeface="+mn-ea"/>
                <a:cs typeface="+mn-cs"/>
                <a:hlinkClick r:id="rId3"/>
              </a:rPr>
              <a:t>Registration Link</a:t>
            </a:r>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b="1" kern="1200" dirty="0" err="1">
                <a:solidFill>
                  <a:schemeClr val="tx1"/>
                </a:solidFill>
                <a:effectLst/>
                <a:latin typeface="Segoe UI Light" pitchFamily="34" charset="0"/>
                <a:ea typeface="+mn-ea"/>
                <a:cs typeface="+mn-cs"/>
              </a:rPr>
              <a:t>LearnAI</a:t>
            </a:r>
            <a:r>
              <a:rPr lang="en-US" sz="900" b="1" kern="1200" dirty="0">
                <a:solidFill>
                  <a:schemeClr val="tx1"/>
                </a:solidFill>
                <a:effectLst/>
                <a:latin typeface="Segoe UI Light" pitchFamily="34" charset="0"/>
                <a:ea typeface="+mn-ea"/>
                <a:cs typeface="+mn-cs"/>
              </a:rPr>
              <a:t> Webinar – Implementing Cognitive Search on Azure</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Dates: March 27</a:t>
            </a:r>
            <a:r>
              <a:rPr lang="en-US" sz="900" kern="1200" baseline="30000" dirty="0">
                <a:solidFill>
                  <a:schemeClr val="tx1"/>
                </a:solidFill>
                <a:effectLst/>
                <a:latin typeface="Segoe UI Light" pitchFamily="34" charset="0"/>
                <a:ea typeface="+mn-ea"/>
                <a:cs typeface="+mn-cs"/>
              </a:rPr>
              <a:t>th</a:t>
            </a:r>
            <a:r>
              <a:rPr lang="en-US" sz="900" kern="1200" dirty="0">
                <a:solidFill>
                  <a:schemeClr val="tx1"/>
                </a:solidFill>
                <a:effectLst/>
                <a:latin typeface="Segoe UI Light" pitchFamily="34" charset="0"/>
                <a:ea typeface="+mn-ea"/>
                <a:cs typeface="+mn-cs"/>
              </a:rPr>
              <a:t>, 2018 (8am to 9am PST)</a:t>
            </a:r>
          </a:p>
          <a:p>
            <a:r>
              <a:rPr lang="en-US" sz="900" b="1" u="sng" kern="1200" dirty="0">
                <a:solidFill>
                  <a:schemeClr val="tx1"/>
                </a:solidFill>
                <a:effectLst/>
                <a:latin typeface="Segoe UI Light" pitchFamily="34" charset="0"/>
                <a:ea typeface="+mn-ea"/>
                <a:cs typeface="+mn-cs"/>
                <a:hlinkClick r:id="rId4"/>
              </a:rPr>
              <a:t>Registration Link</a:t>
            </a:r>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b="1" kern="1200" dirty="0" err="1">
                <a:solidFill>
                  <a:schemeClr val="tx1"/>
                </a:solidFill>
                <a:effectLst/>
                <a:latin typeface="Segoe UI Light" pitchFamily="34" charset="0"/>
                <a:ea typeface="+mn-ea"/>
                <a:cs typeface="+mn-cs"/>
              </a:rPr>
              <a:t>LearnAI</a:t>
            </a:r>
            <a:r>
              <a:rPr lang="en-US" sz="900" b="1" kern="1200" dirty="0">
                <a:solidFill>
                  <a:schemeClr val="tx1"/>
                </a:solidFill>
                <a:effectLst/>
                <a:latin typeface="Segoe UI Light" pitchFamily="34" charset="0"/>
                <a:ea typeface="+mn-ea"/>
                <a:cs typeface="+mn-cs"/>
              </a:rPr>
              <a:t> Webinar - Creating Intelligent Applications (Part1/2): Azure Search and LUIS</a:t>
            </a:r>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Dates: April 10</a:t>
            </a:r>
            <a:r>
              <a:rPr lang="en-US" sz="900" kern="1200" baseline="30000" dirty="0">
                <a:solidFill>
                  <a:schemeClr val="tx1"/>
                </a:solidFill>
                <a:effectLst/>
                <a:latin typeface="Segoe UI Light" pitchFamily="34" charset="0"/>
                <a:ea typeface="+mn-ea"/>
                <a:cs typeface="+mn-cs"/>
              </a:rPr>
              <a:t>th</a:t>
            </a:r>
            <a:r>
              <a:rPr lang="en-US" sz="900" kern="1200" dirty="0">
                <a:solidFill>
                  <a:schemeClr val="tx1"/>
                </a:solidFill>
                <a:effectLst/>
                <a:latin typeface="Segoe UI Light" pitchFamily="34" charset="0"/>
                <a:ea typeface="+mn-ea"/>
                <a:cs typeface="+mn-cs"/>
              </a:rPr>
              <a:t>, 2018 (8am to 9am PST)</a:t>
            </a:r>
          </a:p>
          <a:p>
            <a:r>
              <a:rPr lang="en-US" sz="900" b="1" u="sng" kern="1200" dirty="0">
                <a:solidFill>
                  <a:schemeClr val="tx1"/>
                </a:solidFill>
                <a:effectLst/>
                <a:latin typeface="Segoe UI Light" pitchFamily="34" charset="0"/>
                <a:ea typeface="+mn-ea"/>
                <a:cs typeface="+mn-cs"/>
                <a:hlinkClick r:id="rId5"/>
              </a:rPr>
              <a:t>Registration Link</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r>
              <a:rPr lang="en-US" sz="900" b="1" kern="1200" dirty="0" err="1">
                <a:solidFill>
                  <a:schemeClr val="tx1"/>
                </a:solidFill>
                <a:effectLst/>
                <a:latin typeface="Segoe UI Light" pitchFamily="34" charset="0"/>
                <a:ea typeface="+mn-ea"/>
                <a:cs typeface="+mn-cs"/>
              </a:rPr>
              <a:t>LearnAI</a:t>
            </a:r>
            <a:r>
              <a:rPr lang="en-US" sz="900" b="1" kern="1200" dirty="0">
                <a:solidFill>
                  <a:schemeClr val="tx1"/>
                </a:solidFill>
                <a:effectLst/>
                <a:latin typeface="Segoe UI Light" pitchFamily="34" charset="0"/>
                <a:ea typeface="+mn-ea"/>
                <a:cs typeface="+mn-cs"/>
              </a:rPr>
              <a:t> Webinar - Creating Intelligent Applications (Part2/2): Bot Framework and Regex​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Dates: April 24</a:t>
            </a:r>
            <a:r>
              <a:rPr lang="en-US" sz="900" kern="1200" baseline="30000" dirty="0">
                <a:solidFill>
                  <a:schemeClr val="tx1"/>
                </a:solidFill>
                <a:effectLst/>
                <a:latin typeface="Segoe UI Light" pitchFamily="34" charset="0"/>
                <a:ea typeface="+mn-ea"/>
                <a:cs typeface="+mn-cs"/>
              </a:rPr>
              <a:t>th</a:t>
            </a:r>
            <a:r>
              <a:rPr lang="en-US" sz="900" kern="1200" dirty="0">
                <a:solidFill>
                  <a:schemeClr val="tx1"/>
                </a:solidFill>
                <a:effectLst/>
                <a:latin typeface="Segoe UI Light" pitchFamily="34" charset="0"/>
                <a:ea typeface="+mn-ea"/>
                <a:cs typeface="+mn-cs"/>
              </a:rPr>
              <a:t>, 2018 (8am to 9am PST)</a:t>
            </a:r>
          </a:p>
          <a:p>
            <a:r>
              <a:rPr lang="en-US" sz="900" b="1" u="sng" kern="1200" dirty="0">
                <a:solidFill>
                  <a:schemeClr val="tx1"/>
                </a:solidFill>
                <a:effectLst/>
                <a:latin typeface="Segoe UI Light" pitchFamily="34" charset="0"/>
                <a:ea typeface="+mn-ea"/>
                <a:cs typeface="+mn-cs"/>
                <a:hlinkClick r:id="rId6"/>
              </a:rPr>
              <a:t>Registration Link</a:t>
            </a: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46BACC3-97CA-4E5F-AED5-61699BDB7212}" type="datetime8">
              <a:rPr lang="en-US" smtClean="0"/>
              <a:t>10/29/18 9:18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865388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compute capabilities have the capacity for even the most intense computing requirements.  Currently supporting CPUs and GPUs in production Microsoft will also release new capabilities using FPGAs (Field Programmable Gate Arrays)</a:t>
            </a:r>
          </a:p>
          <a:p>
            <a:r>
              <a:rPr lang="en-US" dirty="0"/>
              <a:t>.</a:t>
            </a:r>
          </a:p>
          <a:p>
            <a:r>
              <a:rPr lang="en-US" sz="1224" b="0" i="0" kern="1200" dirty="0">
                <a:solidFill>
                  <a:schemeClr val="tx1"/>
                </a:solidFill>
                <a:effectLst/>
                <a:latin typeface="+mn-lt"/>
                <a:ea typeface="+mn-ea"/>
                <a:cs typeface="+mn-cs"/>
              </a:rPr>
              <a:t>PGAs, in this case, Intel’s Stratix 10 devices, makes it possible to achieve extremely low latency for inferencing requests – even better than custom-built ASICs designed for machine learning. Just as important is the ability of the FPGAs to be reconfigured for different types of machine learning models – LSTMs, CNNs, GRUs, and so on. This flexibility makes it easier to accelerate the application based on the most optimal numerical precision and memory model being used. The reconfigurability is also a form of future-proofing, given that new machine learning techniques are being developed on a pretty regular basis.</a:t>
            </a:r>
            <a:r>
              <a:rPr lang="en-US" dirty="0"/>
              <a:t> </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10/29/18 9:18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235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Databricks differs from HDI in that HDI is a PaaS-like experience that allows working with many more OSS tools at a less expensive cost.  </a:t>
            </a:r>
          </a:p>
          <a:p>
            <a:r>
              <a:rPr lang="en-US" sz="1400" dirty="0"/>
              <a:t>Databricks advantage is it is a Software-as-a-Service-like experience (or Spark-as-a-service) that is easier to use, has native Azure AD integration, has </a:t>
            </a:r>
            <a:r>
              <a:rPr lang="en-US" sz="1400" dirty="0">
                <a:hlinkClick r:id="rId3"/>
              </a:rPr>
              <a:t>auto-scaling</a:t>
            </a:r>
            <a:r>
              <a:rPr lang="en-US" sz="1400" dirty="0"/>
              <a:t> and </a:t>
            </a:r>
            <a:r>
              <a:rPr lang="en-US" sz="1400" dirty="0">
                <a:hlinkClick r:id="rId4"/>
              </a:rPr>
              <a:t>auto-termination</a:t>
            </a:r>
            <a:r>
              <a:rPr lang="en-US" sz="1400" dirty="0"/>
              <a:t> (like a pause/resume), has a workflow scheduler, allows for real-time workspace collaboration, and has performance improvements over traditional Apache Spark.</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10/29/18 9:18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841745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We are the only company that offers ability to deploy and manage models whether in the cloud, on-premises or even the edge.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This is extremely valuable in disconnected scenarios where predictions have to be made on the edge w/o connectivity to the cloud.</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With IoT deployments becoming more widespread, we are well positioned to help our customers innovate with AI wherever they want. </a:t>
            </a:r>
          </a:p>
          <a:p>
            <a:r>
              <a:rPr lang="en-US" sz="1200" kern="1200">
                <a:solidFill>
                  <a:schemeClr val="tx1"/>
                </a:solidFill>
                <a:effectLst/>
                <a:latin typeface="+mn-lt"/>
                <a:ea typeface="+mn-ea"/>
                <a:cs typeface="+mn-cs"/>
              </a:rPr>
              <a:t> </a:t>
            </a:r>
          </a:p>
          <a:p>
            <a:r>
              <a:rPr lang="en-US" sz="1200" i="1" kern="1200">
                <a:solidFill>
                  <a:schemeClr val="tx1"/>
                </a:solidFill>
                <a:effectLst/>
                <a:latin typeface="+mn-lt"/>
                <a:ea typeface="+mn-ea"/>
                <a:cs typeface="+mn-cs"/>
              </a:rPr>
              <a:t>So, you should be excited with our Machine Learning portfolio.</a:t>
            </a: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10/29/18 9:18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613873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291114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18"/>
              </a:spcAft>
            </a:pPr>
            <a:endParaRPr lang="en-US" dirty="0"/>
          </a:p>
        </p:txBody>
      </p:sp>
      <p:sp>
        <p:nvSpPr>
          <p:cNvPr id="4" name="Header Placeholder 3"/>
          <p:cNvSpPr>
            <a:spLocks noGrp="1"/>
          </p:cNvSpPr>
          <p:nvPr>
            <p:ph type="hdr" sz="quarter" idx="10"/>
          </p:nvPr>
        </p:nvSpPr>
        <p:spPr/>
        <p:txBody>
          <a:bodyPr/>
          <a:lstStyle/>
          <a:p>
            <a:pPr defTabSz="934627">
              <a:defRPr/>
            </a:pPr>
            <a:r>
              <a:rPr lang="en-US" sz="18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defTabSz="952072"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4627">
              <a:defRPr/>
            </a:pPr>
            <a:fld id="{38EEC551-8CDA-4EB6-89BB-2A86C9F091C8}" type="datetime8">
              <a:rPr lang="en-US" sz="1800" kern="0">
                <a:solidFill>
                  <a:sysClr val="windowText" lastClr="000000"/>
                </a:solidFill>
              </a:rPr>
              <a:pPr defTabSz="934627">
                <a:defRPr/>
              </a:pPr>
              <a:t>10/29/18 9:18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34627">
              <a:defRPr/>
            </a:pPr>
            <a:fld id="{B4008EB6-D09E-4580-8CD6-DDB14511944F}" type="slidenum">
              <a:rPr lang="en-US" sz="1800" kern="0">
                <a:solidFill>
                  <a:sysClr val="windowText" lastClr="000000"/>
                </a:solidFill>
              </a:rPr>
              <a:pPr defTabSz="934627">
                <a:defRPr/>
              </a:pPr>
              <a:t>31</a:t>
            </a:fld>
            <a:endParaRPr lang="en-US" sz="1800" kern="0">
              <a:solidFill>
                <a:sysClr val="windowText" lastClr="000000"/>
              </a:solidFill>
            </a:endParaRPr>
          </a:p>
        </p:txBody>
      </p:sp>
    </p:spTree>
    <p:extLst>
      <p:ext uri="{BB962C8B-B14F-4D97-AF65-F5344CB8AC3E}">
        <p14:creationId xmlns:p14="http://schemas.microsoft.com/office/powerpoint/2010/main" val="3800288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t>
            </a:r>
          </a:p>
          <a:p>
            <a:r>
              <a:rPr lang="en-US" dirty="0"/>
              <a:t>Show Gallery: https://docs.microsoft.com/en-us/azure/machine-learning/studio/gallery-how-to-use-contribute-publish </a:t>
            </a:r>
          </a:p>
          <a:p>
            <a:r>
              <a:rPr lang="en-US" dirty="0"/>
              <a:t>Show: https://gallery.azure.ai/browse?categories=[%2210%22]&amp;orderby=freshness%20desc </a:t>
            </a:r>
          </a:p>
          <a:p>
            <a:r>
              <a:rPr lang="en-US" dirty="0"/>
              <a:t>Show: Filtering</a:t>
            </a:r>
          </a:p>
          <a:p>
            <a:r>
              <a:rPr lang="en-US" dirty="0"/>
              <a:t>Show Try It: https://gallery.azure.ai/Solution/Fraud-Detection-with-Azure-HDInsight-Spark-Clusters-2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10/29/18 9:18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700090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AI: The ability of machines to use human-style reasoning and senses</a:t>
            </a:r>
          </a:p>
          <a:p>
            <a:r>
              <a:rPr lang="en-US" dirty="0"/>
              <a:t>AI and Data Mining have been around for some time – what makes it different now?</a:t>
            </a:r>
          </a:p>
        </p:txBody>
      </p:sp>
      <p:sp>
        <p:nvSpPr>
          <p:cNvPr id="4" name="Header Placeholder 3"/>
          <p:cNvSpPr>
            <a:spLocks noGrp="1"/>
          </p:cNvSpPr>
          <p:nvPr>
            <p:ph type="hdr" sz="quarter" idx="10"/>
          </p:nvPr>
        </p:nvSpPr>
        <p:spPr/>
        <p:txBody>
          <a:bodyPr/>
          <a:lstStyle/>
          <a:p>
            <a:pPr defTabSz="943002">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2415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3002">
              <a:defRPr/>
            </a:pPr>
            <a:fld id="{38EEC551-8CDA-4EB6-89BB-2A86C9F091C8}" type="datetime8">
              <a:rPr lang="en-US">
                <a:solidFill>
                  <a:prstClr val="black"/>
                </a:solidFill>
              </a:rPr>
              <a:pPr defTabSz="943002">
                <a:defRPr/>
              </a:pPr>
              <a:t>10/29/18 9:18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43002">
              <a:defRPr/>
            </a:pPr>
            <a:fld id="{B4008EB6-D09E-4580-8CD6-DDB14511944F}" type="slidenum">
              <a:rPr lang="en-US">
                <a:solidFill>
                  <a:prstClr val="black"/>
                </a:solidFill>
              </a:rPr>
              <a:pPr defTabSz="943002">
                <a:defRPr/>
              </a:pPr>
              <a:t>6</a:t>
            </a:fld>
            <a:endParaRPr lang="en-US">
              <a:solidFill>
                <a:prstClr val="black"/>
              </a:solidFill>
            </a:endParaRPr>
          </a:p>
        </p:txBody>
      </p:sp>
    </p:spTree>
    <p:extLst>
      <p:ext uri="{BB962C8B-B14F-4D97-AF65-F5344CB8AC3E}">
        <p14:creationId xmlns:p14="http://schemas.microsoft.com/office/powerpoint/2010/main" val="1332076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is to progress through the quickest through the most customized. And to leverage what others have already developed. </a:t>
            </a:r>
          </a:p>
          <a:p>
            <a:endParaRPr lang="en-US" dirty="0"/>
          </a:p>
          <a:p>
            <a:r>
              <a:rPr lang="en-US" dirty="0"/>
              <a:t>Even backed in to the local operating system - https://docs.microsoft.com/en-us/windows/uwp/machine-learning/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10/29/18 9:18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2965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0485" indent="-350485">
              <a:lnSpc>
                <a:spcPct val="107000"/>
              </a:lnSpc>
              <a:buFont typeface="Symbol" panose="05050102010706020507" pitchFamily="18" charset="2"/>
              <a:buChar char=""/>
            </a:pPr>
            <a:endParaRPr lang="en-US"/>
          </a:p>
        </p:txBody>
      </p:sp>
      <p:sp>
        <p:nvSpPr>
          <p:cNvPr id="4" name="Header Placeholder 3"/>
          <p:cNvSpPr>
            <a:spLocks noGrp="1"/>
          </p:cNvSpPr>
          <p:nvPr>
            <p:ph type="hdr" sz="quarter" idx="10"/>
          </p:nvPr>
        </p:nvSpPr>
        <p:spPr/>
        <p:txBody>
          <a:bodyPr/>
          <a:lstStyle/>
          <a:p>
            <a:pPr defTabSz="934627">
              <a:defRPr/>
            </a:pPr>
            <a:r>
              <a:rPr lang="en-US" sz="18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defTabSz="952072"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4627">
              <a:defRPr/>
            </a:pPr>
            <a:fld id="{38EEC551-8CDA-4EB6-89BB-2A86C9F091C8}" type="datetime8">
              <a:rPr lang="en-US" sz="1800" kern="0">
                <a:solidFill>
                  <a:sysClr val="windowText" lastClr="000000"/>
                </a:solidFill>
              </a:rPr>
              <a:pPr defTabSz="934627">
                <a:defRPr/>
              </a:pPr>
              <a:t>10/29/18 9:18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34627">
              <a:defRPr/>
            </a:pPr>
            <a:fld id="{B4008EB6-D09E-4580-8CD6-DDB14511944F}" type="slidenum">
              <a:rPr lang="en-US" sz="1800" kern="0">
                <a:solidFill>
                  <a:sysClr val="windowText" lastClr="000000"/>
                </a:solidFill>
              </a:rPr>
              <a:pPr defTabSz="934627">
                <a:defRPr/>
              </a:pPr>
              <a:t>9</a:t>
            </a:fld>
            <a:endParaRPr lang="en-US" sz="1800" kern="0">
              <a:solidFill>
                <a:sysClr val="windowText" lastClr="000000"/>
              </a:solidFill>
            </a:endParaRPr>
          </a:p>
        </p:txBody>
      </p:sp>
    </p:spTree>
    <p:extLst>
      <p:ext uri="{BB962C8B-B14F-4D97-AF65-F5344CB8AC3E}">
        <p14:creationId xmlns:p14="http://schemas.microsoft.com/office/powerpoint/2010/main" val="3522266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10/29/18 9:18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967319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pPr>
            <a:r>
              <a:rPr lang="en-US" dirty="0"/>
              <a:t>DEMO: Show Excel Flash-Fill from local drive</a:t>
            </a:r>
          </a:p>
        </p:txBody>
      </p:sp>
      <p:sp>
        <p:nvSpPr>
          <p:cNvPr id="4" name="Header Placeholder 3"/>
          <p:cNvSpPr>
            <a:spLocks noGrp="1"/>
          </p:cNvSpPr>
          <p:nvPr>
            <p:ph type="hdr" sz="quarter" idx="10"/>
          </p:nvPr>
        </p:nvSpPr>
        <p:spPr/>
        <p:txBody>
          <a:bodyPr/>
          <a:lstStyle/>
          <a:p>
            <a:pPr defTabSz="934627">
              <a:defRPr/>
            </a:pPr>
            <a:r>
              <a:rPr lang="en-US" sz="18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defTabSz="952072"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4627">
              <a:defRPr/>
            </a:pPr>
            <a:fld id="{38EEC551-8CDA-4EB6-89BB-2A86C9F091C8}" type="datetime8">
              <a:rPr lang="en-US" sz="1800" kern="0">
                <a:solidFill>
                  <a:sysClr val="windowText" lastClr="000000"/>
                </a:solidFill>
              </a:rPr>
              <a:pPr defTabSz="934627">
                <a:defRPr/>
              </a:pPr>
              <a:t>10/29/18 9:18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34627">
              <a:defRPr/>
            </a:pPr>
            <a:fld id="{B4008EB6-D09E-4580-8CD6-DDB14511944F}" type="slidenum">
              <a:rPr lang="en-US" sz="1800" kern="0">
                <a:solidFill>
                  <a:sysClr val="windowText" lastClr="000000"/>
                </a:solidFill>
              </a:rPr>
              <a:pPr defTabSz="934627">
                <a:defRPr/>
              </a:pPr>
              <a:t>11</a:t>
            </a:fld>
            <a:endParaRPr lang="en-US" sz="1800" kern="0">
              <a:solidFill>
                <a:sysClr val="windowText" lastClr="000000"/>
              </a:solidFill>
            </a:endParaRPr>
          </a:p>
        </p:txBody>
      </p:sp>
    </p:spTree>
    <p:extLst>
      <p:ext uri="{BB962C8B-B14F-4D97-AF65-F5344CB8AC3E}">
        <p14:creationId xmlns:p14="http://schemas.microsoft.com/office/powerpoint/2010/main" val="887632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Flash-Fill demo, or run video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10/29/18 9:18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692119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4627">
              <a:defRPr/>
            </a:pPr>
            <a:r>
              <a:rPr lang="en-US" sz="18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defTabSz="952072"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4627">
              <a:defRPr/>
            </a:pPr>
            <a:fld id="{38EEC551-8CDA-4EB6-89BB-2A86C9F091C8}" type="datetime8">
              <a:rPr lang="en-US" sz="1800" kern="0">
                <a:solidFill>
                  <a:sysClr val="windowText" lastClr="000000"/>
                </a:solidFill>
              </a:rPr>
              <a:pPr defTabSz="934627">
                <a:defRPr/>
              </a:pPr>
              <a:t>10/29/18 9:18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34627">
              <a:defRPr/>
            </a:pPr>
            <a:fld id="{B4008EB6-D09E-4580-8CD6-DDB14511944F}" type="slidenum">
              <a:rPr lang="en-US" sz="1800" kern="0">
                <a:solidFill>
                  <a:sysClr val="windowText" lastClr="000000"/>
                </a:solidFill>
              </a:rPr>
              <a:pPr defTabSz="934627">
                <a:defRPr/>
              </a:pPr>
              <a:t>13</a:t>
            </a:fld>
            <a:endParaRPr lang="en-US" sz="1800" kern="0">
              <a:solidFill>
                <a:sysClr val="windowText" lastClr="000000"/>
              </a:solidFill>
            </a:endParaRPr>
          </a:p>
        </p:txBody>
      </p:sp>
    </p:spTree>
    <p:extLst>
      <p:ext uri="{BB962C8B-B14F-4D97-AF65-F5344CB8AC3E}">
        <p14:creationId xmlns:p14="http://schemas.microsoft.com/office/powerpoint/2010/main" val="1363715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aka.ms/fall2018mlads" TargetMode="External"/><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728211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1657331032"/>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Tree>
    <p:extLst>
      <p:ext uri="{BB962C8B-B14F-4D97-AF65-F5344CB8AC3E}">
        <p14:creationId xmlns:p14="http://schemas.microsoft.com/office/powerpoint/2010/main" val="398651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9480507"/>
      </p:ext>
    </p:extLst>
  </p:cSld>
  <p:clrMapOvr>
    <a:masterClrMapping/>
  </p:clrMapOvr>
  <p:transition>
    <p:fade/>
  </p:transition>
  <p:hf sldNum="0" hdr="0" ftr="0" dt="0"/>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86989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3698219"/>
      </p:ext>
    </p:extLst>
  </p:cSld>
  <p:clrMapOvr>
    <a:masterClrMapping/>
  </p:clrMapOvr>
  <p:transition>
    <p:fade/>
  </p:transition>
  <p:hf sldNum="0" hdr="0" ftr="0" dt="0"/>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9601084"/>
      </p:ext>
    </p:extLst>
  </p:cSld>
  <p:clrMapOvr>
    <a:masterClrMapping/>
  </p:clrMapOvr>
  <p:transition>
    <p:fade/>
  </p:transition>
  <p:hf sldNum="0" hdr="0" ftr="0" dt="0"/>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043710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9429537"/>
      </p:ext>
    </p:extLst>
  </p:cSld>
  <p:clrMapOvr>
    <a:masterClrMapping/>
  </p:clrMapOvr>
  <p:transition>
    <p:fade/>
  </p:transition>
  <p:hf sldNum="0" hdr="0" ftr="0" dt="0"/>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81547142"/>
      </p:ext>
    </p:extLst>
  </p:cSld>
  <p:clrMapOvr>
    <a:masterClrMapping/>
  </p:clrMapOvr>
  <p:transition>
    <p:fade/>
  </p:transition>
  <p:hf sldNum="0" hdr="0" ftr="0" dt="0"/>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684252149"/>
      </p:ext>
    </p:extLst>
  </p:cSld>
  <p:clrMapOvr>
    <a:masterClrMapping/>
  </p:clrMapOvr>
  <p:transition>
    <p:fade/>
  </p:transition>
  <p:hf sldNum="0" hdr="0" ftr="0" dt="0"/>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4550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21953782"/>
      </p:ext>
    </p:extLst>
  </p:cSld>
  <p:clrMapOvr>
    <a:masterClrMapping/>
  </p:clrMapOvr>
  <p:transition>
    <p:fade/>
  </p:transition>
  <p:hf sldNum="0" hdr="0" ftr="0" dt="0"/>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Tree>
    <p:extLst>
      <p:ext uri="{BB962C8B-B14F-4D97-AF65-F5344CB8AC3E}">
        <p14:creationId xmlns:p14="http://schemas.microsoft.com/office/powerpoint/2010/main" val="409387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Tree>
    <p:extLst>
      <p:ext uri="{BB962C8B-B14F-4D97-AF65-F5344CB8AC3E}">
        <p14:creationId xmlns:p14="http://schemas.microsoft.com/office/powerpoint/2010/main" val="3045791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Tree>
    <p:extLst>
      <p:ext uri="{BB962C8B-B14F-4D97-AF65-F5344CB8AC3E}">
        <p14:creationId xmlns:p14="http://schemas.microsoft.com/office/powerpoint/2010/main" val="360989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286069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474128"/>
      </p:ext>
    </p:extLst>
  </p:cSld>
  <p:clrMapOvr>
    <a:masterClrMapping/>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5" name="Text Box 3">
            <a:extLst>
              <a:ext uri="{FF2B5EF4-FFF2-40B4-BE49-F238E27FC236}">
                <a16:creationId xmlns:a16="http://schemas.microsoft.com/office/drawing/2014/main" id="{C8827433-5237-45BA-8882-C11903CBBBD0}"/>
              </a:ext>
            </a:extLst>
          </p:cNvPr>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1BAA939D-F995-4E3C-8A13-FE777C1D907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779593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57377209"/>
      </p:ext>
    </p:extLst>
  </p:cSld>
  <p:clrMapOvr>
    <a:overrideClrMapping bg1="dk1" tx1="lt1" bg2="dk2" tx2="lt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127949434"/>
      </p:ext>
    </p:extLst>
  </p:cSld>
  <p:clrMapOvr>
    <a:overrideClrMapping bg1="dk1" tx1="lt1" bg2="dk2" tx2="lt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Segoe UI Light" panose="020B0502040204020203" pitchFamily="34" charset="0"/>
                <a:cs typeface="Segoe UI Light"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173805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89621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31761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Tree>
    <p:extLst>
      <p:ext uri="{BB962C8B-B14F-4D97-AF65-F5344CB8AC3E}">
        <p14:creationId xmlns:p14="http://schemas.microsoft.com/office/powerpoint/2010/main" val="28109159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600059" y="466301"/>
            <a:ext cx="11239464" cy="767076"/>
          </a:xfrm>
        </p:spPr>
        <p:txBody>
          <a:bodyPr/>
          <a:lstStyle>
            <a:lvl1pPr>
              <a:defRPr sz="4896">
                <a:solidFill>
                  <a:srgbClr val="3F3F3F"/>
                </a:solidFill>
              </a:defRPr>
            </a:lvl1pPr>
          </a:lstStyle>
          <a:p>
            <a:r>
              <a:rPr lang="en-US" dirty="0"/>
              <a:t>Click to edit Master title style</a:t>
            </a:r>
          </a:p>
        </p:txBody>
      </p:sp>
    </p:spTree>
    <p:extLst>
      <p:ext uri="{BB962C8B-B14F-4D97-AF65-F5344CB8AC3E}">
        <p14:creationId xmlns:p14="http://schemas.microsoft.com/office/powerpoint/2010/main" val="36854208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300775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Walkin">
    <p:bg bwMode="auto">
      <p:bgPr>
        <a:solidFill>
          <a:schemeClr val="accent1"/>
        </a:solidFill>
        <a:effectLst/>
      </p:bgPr>
    </p:bg>
    <p:spTree>
      <p:nvGrpSpPr>
        <p:cNvPr id="1" name=""/>
        <p:cNvGrpSpPr/>
        <p:nvPr/>
      </p:nvGrpSpPr>
      <p:grpSpPr>
        <a:xfrm>
          <a:off x="0" y="0"/>
          <a:ext cx="0" cy="0"/>
          <a:chOff x="0" y="0"/>
          <a:chExt cx="0" cy="0"/>
        </a:xfrm>
      </p:grpSpPr>
      <p:pic>
        <p:nvPicPr>
          <p:cNvPr id="7" name="Picture 6" descr="An image of neuronetwork."/>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ltGray">
          <a:xfrm>
            <a:off x="883" y="0"/>
            <a:ext cx="12434711" cy="6994525"/>
          </a:xfrm>
          <a:prstGeom prst="rect">
            <a:avLst/>
          </a:prstGeom>
        </p:spPr>
      </p:pic>
      <p:sp>
        <p:nvSpPr>
          <p:cNvPr id="8" name="TextBox 7"/>
          <p:cNvSpPr txBox="1"/>
          <p:nvPr userDrawn="1"/>
        </p:nvSpPr>
        <p:spPr bwMode="white">
          <a:xfrm>
            <a:off x="431822" y="2715597"/>
            <a:ext cx="8072360" cy="1563332"/>
          </a:xfrm>
          <a:prstGeom prst="rect">
            <a:avLst/>
          </a:prstGeom>
          <a:noFill/>
        </p:spPr>
        <p:txBody>
          <a:bodyPr wrap="square" lIns="137141" tIns="146283" rIns="137141" bIns="146283" rtlCol="0" anchor="ctr">
            <a:spAutoFit/>
          </a:bodyPr>
          <a:lstStyle/>
          <a:p>
            <a:pPr>
              <a:lnSpc>
                <a:spcPct val="90000"/>
              </a:lnSpc>
              <a:spcAft>
                <a:spcPts val="600"/>
              </a:spcAft>
            </a:pPr>
            <a:r>
              <a:rPr lang="en-US" sz="448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 Learning,</a:t>
            </a:r>
            <a:r>
              <a:rPr lang="en-US" sz="4488"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 AI,</a:t>
            </a:r>
            <a:br>
              <a:rPr lang="en-US" sz="4488"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4488"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and </a:t>
            </a:r>
            <a:r>
              <a:rPr lang="en-US" sz="448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Science Conference</a:t>
            </a:r>
          </a:p>
        </p:txBody>
      </p:sp>
      <p:pic>
        <p:nvPicPr>
          <p:cNvPr id="10" name="MS logo white - EMF" descr="Microsoft logo white text version">
            <a:extLst>
              <a:ext uri="{FF2B5EF4-FFF2-40B4-BE49-F238E27FC236}">
                <a16:creationId xmlns:a16="http://schemas.microsoft.com/office/drawing/2014/main" id="{A1E802C5-F995-4758-BDEF-6665E09AE200}"/>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grpSp>
        <p:nvGrpSpPr>
          <p:cNvPr id="17" name="Group 16">
            <a:extLst>
              <a:ext uri="{FF2B5EF4-FFF2-40B4-BE49-F238E27FC236}">
                <a16:creationId xmlns:a16="http://schemas.microsoft.com/office/drawing/2014/main" id="{0E754D0E-2F0C-497A-9A27-BFDBE035D3FE}"/>
              </a:ext>
            </a:extLst>
          </p:cNvPr>
          <p:cNvGrpSpPr/>
          <p:nvPr userDrawn="1"/>
        </p:nvGrpSpPr>
        <p:grpSpPr>
          <a:xfrm>
            <a:off x="8257493" y="2623276"/>
            <a:ext cx="3630027" cy="1747970"/>
            <a:chOff x="8481885" y="3035497"/>
            <a:chExt cx="3558668" cy="1713852"/>
          </a:xfrm>
        </p:grpSpPr>
        <p:cxnSp>
          <p:nvCxnSpPr>
            <p:cNvPr id="18" name="Straight Connector 17">
              <a:extLst>
                <a:ext uri="{FF2B5EF4-FFF2-40B4-BE49-F238E27FC236}">
                  <a16:creationId xmlns:a16="http://schemas.microsoft.com/office/drawing/2014/main" id="{1E354233-98E9-4113-A218-FAF747D633F8}"/>
                </a:ext>
              </a:extLst>
            </p:cNvPr>
            <p:cNvCxnSpPr>
              <a:cxnSpLocks/>
            </p:cNvCxnSpPr>
            <p:nvPr userDrawn="1"/>
          </p:nvCxnSpPr>
          <p:spPr>
            <a:xfrm>
              <a:off x="11056950" y="3035497"/>
              <a:ext cx="0" cy="1680460"/>
            </a:xfrm>
            <a:prstGeom prst="line">
              <a:avLst/>
            </a:prstGeom>
            <a:noFill/>
            <a:ln w="25400" cap="flat" cmpd="sng" algn="ctr">
              <a:solidFill>
                <a:srgbClr val="FFFFFF"/>
              </a:solidFill>
              <a:prstDash val="solid"/>
              <a:headEnd type="none"/>
              <a:tailEnd type="none"/>
            </a:ln>
            <a:effectLst/>
          </p:spPr>
        </p:cxnSp>
        <p:cxnSp>
          <p:nvCxnSpPr>
            <p:cNvPr id="19" name="Straight Connector 18">
              <a:extLst>
                <a:ext uri="{FF2B5EF4-FFF2-40B4-BE49-F238E27FC236}">
                  <a16:creationId xmlns:a16="http://schemas.microsoft.com/office/drawing/2014/main" id="{575B65F6-BFDE-40DE-8686-A77A38A57841}"/>
                </a:ext>
              </a:extLst>
            </p:cNvPr>
            <p:cNvCxnSpPr>
              <a:cxnSpLocks/>
            </p:cNvCxnSpPr>
            <p:nvPr userDrawn="1"/>
          </p:nvCxnSpPr>
          <p:spPr>
            <a:xfrm>
              <a:off x="11056950" y="3875727"/>
              <a:ext cx="914400" cy="0"/>
            </a:xfrm>
            <a:prstGeom prst="line">
              <a:avLst/>
            </a:prstGeom>
            <a:noFill/>
            <a:ln w="25400" cap="flat" cmpd="sng" algn="ctr">
              <a:solidFill>
                <a:srgbClr val="FFFFFF"/>
              </a:solidFill>
              <a:prstDash val="solid"/>
              <a:headEnd type="none"/>
              <a:tailEnd type="none"/>
            </a:ln>
            <a:effectLst/>
          </p:spPr>
        </p:cxnSp>
        <p:sp>
          <p:nvSpPr>
            <p:cNvPr id="25" name="TextBox 24">
              <a:extLst>
                <a:ext uri="{FF2B5EF4-FFF2-40B4-BE49-F238E27FC236}">
                  <a16:creationId xmlns:a16="http://schemas.microsoft.com/office/drawing/2014/main" id="{B3701858-4A85-47DC-8EBA-D8E90AA283F2}"/>
                </a:ext>
              </a:extLst>
            </p:cNvPr>
            <p:cNvSpPr txBox="1"/>
            <p:nvPr userDrawn="1"/>
          </p:nvSpPr>
          <p:spPr>
            <a:xfrm>
              <a:off x="8481885" y="3378768"/>
              <a:ext cx="2575064" cy="973600"/>
            </a:xfrm>
            <a:prstGeom prst="rect">
              <a:avLst/>
            </a:prstGeom>
            <a:noFill/>
          </p:spPr>
          <p:txBody>
            <a:bodyPr wrap="none" lIns="182880" tIns="146304" rIns="182880" bIns="146304" rtlCol="0" anchor="ctr">
              <a:spAutoFit/>
            </a:bodyPr>
            <a:lstStyle/>
            <a:p>
              <a:pPr marL="0" marR="0" lvl="0" indent="0" algn="r" defTabSz="951304" eaLnBrk="1" fontAlgn="auto" latinLnBrk="0" hangingPunct="1">
                <a:lnSpc>
                  <a:spcPct val="90000"/>
                </a:lnSpc>
                <a:spcBef>
                  <a:spcPts val="0"/>
                </a:spcBef>
                <a:spcAft>
                  <a:spcPts val="0"/>
                </a:spcAft>
                <a:buClrTx/>
                <a:buSzTx/>
                <a:buFontTx/>
                <a:buNone/>
                <a:tabLst/>
                <a:defRPr/>
              </a:pPr>
              <a:r>
                <a:rPr kumimoji="0" lang="en-US" sz="244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November 12–14</a:t>
              </a:r>
            </a:p>
            <a:p>
              <a:pPr marL="0" marR="0" lvl="0" indent="0" algn="r" defTabSz="951304" eaLnBrk="1" fontAlgn="auto" latinLnBrk="0" hangingPunct="1">
                <a:lnSpc>
                  <a:spcPct val="90000"/>
                </a:lnSpc>
                <a:spcBef>
                  <a:spcPts val="0"/>
                </a:spcBef>
                <a:spcAft>
                  <a:spcPts val="0"/>
                </a:spcAft>
                <a:buClrTx/>
                <a:buSzTx/>
                <a:buFontTx/>
                <a:buNone/>
                <a:tabLst/>
                <a:defRPr/>
              </a:pPr>
              <a:r>
                <a:rPr kumimoji="0" lang="en-US" sz="244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Redmond</a:t>
              </a:r>
            </a:p>
          </p:txBody>
        </p:sp>
        <p:sp>
          <p:nvSpPr>
            <p:cNvPr id="26" name="TextBox 25">
              <a:extLst>
                <a:ext uri="{FF2B5EF4-FFF2-40B4-BE49-F238E27FC236}">
                  <a16:creationId xmlns:a16="http://schemas.microsoft.com/office/drawing/2014/main" id="{11C5BD14-30C1-4C22-9F88-16A0629099D4}"/>
                </a:ext>
              </a:extLst>
            </p:cNvPr>
            <p:cNvSpPr txBox="1"/>
            <p:nvPr userDrawn="1"/>
          </p:nvSpPr>
          <p:spPr>
            <a:xfrm>
              <a:off x="11056950" y="3475328"/>
              <a:ext cx="983603" cy="398251"/>
            </a:xfrm>
            <a:prstGeom prst="rect">
              <a:avLst/>
            </a:prstGeom>
            <a:noFill/>
          </p:spPr>
          <p:txBody>
            <a:bodyPr wrap="none" lIns="91440" tIns="91440" rIns="91440" bIns="91440" rtlCol="0" anchor="b">
              <a:noAutofit/>
            </a:bodyPr>
            <a:lstStyle/>
            <a:p>
              <a:pPr marL="0" marR="0" lvl="0" indent="0" defTabSz="951304" eaLnBrk="1" fontAlgn="auto" latinLnBrk="0" hangingPunct="1">
                <a:lnSpc>
                  <a:spcPct val="15000"/>
                </a:lnSpc>
                <a:spcBef>
                  <a:spcPts val="0"/>
                </a:spcBef>
                <a:spcAft>
                  <a:spcPts val="612"/>
                </a:spcAft>
                <a:buClrTx/>
                <a:buSzTx/>
                <a:buFontTx/>
                <a:buNone/>
                <a:tabLst/>
                <a:defRPr/>
              </a:pPr>
              <a:r>
                <a:rPr kumimoji="0" lang="en-US" sz="6119"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rPr>
                <a:t>20</a:t>
              </a:r>
            </a:p>
          </p:txBody>
        </p:sp>
        <p:sp>
          <p:nvSpPr>
            <p:cNvPr id="27" name="TextBox 26">
              <a:extLst>
                <a:ext uri="{FF2B5EF4-FFF2-40B4-BE49-F238E27FC236}">
                  <a16:creationId xmlns:a16="http://schemas.microsoft.com/office/drawing/2014/main" id="{1E5FE256-76B5-4E87-ADD8-E59DA6AFB5D8}"/>
                </a:ext>
              </a:extLst>
            </p:cNvPr>
            <p:cNvSpPr txBox="1"/>
            <p:nvPr userDrawn="1"/>
          </p:nvSpPr>
          <p:spPr>
            <a:xfrm>
              <a:off x="11056950" y="4351098"/>
              <a:ext cx="983603" cy="398251"/>
            </a:xfrm>
            <a:prstGeom prst="rect">
              <a:avLst/>
            </a:prstGeom>
            <a:noFill/>
          </p:spPr>
          <p:txBody>
            <a:bodyPr wrap="none" lIns="91440" tIns="91440" rIns="91440" bIns="91440" rtlCol="0" anchor="t">
              <a:noAutofit/>
            </a:bodyPr>
            <a:lstStyle/>
            <a:p>
              <a:pPr marL="0" marR="0" lvl="0" indent="0" defTabSz="951304" eaLnBrk="1" fontAlgn="auto" latinLnBrk="0" hangingPunct="1">
                <a:lnSpc>
                  <a:spcPct val="15000"/>
                </a:lnSpc>
                <a:spcBef>
                  <a:spcPts val="0"/>
                </a:spcBef>
                <a:spcAft>
                  <a:spcPts val="612"/>
                </a:spcAft>
                <a:buClrTx/>
                <a:buSzTx/>
                <a:buFontTx/>
                <a:buNone/>
                <a:tabLst/>
                <a:defRPr/>
              </a:pPr>
              <a:r>
                <a:rPr kumimoji="0" lang="en-US" sz="6119"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18</a:t>
              </a:r>
            </a:p>
          </p:txBody>
        </p:sp>
      </p:grpSp>
    </p:spTree>
    <p:extLst>
      <p:ext uri="{BB962C8B-B14F-4D97-AF65-F5344CB8AC3E}">
        <p14:creationId xmlns:p14="http://schemas.microsoft.com/office/powerpoint/2010/main" val="1716820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471217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harePoint Slide">
    <p:bg>
      <p:bgRef idx="1001">
        <a:schemeClr val="bg2"/>
      </p:bgRef>
    </p:bg>
    <p:spTree>
      <p:nvGrpSpPr>
        <p:cNvPr id="1" name=""/>
        <p:cNvGrpSpPr/>
        <p:nvPr/>
      </p:nvGrpSpPr>
      <p:grpSpPr>
        <a:xfrm>
          <a:off x="0" y="0"/>
          <a:ext cx="0" cy="0"/>
          <a:chOff x="0" y="0"/>
          <a:chExt cx="0" cy="0"/>
        </a:xfrm>
      </p:grpSpPr>
      <p:pic>
        <p:nvPicPr>
          <p:cNvPr id="5" name="Picture 4" descr="An image of neuronetwork.">
            <a:extLst>
              <a:ext uri="{FF2B5EF4-FFF2-40B4-BE49-F238E27FC236}">
                <a16:creationId xmlns:a16="http://schemas.microsoft.com/office/drawing/2014/main" id="{B3F963A3-2F4D-4783-B405-E83DA04286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ltGray">
          <a:xfrm>
            <a:off x="883" y="0"/>
            <a:ext cx="12434711" cy="6994525"/>
          </a:xfrm>
          <a:prstGeom prst="rect">
            <a:avLst/>
          </a:prstGeom>
        </p:spPr>
      </p:pic>
      <p:sp>
        <p:nvSpPr>
          <p:cNvPr id="3" name="TextBox 2">
            <a:extLst>
              <a:ext uri="{FF2B5EF4-FFF2-40B4-BE49-F238E27FC236}">
                <a16:creationId xmlns:a16="http://schemas.microsoft.com/office/drawing/2014/main" id="{441694BA-0F99-4A36-8E05-3F73A3A21D42}"/>
              </a:ext>
            </a:extLst>
          </p:cNvPr>
          <p:cNvSpPr txBox="1"/>
          <p:nvPr userDrawn="1"/>
        </p:nvSpPr>
        <p:spPr>
          <a:xfrm>
            <a:off x="595914" y="2084697"/>
            <a:ext cx="9325737" cy="2881635"/>
          </a:xfrm>
          <a:prstGeom prst="rect">
            <a:avLst/>
          </a:prstGeom>
          <a:noFill/>
        </p:spPr>
        <p:txBody>
          <a:bodyPr wrap="square" lIns="0" tIns="0" rIns="0" bIns="0" rtlCol="0">
            <a:spAutoFit/>
          </a:bodyPr>
          <a:lstStyle/>
          <a:p>
            <a:pPr algn="l"/>
            <a:r>
              <a:rPr kumimoji="0" lang="en-US" sz="3672" b="0" i="0" u="none" strike="noStrike" kern="1200" cap="none" spc="-51"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Thank you for attending MLADS and continuing to build our strong community</a:t>
            </a:r>
            <a:br>
              <a:rPr kumimoji="0" lang="en-US" sz="3672" b="0" i="0" u="none" strike="noStrike" kern="1200" cap="none" spc="-51"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br>
            <a:br>
              <a:rPr kumimoji="0" lang="en-US" sz="3672" b="0" i="0" u="none" strike="noStrike" kern="1200" cap="none" spc="-51"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br>
            <a:r>
              <a:rPr kumimoji="0" lang="en-US" sz="2448" b="0" i="0" u="none" strike="noStrike" kern="1200" cap="none" spc="-51" normalizeH="0" baseline="0" noProof="0" dirty="0">
                <a:ln w="3175">
                  <a:noFill/>
                </a:ln>
                <a:gradFill>
                  <a:gsLst>
                    <a:gs pos="1250">
                      <a:srgbClr val="FFFFFF"/>
                    </a:gs>
                    <a:gs pos="100000">
                      <a:srgbClr val="FFFFFF"/>
                    </a:gs>
                  </a:gsLst>
                  <a:lin ang="5400000" scaled="0"/>
                </a:gradFill>
                <a:effectLst/>
                <a:uLnTx/>
                <a:uFillTx/>
                <a:latin typeface="+mn-lt"/>
                <a:ea typeface="+mn-ea"/>
                <a:cs typeface="Segoe UI" pitchFamily="34" charset="0"/>
              </a:rPr>
              <a:t>If you’re interested in accessing a recorded </a:t>
            </a:r>
            <a:br>
              <a:rPr kumimoji="0" lang="en-US" sz="2448" b="0" i="0" u="none" strike="noStrike" kern="1200" cap="none" spc="-51" normalizeH="0" baseline="0" noProof="0" dirty="0">
                <a:ln w="3175">
                  <a:noFill/>
                </a:ln>
                <a:gradFill>
                  <a:gsLst>
                    <a:gs pos="1250">
                      <a:srgbClr val="FFFFFF"/>
                    </a:gs>
                    <a:gs pos="100000">
                      <a:srgbClr val="FFFFFF"/>
                    </a:gs>
                  </a:gsLst>
                  <a:lin ang="5400000" scaled="0"/>
                </a:gradFill>
                <a:effectLst/>
                <a:uLnTx/>
                <a:uFillTx/>
                <a:latin typeface="+mn-lt"/>
                <a:ea typeface="+mn-ea"/>
                <a:cs typeface="Segoe UI" pitchFamily="34" charset="0"/>
              </a:rPr>
            </a:br>
            <a:r>
              <a:rPr kumimoji="0" lang="en-US" sz="2448" b="0" i="0" u="none" strike="noStrike" kern="1200" cap="none" spc="-51" normalizeH="0" baseline="0" noProof="0" dirty="0">
                <a:ln w="3175">
                  <a:noFill/>
                </a:ln>
                <a:gradFill>
                  <a:gsLst>
                    <a:gs pos="1250">
                      <a:srgbClr val="FFFFFF"/>
                    </a:gs>
                    <a:gs pos="100000">
                      <a:srgbClr val="FFFFFF"/>
                    </a:gs>
                  </a:gsLst>
                  <a:lin ang="5400000" scaled="0"/>
                </a:gradFill>
                <a:effectLst/>
                <a:uLnTx/>
                <a:uFillTx/>
                <a:latin typeface="+mn-lt"/>
                <a:ea typeface="+mn-ea"/>
                <a:cs typeface="Segoe UI" pitchFamily="34" charset="0"/>
              </a:rPr>
              <a:t>version of content from the conference, </a:t>
            </a:r>
            <a:br>
              <a:rPr kumimoji="0" lang="en-US" sz="2448" b="0" i="0" u="none" strike="noStrike" kern="1200" cap="none" spc="-51" normalizeH="0" baseline="0" noProof="0" dirty="0">
                <a:ln w="3175">
                  <a:noFill/>
                </a:ln>
                <a:gradFill>
                  <a:gsLst>
                    <a:gs pos="1250">
                      <a:srgbClr val="FFFFFF"/>
                    </a:gs>
                    <a:gs pos="100000">
                      <a:srgbClr val="FFFFFF"/>
                    </a:gs>
                  </a:gsLst>
                  <a:lin ang="5400000" scaled="0"/>
                </a:gradFill>
                <a:effectLst/>
                <a:uLnTx/>
                <a:uFillTx/>
                <a:latin typeface="+mn-lt"/>
                <a:ea typeface="+mn-ea"/>
                <a:cs typeface="Segoe UI" pitchFamily="34" charset="0"/>
              </a:rPr>
            </a:br>
            <a:r>
              <a:rPr kumimoji="0" lang="en-US" sz="2448" b="0" i="0" u="none" strike="noStrike" kern="1200" cap="none" spc="-51" normalizeH="0" baseline="0" noProof="0" dirty="0">
                <a:ln w="3175">
                  <a:noFill/>
                </a:ln>
                <a:gradFill>
                  <a:gsLst>
                    <a:gs pos="1250">
                      <a:srgbClr val="FFFFFF"/>
                    </a:gs>
                    <a:gs pos="100000">
                      <a:srgbClr val="FFFFFF"/>
                    </a:gs>
                  </a:gsLst>
                  <a:lin ang="5400000" scaled="0"/>
                </a:gradFill>
                <a:effectLst/>
                <a:uLnTx/>
                <a:uFillTx/>
                <a:latin typeface="+mn-lt"/>
                <a:ea typeface="+mn-ea"/>
                <a:cs typeface="Segoe UI" pitchFamily="34" charset="0"/>
              </a:rPr>
              <a:t>it can be found here: </a:t>
            </a:r>
            <a:r>
              <a:rPr lang="en-US" sz="2448" b="0" i="0" kern="1200" dirty="0">
                <a:solidFill>
                  <a:schemeClr val="tx1"/>
                </a:solidFill>
                <a:effectLst/>
                <a:latin typeface="+mn-lt"/>
                <a:ea typeface="+mn-ea"/>
                <a:cs typeface="+mn-cs"/>
                <a:hlinkClick r:id="rId3"/>
              </a:rPr>
              <a:t>http://aka.ms/fall2018mlads</a:t>
            </a:r>
            <a:endParaRPr lang="en-US" sz="3264" b="0" dirty="0">
              <a:gradFill>
                <a:gsLst>
                  <a:gs pos="2917">
                    <a:schemeClr val="tx1"/>
                  </a:gs>
                  <a:gs pos="30000">
                    <a:schemeClr val="tx1"/>
                  </a:gs>
                </a:gsLst>
                <a:lin ang="5400000" scaled="0"/>
              </a:gradFill>
              <a:latin typeface="+mn-lt"/>
            </a:endParaRPr>
          </a:p>
        </p:txBody>
      </p:sp>
      <p:pic>
        <p:nvPicPr>
          <p:cNvPr id="4" name="MS logo white - EMF" descr="Microsoft logo white text version">
            <a:extLst>
              <a:ext uri="{FF2B5EF4-FFF2-40B4-BE49-F238E27FC236}">
                <a16:creationId xmlns:a16="http://schemas.microsoft.com/office/drawing/2014/main" id="{1C51E223-E511-45C6-B90B-21F97617A55A}"/>
              </a:ext>
            </a:extLst>
          </p:cNvPr>
          <p:cNvPicPr>
            <a:picLocks noChangeAspect="1"/>
          </p:cNvPicPr>
          <p:nvPr userDrawn="1"/>
        </p:nvPicPr>
        <p:blipFill>
          <a:blip r:embed="rId4"/>
          <a:stretch>
            <a:fillRect/>
          </a:stretch>
        </p:blipFill>
        <p:spPr bwMode="black">
          <a:xfrm>
            <a:off x="595915" y="597450"/>
            <a:ext cx="1393641" cy="298433"/>
          </a:xfrm>
          <a:prstGeom prst="rect">
            <a:avLst/>
          </a:prstGeom>
        </p:spPr>
      </p:pic>
      <p:cxnSp>
        <p:nvCxnSpPr>
          <p:cNvPr id="7" name="Straight Connector 6">
            <a:extLst>
              <a:ext uri="{FF2B5EF4-FFF2-40B4-BE49-F238E27FC236}">
                <a16:creationId xmlns:a16="http://schemas.microsoft.com/office/drawing/2014/main" id="{E16D9DF8-5D28-4C40-8964-9A3444E35BDF}"/>
              </a:ext>
            </a:extLst>
          </p:cNvPr>
          <p:cNvCxnSpPr>
            <a:cxnSpLocks/>
          </p:cNvCxnSpPr>
          <p:nvPr userDrawn="1"/>
        </p:nvCxnSpPr>
        <p:spPr>
          <a:xfrm flipV="1">
            <a:off x="595913" y="3497263"/>
            <a:ext cx="2331839" cy="1"/>
          </a:xfrm>
          <a:prstGeom prst="line">
            <a:avLst/>
          </a:prstGeom>
          <a:noFill/>
          <a:ln w="25400" cap="flat" cmpd="sng" algn="ctr">
            <a:solidFill>
              <a:srgbClr val="FFFFFF"/>
            </a:solidFill>
            <a:prstDash val="solid"/>
            <a:headEnd type="none"/>
            <a:tailEnd type="none"/>
          </a:ln>
          <a:effectLst/>
        </p:spPr>
      </p:cxnSp>
    </p:spTree>
    <p:extLst>
      <p:ext uri="{BB962C8B-B14F-4D97-AF65-F5344CB8AC3E}">
        <p14:creationId xmlns:p14="http://schemas.microsoft.com/office/powerpoint/2010/main" val="3596762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172582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Segoe UI Light" panose="020B0502040204020203" pitchFamily="34" charset="0"/>
                <a:cs typeface="Segoe UI Light"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022567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031661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Tree>
    <p:extLst>
      <p:ext uri="{BB962C8B-B14F-4D97-AF65-F5344CB8AC3E}">
        <p14:creationId xmlns:p14="http://schemas.microsoft.com/office/powerpoint/2010/main" val="103757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05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600059" y="466301"/>
            <a:ext cx="11239464" cy="767076"/>
          </a:xfrm>
        </p:spPr>
        <p:txBody>
          <a:bodyPr/>
          <a:lstStyle>
            <a:lvl1pPr>
              <a:defRPr sz="4896">
                <a:solidFill>
                  <a:srgbClr val="3F3F3F"/>
                </a:solidFill>
              </a:defRPr>
            </a:lvl1pPr>
          </a:lstStyle>
          <a:p>
            <a:r>
              <a:rPr lang="en-US" dirty="0"/>
              <a:t>Click to edit Master title style</a:t>
            </a:r>
          </a:p>
        </p:txBody>
      </p:sp>
    </p:spTree>
    <p:extLst>
      <p:ext uri="{BB962C8B-B14F-4D97-AF65-F5344CB8AC3E}">
        <p14:creationId xmlns:p14="http://schemas.microsoft.com/office/powerpoint/2010/main" val="307390473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image" Target="../media/image1.emf"/><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theme" Target="../theme/theme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54172195"/>
      </p:ext>
    </p:extLst>
  </p:cSld>
  <p:clrMap bg1="lt1" tx1="dk1" bg2="lt2" tx2="dk2" accent1="accent1" accent2="accent2" accent3="accent3" accent4="accent4" accent5="accent5" accent6="accent6" hlink="hlink" folHlink="folHlink"/>
  <p:sldLayoutIdLst>
    <p:sldLayoutId id="2147484630" r:id="rId1"/>
    <p:sldLayoutId id="2147484633" r:id="rId2"/>
    <p:sldLayoutId id="2147484645" r:id="rId3"/>
    <p:sldLayoutId id="2147484648" r:id="rId4"/>
    <p:sldLayoutId id="2147484693" r:id="rId5"/>
    <p:sldLayoutId id="2147484694" r:id="rId6"/>
    <p:sldLayoutId id="2147484695" r:id="rId7"/>
    <p:sldLayoutId id="2147484696" r:id="rId8"/>
    <p:sldLayoutId id="2147484697" r:id="rId9"/>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9">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8" name="Title Placeholder 1">
            <a:extLst>
              <a:ext uri="{FF2B5EF4-FFF2-40B4-BE49-F238E27FC236}">
                <a16:creationId xmlns:a16="http://schemas.microsoft.com/office/drawing/2014/main" id="{35A69693-FC46-4DA5-886E-5DE92548490F}"/>
              </a:ext>
            </a:extLst>
          </p:cNvPr>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50" name="Text Placeholder 3">
            <a:extLst>
              <a:ext uri="{FF2B5EF4-FFF2-40B4-BE49-F238E27FC236}">
                <a16:creationId xmlns:a16="http://schemas.microsoft.com/office/drawing/2014/main" id="{F0B7E756-18D9-42E9-BD27-BA1C2F63B450}"/>
              </a:ext>
            </a:extLst>
          </p:cNvPr>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A439F99F-F9A1-46E9-A3E0-E11687C271B8}"/>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52" name="GRID" hidden="1">
            <a:extLst>
              <a:ext uri="{FF2B5EF4-FFF2-40B4-BE49-F238E27FC236}">
                <a16:creationId xmlns:a16="http://schemas.microsoft.com/office/drawing/2014/main" id="{85C7B362-CC82-43FF-BC1A-AA4316056CC4}"/>
              </a:ext>
            </a:extLst>
          </p:cNvPr>
          <p:cNvGrpSpPr/>
          <p:nvPr userDrawn="1"/>
        </p:nvGrpSpPr>
        <p:grpSpPr>
          <a:xfrm>
            <a:off x="0" y="0"/>
            <a:ext cx="12436475" cy="6994525"/>
            <a:chOff x="0" y="0"/>
            <a:chExt cx="12192000" cy="6858000"/>
          </a:xfrm>
        </p:grpSpPr>
        <p:cxnSp>
          <p:nvCxnSpPr>
            <p:cNvPr id="53" name="Straight Connector 52">
              <a:extLst>
                <a:ext uri="{FF2B5EF4-FFF2-40B4-BE49-F238E27FC236}">
                  <a16:creationId xmlns:a16="http://schemas.microsoft.com/office/drawing/2014/main" id="{E073F2E9-DA73-47D5-B6C7-10D9712C2BD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A61C48D-3D17-4DDC-97DA-45B721ED6B5C}"/>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465FB49-E6AA-4BC8-A9AB-E2F012494D2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CBB326C-3D09-469B-966F-8EF99E9DB1D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CFACC82-E7C6-4676-915E-A8F43795EF14}"/>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695A7C-636B-4C7F-B618-1179A5ECDD4F}"/>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293AD9E-C7AD-4806-BC07-0966EF0A49D5}"/>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37F3190-3108-4912-AD9E-521350946EA8}"/>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11E09F6-7B68-4414-89AB-B06A6DCD9DD4}"/>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ECEB478-AD62-47A7-B4E0-4AB6F199D6CE}"/>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D2C56BE-05F0-48FF-B1C8-E716AF8DAE6F}"/>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9AA2E78-88AC-4987-B7BA-37D2B51D91C3}"/>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F44B0D1-4530-4247-906A-C5C73D823A5E}"/>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1977E18-5376-44A9-B0DC-D27DE010AE4C}"/>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07056BA-A87E-457F-B316-823E17E778F1}"/>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1A77586-9194-46B6-AA76-9411C52B8D67}"/>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BB7ABBC-1AC7-4700-AE9C-B27A8EEA498F}"/>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4074797-3E62-4EDC-93C4-8547E88080A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0CD417A-5DF4-46C4-9076-EF86F3D20B7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45DA96E-B08F-4008-9A9F-8CE049DBDDE1}"/>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EBA6607-E0D3-4034-9483-986CCF9A2E66}"/>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868C779-A9CA-4E35-93AD-402F401E7EE1}"/>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21FD723-F354-4734-A11A-94E0F0866132}"/>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863E0C2-7199-4CE1-B32D-DAC4D7E0B61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F9A5A47-3C05-4199-92BF-6D449C009C2F}"/>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8622747-8970-4295-8DED-C717B161089B}"/>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240E630-6507-4FC8-9638-1A28573787D8}"/>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571A153-A1E9-4E31-A3F6-8767CB70C37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B1E918B-2EB6-44CA-8306-5459166A4B3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DCE8431-749D-4493-8232-827F73629A67}"/>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E806E09-B41D-4A0C-9C90-CC912C39B4E0}"/>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7C847A5-FBF1-4A5A-AC89-8B1EA1ACF0D9}"/>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66A3C0C-D4C5-40FC-BFDA-260F57E1D8C4}"/>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BCB88CE-4F31-4CF2-A81C-E98A8226E78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082B6A3F-AE58-4735-95D7-25D8B3C51FE9}"/>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8DA3129B-9F86-4170-8E94-4BA3283B9ECA}"/>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33240361"/>
      </p:ext>
    </p:extLst>
  </p:cSld>
  <p:clrMap bg1="lt1" tx1="dk1" bg2="lt2" tx2="dk2" accent1="accent1" accent2="accent2" accent3="accent3" accent4="accent4" accent5="accent5" accent6="accent6" hlink="hlink" folHlink="folHlink"/>
  <p:sldLayoutIdLst>
    <p:sldLayoutId id="2147484699" r:id="rId1"/>
    <p:sldLayoutId id="2147484700" r:id="rId2"/>
    <p:sldLayoutId id="2147484701" r:id="rId3"/>
    <p:sldLayoutId id="2147484702" r:id="rId4"/>
    <p:sldLayoutId id="2147484703" r:id="rId5"/>
    <p:sldLayoutId id="2147484704" r:id="rId6"/>
    <p:sldLayoutId id="2147484705" r:id="rId7"/>
    <p:sldLayoutId id="2147484706" r:id="rId8"/>
    <p:sldLayoutId id="2147484707" r:id="rId9"/>
    <p:sldLayoutId id="2147484708" r:id="rId10"/>
    <p:sldLayoutId id="2147484709" r:id="rId11"/>
    <p:sldLayoutId id="2147484710" r:id="rId12"/>
    <p:sldLayoutId id="2147484711" r:id="rId13"/>
    <p:sldLayoutId id="2147484712" r:id="rId14"/>
    <p:sldLayoutId id="2147484713" r:id="rId15"/>
    <p:sldLayoutId id="2147484714" r:id="rId16"/>
    <p:sldLayoutId id="2147484715" r:id="rId17"/>
    <p:sldLayoutId id="2147484716" r:id="rId18"/>
    <p:sldLayoutId id="2147484717" r:id="rId19"/>
    <p:sldLayoutId id="2147484719" r:id="rId20"/>
    <p:sldLayoutId id="2147484720" r:id="rId21"/>
    <p:sldLayoutId id="2147484721" r:id="rId22"/>
    <p:sldLayoutId id="2147484722" r:id="rId23"/>
    <p:sldLayoutId id="2147484723" r:id="rId24"/>
    <p:sldLayoutId id="2147484724" r:id="rId25"/>
    <p:sldLayoutId id="2147484725" r:id="rId26"/>
    <p:sldLayoutId id="2147484726" r:id="rId27"/>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jpe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slideLayout" Target="../slideLayouts/slideLayout32.xml"/><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5.emf"/><Relationship Id="rId11" Type="http://schemas.openxmlformats.org/officeDocument/2006/relationships/image" Target="../media/image30.png"/><Relationship Id="rId5" Type="http://schemas.openxmlformats.org/officeDocument/2006/relationships/oleObject" Target="../embeddings/oleObject1.bin"/><Relationship Id="rId10" Type="http://schemas.openxmlformats.org/officeDocument/2006/relationships/image" Target="../media/image29.png"/><Relationship Id="rId4" Type="http://schemas.openxmlformats.org/officeDocument/2006/relationships/notesSlide" Target="../notesSlides/notesSlide15.xml"/><Relationship Id="rId9" Type="http://schemas.openxmlformats.org/officeDocument/2006/relationships/image" Target="../media/image28.png"/><Relationship Id="rId1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13" Type="http://schemas.microsoft.com/office/2007/relationships/hdphoto" Target="../media/hdphoto5.wdp"/><Relationship Id="rId3" Type="http://schemas.openxmlformats.org/officeDocument/2006/relationships/image" Target="../media/image34.png"/><Relationship Id="rId7" Type="http://schemas.microsoft.com/office/2007/relationships/hdphoto" Target="../media/hdphoto1.wdp"/><Relationship Id="rId12"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9.png"/><Relationship Id="rId11" Type="http://schemas.microsoft.com/office/2007/relationships/hdphoto" Target="../media/hdphoto4.wdp"/><Relationship Id="rId5" Type="http://schemas.microsoft.com/office/2007/relationships/hdphoto" Target="../media/hdphoto2.wdp"/><Relationship Id="rId10" Type="http://schemas.openxmlformats.org/officeDocument/2006/relationships/image" Target="../media/image37.png"/><Relationship Id="rId4" Type="http://schemas.openxmlformats.org/officeDocument/2006/relationships/image" Target="../media/image35.png"/><Relationship Id="rId9" Type="http://schemas.microsoft.com/office/2007/relationships/hdphoto" Target="../media/hdphoto3.wdp"/></Relationships>
</file>

<file path=ppt/slides/_rels/slide2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microsoft.com/office/2007/relationships/hdphoto" Target="../media/hdphoto1.wdp"/><Relationship Id="rId5" Type="http://schemas.openxmlformats.org/officeDocument/2006/relationships/image" Target="../media/image9.png"/><Relationship Id="rId10" Type="http://schemas.openxmlformats.org/officeDocument/2006/relationships/image" Target="../media/image44.png"/><Relationship Id="rId4" Type="http://schemas.openxmlformats.org/officeDocument/2006/relationships/image" Target="../media/image40.png"/><Relationship Id="rId9"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microsoft.com/office/2007/relationships/hdphoto" Target="../media/hdphoto6.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288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82" y="0"/>
            <a:ext cx="12434711" cy="6994526"/>
            <a:chOff x="0" y="0"/>
            <a:chExt cx="12192000" cy="6858001"/>
          </a:xfrm>
        </p:grpSpPr>
        <p:pic>
          <p:nvPicPr>
            <p:cNvPr id="6" name="Picture 5"/>
            <p:cNvPicPr>
              <a:picLocks noChangeAspect="1"/>
            </p:cNvPicPr>
            <p:nvPr/>
          </p:nvPicPr>
          <p:blipFill>
            <a:blip r:embed="rId3"/>
            <a:stretch>
              <a:fillRect/>
            </a:stretch>
          </p:blipFill>
          <p:spPr>
            <a:xfrm>
              <a:off x="0" y="0"/>
              <a:ext cx="12192000"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57383"/>
              <a:ext cx="2965938" cy="4700618"/>
            </a:xfrm>
            <a:prstGeom prst="rect">
              <a:avLst/>
            </a:prstGeom>
          </p:spPr>
        </p:pic>
      </p:grpSp>
    </p:spTree>
    <p:extLst>
      <p:ext uri="{BB962C8B-B14F-4D97-AF65-F5344CB8AC3E}">
        <p14:creationId xmlns:p14="http://schemas.microsoft.com/office/powerpoint/2010/main" val="38398691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7" name="Line"/>
          <p:cNvCxnSpPr/>
          <p:nvPr/>
        </p:nvCxnSpPr>
        <p:spPr>
          <a:xfrm>
            <a:off x="882" y="2527426"/>
            <a:ext cx="13313879"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3715107" y="2956004"/>
            <a:ext cx="6391784" cy="38094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3999" kern="0" dirty="0">
                <a:solidFill>
                  <a:srgbClr val="FF0000"/>
                </a:solidFill>
                <a:latin typeface="+mj-lt"/>
                <a:cs typeface="Segoe UI Semilight" panose="020B0402040204020203" pitchFamily="34" charset="0"/>
              </a:rPr>
              <a:t>Use</a:t>
            </a:r>
            <a:r>
              <a:rPr lang="en-US" sz="3999" kern="0" dirty="0">
                <a:solidFill>
                  <a:schemeClr val="tx2"/>
                </a:solidFill>
                <a:latin typeface="+mj-lt"/>
                <a:cs typeface="Segoe UI Semilight" panose="020B0402040204020203" pitchFamily="34" charset="0"/>
              </a:rPr>
              <a:t> AI - Applications</a:t>
            </a:r>
          </a:p>
        </p:txBody>
      </p:sp>
      <p:grpSp>
        <p:nvGrpSpPr>
          <p:cNvPr id="94" name="Group 93"/>
          <p:cNvGrpSpPr/>
          <p:nvPr/>
        </p:nvGrpSpPr>
        <p:grpSpPr>
          <a:xfrm>
            <a:off x="3307774" y="1583541"/>
            <a:ext cx="557593" cy="557593"/>
            <a:chOff x="1990795" y="2892107"/>
            <a:chExt cx="557672" cy="557672"/>
          </a:xfrm>
          <a:noFill/>
        </p:grpSpPr>
        <p:sp>
          <p:nvSpPr>
            <p:cNvPr id="126" name="Freeform: Shape 125"/>
            <p:cNvSpPr/>
            <p:nvPr/>
          </p:nvSpPr>
          <p:spPr bwMode="auto">
            <a:xfrm>
              <a:off x="2041470" y="2942782"/>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grp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ln>
                  <a:solidFill>
                    <a:schemeClr val="tx1"/>
                  </a:solidFill>
                </a:ln>
                <a:solidFill>
                  <a:schemeClr val="tx1"/>
                </a:solidFill>
              </a:endParaRPr>
            </a:p>
          </p:txBody>
        </p:sp>
        <p:sp>
          <p:nvSpPr>
            <p:cNvPr id="127" name="Freeform: Shape 126"/>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grp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ln>
                  <a:solidFill>
                    <a:schemeClr val="tx1"/>
                  </a:solidFill>
                </a:ln>
                <a:solidFill>
                  <a:schemeClr val="tx1"/>
                </a:solidFill>
              </a:endParaRPr>
            </a:p>
          </p:txBody>
        </p:sp>
      </p:grpSp>
      <p:sp>
        <p:nvSpPr>
          <p:cNvPr id="95" name="Oval 94"/>
          <p:cNvSpPr/>
          <p:nvPr/>
        </p:nvSpPr>
        <p:spPr bwMode="auto">
          <a:xfrm>
            <a:off x="3523080" y="2463935"/>
            <a:ext cx="126982" cy="126982"/>
          </a:xfrm>
          <a:prstGeom prst="ellipse">
            <a:avLst/>
          </a:prstGeom>
          <a:noFill/>
          <a:ln>
            <a:no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ln>
                <a:solidFill>
                  <a:schemeClr val="tx1"/>
                </a:solidFill>
              </a:ln>
              <a:solidFill>
                <a:schemeClr val="tx1"/>
              </a:solidFill>
            </a:endParaRPr>
          </a:p>
        </p:txBody>
      </p:sp>
      <p:sp>
        <p:nvSpPr>
          <p:cNvPr id="96" name="Oval 95"/>
          <p:cNvSpPr/>
          <p:nvPr/>
        </p:nvSpPr>
        <p:spPr bwMode="auto">
          <a:xfrm>
            <a:off x="6150724" y="2463935"/>
            <a:ext cx="126982" cy="126982"/>
          </a:xfrm>
          <a:prstGeom prst="ellipse">
            <a:avLst/>
          </a:prstGeom>
          <a:noFill/>
          <a:ln>
            <a:no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ln>
                <a:solidFill>
                  <a:schemeClr val="tx1"/>
                </a:solidFill>
              </a:ln>
              <a:solidFill>
                <a:schemeClr val="tx1"/>
              </a:solidFill>
            </a:endParaRPr>
          </a:p>
        </p:txBody>
      </p:sp>
      <p:sp>
        <p:nvSpPr>
          <p:cNvPr id="98" name="Oval 97"/>
          <p:cNvSpPr/>
          <p:nvPr/>
        </p:nvSpPr>
        <p:spPr bwMode="auto">
          <a:xfrm>
            <a:off x="8791528" y="2463935"/>
            <a:ext cx="126982" cy="126982"/>
          </a:xfrm>
          <a:prstGeom prst="ellipse">
            <a:avLst/>
          </a:prstGeom>
          <a:noFill/>
          <a:ln>
            <a:no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ln>
                <a:solidFill>
                  <a:schemeClr val="tx1"/>
                </a:solidFill>
              </a:ln>
              <a:solidFill>
                <a:schemeClr val="tx1"/>
              </a:solidFill>
            </a:endParaRPr>
          </a:p>
        </p:txBody>
      </p:sp>
      <p:sp>
        <p:nvSpPr>
          <p:cNvPr id="99" name="Oval 98"/>
          <p:cNvSpPr/>
          <p:nvPr/>
        </p:nvSpPr>
        <p:spPr bwMode="auto">
          <a:xfrm>
            <a:off x="11432333" y="2463935"/>
            <a:ext cx="126982" cy="126982"/>
          </a:xfrm>
          <a:prstGeom prst="ellipse">
            <a:avLst/>
          </a:prstGeom>
          <a:noFill/>
          <a:ln>
            <a:no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ln>
                <a:solidFill>
                  <a:schemeClr val="tx1"/>
                </a:solidFill>
              </a:ln>
              <a:solidFill>
                <a:schemeClr val="tx1"/>
              </a:solidFill>
            </a:endParaRPr>
          </a:p>
        </p:txBody>
      </p:sp>
      <p:grpSp>
        <p:nvGrpSpPr>
          <p:cNvPr id="100" name="Group 99"/>
          <p:cNvGrpSpPr/>
          <p:nvPr/>
        </p:nvGrpSpPr>
        <p:grpSpPr>
          <a:xfrm>
            <a:off x="11260793" y="1677612"/>
            <a:ext cx="470061" cy="438722"/>
            <a:chOff x="2028485" y="5305924"/>
            <a:chExt cx="546628" cy="510184"/>
          </a:xfrm>
          <a:noFill/>
        </p:grpSpPr>
        <p:sp>
          <p:nvSpPr>
            <p:cNvPr id="115" name="Rectangle 37"/>
            <p:cNvSpPr>
              <a:spLocks noChangeArrowheads="1"/>
            </p:cNvSpPr>
            <p:nvPr/>
          </p:nvSpPr>
          <p:spPr bwMode="auto">
            <a:xfrm>
              <a:off x="2219269" y="5305924"/>
              <a:ext cx="162917" cy="160772"/>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ln w="0"/>
                <a:solidFill>
                  <a:schemeClr val="tx1"/>
                </a:solidFill>
                <a:effectLst>
                  <a:outerShdw blurRad="38100" dist="19050" dir="2700000" algn="tl" rotWithShape="0">
                    <a:schemeClr val="dk1">
                      <a:alpha val="40000"/>
                    </a:schemeClr>
                  </a:outerShdw>
                </a:effectLst>
              </a:endParaRPr>
            </a:p>
          </p:txBody>
        </p:sp>
        <p:sp>
          <p:nvSpPr>
            <p:cNvPr id="116" name="Rectangle 38"/>
            <p:cNvSpPr>
              <a:spLocks noChangeArrowheads="1"/>
            </p:cNvSpPr>
            <p:nvPr/>
          </p:nvSpPr>
          <p:spPr bwMode="auto">
            <a:xfrm>
              <a:off x="2028485" y="5657479"/>
              <a:ext cx="160773" cy="158629"/>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ln w="0"/>
                <a:solidFill>
                  <a:schemeClr val="tx1"/>
                </a:solidFill>
                <a:effectLst>
                  <a:outerShdw blurRad="38100" dist="19050" dir="2700000" algn="tl" rotWithShape="0">
                    <a:schemeClr val="dk1">
                      <a:alpha val="40000"/>
                    </a:schemeClr>
                  </a:outerShdw>
                </a:effectLst>
              </a:endParaRPr>
            </a:p>
          </p:txBody>
        </p:sp>
        <p:sp>
          <p:nvSpPr>
            <p:cNvPr id="117" name="Rectangle 39"/>
            <p:cNvSpPr>
              <a:spLocks noChangeArrowheads="1"/>
            </p:cNvSpPr>
            <p:nvPr/>
          </p:nvSpPr>
          <p:spPr bwMode="auto">
            <a:xfrm>
              <a:off x="2412196" y="5657479"/>
              <a:ext cx="162917" cy="158629"/>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ln w="0"/>
                <a:solidFill>
                  <a:schemeClr val="tx1"/>
                </a:solidFill>
                <a:effectLst>
                  <a:outerShdw blurRad="38100" dist="19050" dir="2700000" algn="tl" rotWithShape="0">
                    <a:schemeClr val="dk1">
                      <a:alpha val="40000"/>
                    </a:schemeClr>
                  </a:outerShdw>
                </a:effectLst>
              </a:endParaRPr>
            </a:p>
          </p:txBody>
        </p:sp>
        <p:sp>
          <p:nvSpPr>
            <p:cNvPr id="118" name="Line 40"/>
            <p:cNvSpPr>
              <a:spLocks noChangeShapeType="1"/>
            </p:cNvSpPr>
            <p:nvPr/>
          </p:nvSpPr>
          <p:spPr bwMode="auto">
            <a:xfrm flipH="1" flipV="1">
              <a:off x="2345744" y="5470984"/>
              <a:ext cx="102895" cy="182209"/>
            </a:xfrm>
            <a:prstGeom prst="line">
              <a:avLst/>
            </a:pr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ln w="0"/>
                <a:effectLst>
                  <a:outerShdw blurRad="38100" dist="19050" dir="2700000" algn="tl" rotWithShape="0">
                    <a:schemeClr val="dk1">
                      <a:alpha val="40000"/>
                    </a:schemeClr>
                  </a:outerShdw>
                </a:effectLst>
              </a:endParaRPr>
            </a:p>
          </p:txBody>
        </p:sp>
        <p:sp>
          <p:nvSpPr>
            <p:cNvPr id="120" name="Line 41"/>
            <p:cNvSpPr>
              <a:spLocks noChangeShapeType="1"/>
            </p:cNvSpPr>
            <p:nvPr/>
          </p:nvSpPr>
          <p:spPr bwMode="auto">
            <a:xfrm>
              <a:off x="2187114" y="5734650"/>
              <a:ext cx="225082" cy="0"/>
            </a:xfrm>
            <a:prstGeom prst="line">
              <a:avLst/>
            </a:pr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ln w="0"/>
                <a:effectLst>
                  <a:outerShdw blurRad="38100" dist="19050" dir="2700000" algn="tl" rotWithShape="0">
                    <a:schemeClr val="dk1">
                      <a:alpha val="40000"/>
                    </a:schemeClr>
                  </a:outerShdw>
                </a:effectLst>
              </a:endParaRPr>
            </a:p>
          </p:txBody>
        </p:sp>
        <p:sp>
          <p:nvSpPr>
            <p:cNvPr id="124" name="Line 42"/>
            <p:cNvSpPr>
              <a:spLocks noChangeShapeType="1"/>
            </p:cNvSpPr>
            <p:nvPr/>
          </p:nvSpPr>
          <p:spPr bwMode="auto">
            <a:xfrm flipH="1">
              <a:off x="2152816" y="5470984"/>
              <a:ext cx="102895" cy="182209"/>
            </a:xfrm>
            <a:prstGeom prst="line">
              <a:avLst/>
            </a:pr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ln w="0"/>
                <a:effectLst>
                  <a:outerShdw blurRad="38100" dist="19050" dir="2700000" algn="tl" rotWithShape="0">
                    <a:schemeClr val="dk1">
                      <a:alpha val="40000"/>
                    </a:schemeClr>
                  </a:outerShdw>
                </a:effectLst>
              </a:endParaRPr>
            </a:p>
          </p:txBody>
        </p:sp>
      </p:grpSp>
      <p:grpSp>
        <p:nvGrpSpPr>
          <p:cNvPr id="101" name="Group 14"/>
          <p:cNvGrpSpPr>
            <a:grpSpLocks noChangeAspect="1"/>
          </p:cNvGrpSpPr>
          <p:nvPr/>
        </p:nvGrpSpPr>
        <p:grpSpPr bwMode="auto">
          <a:xfrm>
            <a:off x="6054420" y="1622494"/>
            <a:ext cx="319592" cy="493542"/>
            <a:chOff x="2912" y="2002"/>
            <a:chExt cx="158" cy="244"/>
          </a:xfrm>
          <a:noFill/>
        </p:grpSpPr>
        <p:sp>
          <p:nvSpPr>
            <p:cNvPr id="111" name="Rectangle 15"/>
            <p:cNvSpPr>
              <a:spLocks noChangeArrowheads="1"/>
            </p:cNvSpPr>
            <p:nvPr/>
          </p:nvSpPr>
          <p:spPr bwMode="auto">
            <a:xfrm>
              <a:off x="2912" y="2002"/>
              <a:ext cx="67" cy="65"/>
            </a:xfrm>
            <a:prstGeom prst="rect">
              <a:avLst/>
            </a:prstGeom>
            <a:ln/>
            <a:extLst/>
          </p:spPr>
          <p:style>
            <a:lnRef idx="2">
              <a:schemeClr val="accent3"/>
            </a:lnRef>
            <a:fillRef idx="1">
              <a:schemeClr val="lt1"/>
            </a:fillRef>
            <a:effectRef idx="0">
              <a:schemeClr val="accent3"/>
            </a:effectRef>
            <a:fontRef idx="minor">
              <a:schemeClr val="dk1"/>
            </a:fontRef>
          </p:style>
          <p:txBody>
            <a:bodyPr vert="horz" wrap="square" lIns="91427" tIns="45713" rIns="91427" bIns="45713" numCol="1" anchor="t" anchorCtr="0" compatLnSpc="1">
              <a:prstTxWarp prst="textNoShape">
                <a:avLst/>
              </a:prstTxWarp>
            </a:bodyPr>
            <a:lstStyle/>
            <a:p>
              <a:pPr defTabSz="914224">
                <a:defRPr/>
              </a:pPr>
              <a:endParaRPr lang="en-US" kern="0">
                <a:ln>
                  <a:solidFill>
                    <a:schemeClr val="tx1"/>
                  </a:solidFill>
                </a:ln>
                <a:solidFill>
                  <a:schemeClr val="tx1"/>
                </a:solidFill>
              </a:endParaRPr>
            </a:p>
          </p:txBody>
        </p:sp>
        <p:sp>
          <p:nvSpPr>
            <p:cNvPr id="112" name="Rectangle 16"/>
            <p:cNvSpPr>
              <a:spLocks noChangeArrowheads="1"/>
            </p:cNvSpPr>
            <p:nvPr/>
          </p:nvSpPr>
          <p:spPr bwMode="auto">
            <a:xfrm>
              <a:off x="3004" y="2002"/>
              <a:ext cx="66" cy="65"/>
            </a:xfrm>
            <a:prstGeom prst="rect">
              <a:avLst/>
            </a:prstGeom>
            <a:ln/>
          </p:spPr>
          <p:style>
            <a:lnRef idx="2">
              <a:schemeClr val="accent3"/>
            </a:lnRef>
            <a:fillRef idx="1">
              <a:schemeClr val="lt1"/>
            </a:fillRef>
            <a:effectRef idx="0">
              <a:schemeClr val="accent3"/>
            </a:effectRef>
            <a:fontRef idx="minor">
              <a:schemeClr val="dk1"/>
            </a:fontRef>
          </p:style>
          <p:txBody>
            <a:bodyPr vert="horz" wrap="square" lIns="91427" tIns="45713" rIns="91427" bIns="45713" numCol="1" anchor="t" anchorCtr="0" compatLnSpc="1">
              <a:prstTxWarp prst="textNoShape">
                <a:avLst/>
              </a:prstTxWarp>
            </a:bodyPr>
            <a:lstStyle/>
            <a:p>
              <a:pPr defTabSz="914224">
                <a:defRPr/>
              </a:pPr>
              <a:endParaRPr lang="en-US" kern="0">
                <a:ln>
                  <a:solidFill>
                    <a:schemeClr val="tx1"/>
                  </a:solidFill>
                </a:ln>
                <a:solidFill>
                  <a:schemeClr val="tx1"/>
                </a:solidFill>
              </a:endParaRPr>
            </a:p>
          </p:txBody>
        </p:sp>
        <p:sp>
          <p:nvSpPr>
            <p:cNvPr id="113" name="Rectangle 17"/>
            <p:cNvSpPr>
              <a:spLocks noChangeArrowheads="1"/>
            </p:cNvSpPr>
            <p:nvPr/>
          </p:nvSpPr>
          <p:spPr bwMode="auto">
            <a:xfrm>
              <a:off x="2912" y="2180"/>
              <a:ext cx="67" cy="66"/>
            </a:xfrm>
            <a:prstGeom prst="rect">
              <a:avLst/>
            </a:prstGeom>
            <a:ln/>
            <a:extLst/>
          </p:spPr>
          <p:style>
            <a:lnRef idx="2">
              <a:schemeClr val="accent3"/>
            </a:lnRef>
            <a:fillRef idx="1">
              <a:schemeClr val="lt1"/>
            </a:fillRef>
            <a:effectRef idx="0">
              <a:schemeClr val="accent3"/>
            </a:effectRef>
            <a:fontRef idx="minor">
              <a:schemeClr val="dk1"/>
            </a:fontRef>
          </p:style>
          <p:txBody>
            <a:bodyPr vert="horz" wrap="square" lIns="91427" tIns="45713" rIns="91427" bIns="45713" numCol="1" anchor="t" anchorCtr="0" compatLnSpc="1">
              <a:prstTxWarp prst="textNoShape">
                <a:avLst/>
              </a:prstTxWarp>
            </a:bodyPr>
            <a:lstStyle/>
            <a:p>
              <a:pPr defTabSz="914224">
                <a:defRPr/>
              </a:pPr>
              <a:endParaRPr lang="en-US" kern="0">
                <a:ln>
                  <a:solidFill>
                    <a:schemeClr val="tx1"/>
                  </a:solidFill>
                </a:ln>
                <a:solidFill>
                  <a:schemeClr val="tx1"/>
                </a:solidFill>
              </a:endParaRPr>
            </a:p>
          </p:txBody>
        </p:sp>
        <p:sp>
          <p:nvSpPr>
            <p:cNvPr id="114" name="Rectangle 18"/>
            <p:cNvSpPr>
              <a:spLocks noChangeArrowheads="1"/>
            </p:cNvSpPr>
            <p:nvPr/>
          </p:nvSpPr>
          <p:spPr bwMode="auto">
            <a:xfrm>
              <a:off x="2912" y="2091"/>
              <a:ext cx="158" cy="66"/>
            </a:xfrm>
            <a:prstGeom prst="rect">
              <a:avLst/>
            </a:prstGeom>
            <a:ln/>
            <a:extLst/>
          </p:spPr>
          <p:style>
            <a:lnRef idx="2">
              <a:schemeClr val="accent3"/>
            </a:lnRef>
            <a:fillRef idx="1">
              <a:schemeClr val="lt1"/>
            </a:fillRef>
            <a:effectRef idx="0">
              <a:schemeClr val="accent3"/>
            </a:effectRef>
            <a:fontRef idx="minor">
              <a:schemeClr val="dk1"/>
            </a:fontRef>
          </p:style>
          <p:txBody>
            <a:bodyPr vert="horz" wrap="square" lIns="91427" tIns="45713" rIns="91427" bIns="45713" numCol="1" anchor="t" anchorCtr="0" compatLnSpc="1">
              <a:prstTxWarp prst="textNoShape">
                <a:avLst/>
              </a:prstTxWarp>
            </a:bodyPr>
            <a:lstStyle/>
            <a:p>
              <a:pPr defTabSz="914224">
                <a:defRPr/>
              </a:pPr>
              <a:endParaRPr lang="en-US" kern="0">
                <a:ln>
                  <a:solidFill>
                    <a:schemeClr val="tx1"/>
                  </a:solidFill>
                </a:ln>
                <a:solidFill>
                  <a:schemeClr val="tx1"/>
                </a:solidFill>
              </a:endParaRPr>
            </a:p>
          </p:txBody>
        </p:sp>
      </p:grpSp>
      <p:grpSp>
        <p:nvGrpSpPr>
          <p:cNvPr id="102" name="Group 27"/>
          <p:cNvGrpSpPr>
            <a:grpSpLocks noChangeAspect="1"/>
          </p:cNvGrpSpPr>
          <p:nvPr/>
        </p:nvGrpSpPr>
        <p:grpSpPr bwMode="auto">
          <a:xfrm>
            <a:off x="8641148" y="1719941"/>
            <a:ext cx="427743" cy="381772"/>
            <a:chOff x="3810" y="2105"/>
            <a:chExt cx="214" cy="191"/>
          </a:xfrm>
          <a:noFill/>
        </p:grpSpPr>
        <p:sp>
          <p:nvSpPr>
            <p:cNvPr id="105"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ln>
                  <a:solidFill>
                    <a:schemeClr val="tx1"/>
                  </a:solidFill>
                </a:ln>
              </a:endParaRPr>
            </a:p>
          </p:txBody>
        </p:sp>
        <p:sp>
          <p:nvSpPr>
            <p:cNvPr id="106" name="Line 29"/>
            <p:cNvSpPr>
              <a:spLocks noChangeShapeType="1"/>
            </p:cNvSpPr>
            <p:nvPr/>
          </p:nvSpPr>
          <p:spPr bwMode="auto">
            <a:xfrm>
              <a:off x="3931" y="2250"/>
              <a:ext cx="0" cy="0"/>
            </a:xfrm>
            <a:prstGeom prst="line">
              <a:avLst/>
            </a:pr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ln>
                  <a:solidFill>
                    <a:schemeClr val="tx1"/>
                  </a:solidFill>
                </a:ln>
              </a:endParaRPr>
            </a:p>
          </p:txBody>
        </p:sp>
        <p:sp>
          <p:nvSpPr>
            <p:cNvPr id="107"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ln>
                  <a:solidFill>
                    <a:schemeClr val="tx1"/>
                  </a:solidFill>
                </a:ln>
              </a:endParaRPr>
            </a:p>
          </p:txBody>
        </p:sp>
        <p:sp>
          <p:nvSpPr>
            <p:cNvPr id="108"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ln>
                  <a:solidFill>
                    <a:schemeClr val="tx1"/>
                  </a:solidFill>
                </a:ln>
                <a:solidFill>
                  <a:schemeClr val="tx1"/>
                </a:solidFill>
              </a:endParaRPr>
            </a:p>
          </p:txBody>
        </p:sp>
        <p:sp>
          <p:nvSpPr>
            <p:cNvPr id="109"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ln>
                  <a:solidFill>
                    <a:schemeClr val="tx1"/>
                  </a:solidFill>
                </a:ln>
                <a:solidFill>
                  <a:schemeClr val="tx1"/>
                </a:solidFill>
              </a:endParaRPr>
            </a:p>
          </p:txBody>
        </p:sp>
        <p:sp>
          <p:nvSpPr>
            <p:cNvPr id="110"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ln>
                  <a:solidFill>
                    <a:schemeClr val="tx1"/>
                  </a:solidFill>
                </a:ln>
                <a:solidFill>
                  <a:schemeClr val="tx1"/>
                </a:solidFill>
              </a:endParaRPr>
            </a:p>
          </p:txBody>
        </p:sp>
      </p:grpSp>
      <p:sp>
        <p:nvSpPr>
          <p:cNvPr id="103" name="Rectangle 102"/>
          <p:cNvSpPr/>
          <p:nvPr/>
        </p:nvSpPr>
        <p:spPr bwMode="auto">
          <a:xfrm>
            <a:off x="6772725" y="1326884"/>
            <a:ext cx="5356842" cy="990459"/>
          </a:xfrm>
          <a:prstGeom prst="rect">
            <a:avLst/>
          </a:prstGeom>
          <a:noFill/>
          <a:ln>
            <a:no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ln>
                <a:solidFill>
                  <a:schemeClr val="tx1"/>
                </a:solidFill>
              </a:ln>
              <a:solidFill>
                <a:schemeClr val="tx1"/>
              </a:solidFill>
            </a:endParaRPr>
          </a:p>
        </p:txBody>
      </p:sp>
      <p:sp>
        <p:nvSpPr>
          <p:cNvPr id="104" name="Rectangle 103"/>
          <p:cNvSpPr/>
          <p:nvPr/>
        </p:nvSpPr>
        <p:spPr bwMode="auto">
          <a:xfrm>
            <a:off x="2640625" y="1360757"/>
            <a:ext cx="1833282" cy="990459"/>
          </a:xfrm>
          <a:prstGeom prst="rect">
            <a:avLst/>
          </a:prstGeom>
          <a:noFill/>
          <a:ln>
            <a:no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ln>
                <a:solidFill>
                  <a:schemeClr val="tx1"/>
                </a:solidFill>
              </a:ln>
              <a:solidFill>
                <a:schemeClr val="tx1"/>
              </a:solidFill>
            </a:endParaRPr>
          </a:p>
        </p:txBody>
      </p:sp>
      <p:sp>
        <p:nvSpPr>
          <p:cNvPr id="69" name="Rectangle 68"/>
          <p:cNvSpPr/>
          <p:nvPr/>
        </p:nvSpPr>
        <p:spPr bwMode="auto">
          <a:xfrm>
            <a:off x="5519217" y="4003349"/>
            <a:ext cx="5303520" cy="40233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2400" kern="0">
                <a:solidFill>
                  <a:schemeClr val="tx1"/>
                </a:solidFill>
                <a:latin typeface="Segoe UI Semilight" panose="020B0402040204020203" pitchFamily="34" charset="0"/>
                <a:cs typeface="Segoe UI Semilight" panose="020B0402040204020203" pitchFamily="34" charset="0"/>
              </a:rPr>
              <a:t>Office 365  </a:t>
            </a:r>
          </a:p>
        </p:txBody>
      </p:sp>
      <p:sp>
        <p:nvSpPr>
          <p:cNvPr id="37" name="Rectangle 36"/>
          <p:cNvSpPr/>
          <p:nvPr/>
        </p:nvSpPr>
        <p:spPr bwMode="auto">
          <a:xfrm>
            <a:off x="5519217" y="5055470"/>
            <a:ext cx="5303520" cy="40233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2400" kern="0">
                <a:solidFill>
                  <a:schemeClr val="tx1"/>
                </a:solidFill>
                <a:latin typeface="Segoe UI Semilight" panose="020B0402040204020203" pitchFamily="34" charset="0"/>
                <a:cs typeface="Segoe UI Semilight" panose="020B0402040204020203" pitchFamily="34" charset="0"/>
              </a:rPr>
              <a:t>SwiftKey</a:t>
            </a:r>
          </a:p>
        </p:txBody>
      </p:sp>
      <p:sp>
        <p:nvSpPr>
          <p:cNvPr id="38" name="Rectangle 37"/>
          <p:cNvSpPr/>
          <p:nvPr/>
        </p:nvSpPr>
        <p:spPr bwMode="auto">
          <a:xfrm>
            <a:off x="5519217" y="5551866"/>
            <a:ext cx="5303520" cy="40233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2400" kern="0">
                <a:solidFill>
                  <a:schemeClr val="tx1"/>
                </a:solidFill>
                <a:latin typeface="Segoe UI Semilight" panose="020B0402040204020203" pitchFamily="34" charset="0"/>
                <a:cs typeface="Segoe UI Semilight" panose="020B0402040204020203" pitchFamily="34" charset="0"/>
              </a:rPr>
              <a:t>Pix</a:t>
            </a:r>
          </a:p>
        </p:txBody>
      </p:sp>
      <p:sp>
        <p:nvSpPr>
          <p:cNvPr id="42" name="Rectangle 41"/>
          <p:cNvSpPr/>
          <p:nvPr/>
        </p:nvSpPr>
        <p:spPr bwMode="auto">
          <a:xfrm>
            <a:off x="5519217" y="6048260"/>
            <a:ext cx="5303520" cy="40233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2400" kern="0">
                <a:solidFill>
                  <a:schemeClr val="tx1"/>
                </a:solidFill>
                <a:latin typeface="Segoe UI Semilight" panose="020B0402040204020203" pitchFamily="34" charset="0"/>
                <a:cs typeface="Segoe UI Semilight" panose="020B0402040204020203" pitchFamily="34" charset="0"/>
              </a:rPr>
              <a:t>Customer Service and Support</a:t>
            </a:r>
          </a:p>
        </p:txBody>
      </p:sp>
      <p:sp>
        <p:nvSpPr>
          <p:cNvPr id="2" name="Rectangle 1"/>
          <p:cNvSpPr/>
          <p:nvPr/>
        </p:nvSpPr>
        <p:spPr>
          <a:xfrm>
            <a:off x="5519217" y="4499745"/>
            <a:ext cx="5303520" cy="461665"/>
          </a:xfrm>
          <a:prstGeom prst="rect">
            <a:avLst/>
          </a:prstGeom>
        </p:spPr>
        <p:txBody>
          <a:bodyPr wrap="square" lIns="0" tIns="45720" rIns="0" bIns="45720">
            <a:spAutoFit/>
          </a:bodyPr>
          <a:lstStyle/>
          <a:p>
            <a:r>
              <a:rPr lang="en-US" sz="2400" kern="0">
                <a:latin typeface="Segoe UI Semilight" panose="020B0402040204020203" pitchFamily="34" charset="0"/>
                <a:cs typeface="Segoe UI Semilight" panose="020B0402040204020203" pitchFamily="34" charset="0"/>
              </a:rPr>
              <a:t>Dynamics 365</a:t>
            </a:r>
          </a:p>
        </p:txBody>
      </p:sp>
      <p:sp>
        <p:nvSpPr>
          <p:cNvPr id="39" name="Rectangle 38"/>
          <p:cNvSpPr/>
          <p:nvPr/>
        </p:nvSpPr>
        <p:spPr bwMode="auto">
          <a:xfrm>
            <a:off x="8469498" y="4010589"/>
            <a:ext cx="5303520" cy="40233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2400" kern="0">
                <a:solidFill>
                  <a:schemeClr val="tx1"/>
                </a:solidFill>
                <a:latin typeface="Segoe UI Semilight" panose="020B0402040204020203" pitchFamily="34" charset="0"/>
                <a:cs typeface="Segoe UI Semilight" panose="020B0402040204020203" pitchFamily="34" charset="0"/>
              </a:rPr>
              <a:t>Skype</a:t>
            </a:r>
          </a:p>
        </p:txBody>
      </p:sp>
      <p:sp>
        <p:nvSpPr>
          <p:cNvPr id="41" name="Rectangle 40"/>
          <p:cNvSpPr/>
          <p:nvPr/>
        </p:nvSpPr>
        <p:spPr bwMode="auto">
          <a:xfrm>
            <a:off x="8469498" y="5559106"/>
            <a:ext cx="5303520" cy="40233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defTabSz="932293" fontAlgn="base">
              <a:spcBef>
                <a:spcPct val="0"/>
              </a:spcBef>
              <a:spcAft>
                <a:spcPct val="0"/>
              </a:spcAft>
              <a:defRPr/>
            </a:pPr>
            <a:endParaRPr lang="en-US" sz="2400" kern="0">
              <a:solidFill>
                <a:schemeClr val="tx1"/>
              </a:solidFill>
              <a:latin typeface="Segoe UI Semilight" panose="020B0402040204020203" pitchFamily="34" charset="0"/>
              <a:cs typeface="Segoe UI Semilight" panose="020B0402040204020203" pitchFamily="34" charset="0"/>
            </a:endParaRPr>
          </a:p>
        </p:txBody>
      </p:sp>
      <p:sp>
        <p:nvSpPr>
          <p:cNvPr id="43" name="Rectangle 42"/>
          <p:cNvSpPr/>
          <p:nvPr/>
        </p:nvSpPr>
        <p:spPr bwMode="auto">
          <a:xfrm>
            <a:off x="8270603" y="4999098"/>
            <a:ext cx="5303520" cy="40233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defTabSz="932293" fontAlgn="base">
              <a:spcBef>
                <a:spcPct val="0"/>
              </a:spcBef>
              <a:spcAft>
                <a:spcPct val="0"/>
              </a:spcAft>
              <a:defRPr/>
            </a:pPr>
            <a:endParaRPr lang="en-US" sz="2400" kern="0">
              <a:solidFill>
                <a:schemeClr val="tx1"/>
              </a:solidFill>
              <a:latin typeface="Segoe UI Semilight" panose="020B0402040204020203" pitchFamily="34" charset="0"/>
              <a:cs typeface="Segoe UI Semilight" panose="020B0402040204020203" pitchFamily="34" charset="0"/>
            </a:endParaRPr>
          </a:p>
        </p:txBody>
      </p:sp>
      <p:sp>
        <p:nvSpPr>
          <p:cNvPr id="44" name="Rectangle 43"/>
          <p:cNvSpPr/>
          <p:nvPr/>
        </p:nvSpPr>
        <p:spPr>
          <a:xfrm>
            <a:off x="8469498" y="4506985"/>
            <a:ext cx="5303520" cy="461665"/>
          </a:xfrm>
          <a:prstGeom prst="rect">
            <a:avLst/>
          </a:prstGeom>
        </p:spPr>
        <p:txBody>
          <a:bodyPr wrap="square" lIns="0" tIns="45720" rIns="0" bIns="45720">
            <a:spAutoFit/>
          </a:bodyPr>
          <a:lstStyle/>
          <a:p>
            <a:r>
              <a:rPr lang="en-US" sz="2400" kern="0">
                <a:latin typeface="Segoe UI Semilight" panose="020B0402040204020203" pitchFamily="34" charset="0"/>
                <a:cs typeface="Segoe UI Semilight" panose="020B0402040204020203" pitchFamily="34" charset="0"/>
              </a:rPr>
              <a:t>Teams</a:t>
            </a:r>
          </a:p>
        </p:txBody>
      </p:sp>
      <p:sp>
        <p:nvSpPr>
          <p:cNvPr id="45" name="Rectangle 44"/>
          <p:cNvSpPr/>
          <p:nvPr/>
        </p:nvSpPr>
        <p:spPr>
          <a:xfrm>
            <a:off x="8469498" y="4989123"/>
            <a:ext cx="5303520" cy="461665"/>
          </a:xfrm>
          <a:prstGeom prst="rect">
            <a:avLst/>
          </a:prstGeom>
        </p:spPr>
        <p:txBody>
          <a:bodyPr wrap="square" lIns="0" tIns="45720" rIns="0" bIns="45720">
            <a:spAutoFit/>
          </a:bodyPr>
          <a:lstStyle/>
          <a:p>
            <a:r>
              <a:rPr lang="en-US" sz="2400" kern="0" dirty="0" err="1">
                <a:latin typeface="Segoe UI Semilight" panose="020B0402040204020203" pitchFamily="34" charset="0"/>
                <a:cs typeface="Segoe UI Semilight" panose="020B0402040204020203" pitchFamily="34" charset="0"/>
              </a:rPr>
              <a:t>Calendar.help</a:t>
            </a:r>
            <a:endParaRPr lang="en-US" sz="2400" kern="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72898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3AEBD4-09DF-4BD3-8086-143CCE5DC895}"/>
              </a:ext>
            </a:extLst>
          </p:cNvPr>
          <p:cNvSpPr/>
          <p:nvPr/>
        </p:nvSpPr>
        <p:spPr bwMode="auto">
          <a:xfrm>
            <a:off x="-1" y="1490397"/>
            <a:ext cx="12436475" cy="830997"/>
          </a:xfrm>
          <a:prstGeom prst="rect">
            <a:avLst/>
          </a:prstGeom>
        </p:spPr>
        <p:txBody>
          <a:bodyPr vert="horz" wrap="square" lIns="0" tIns="0" rIns="0" bIns="0" rtlCol="0" anchor="t">
            <a:spAutoFit/>
          </a:bodyPr>
          <a:lstStyle/>
          <a:p>
            <a:pPr algn="ctr" defTabSz="951304">
              <a:spcBef>
                <a:spcPct val="0"/>
              </a:spcBef>
            </a:pPr>
            <a:r>
              <a:rPr lang="en-US" sz="5400" spc="-51" dirty="0">
                <a:ln w="3175">
                  <a:noFill/>
                </a:ln>
                <a:solidFill>
                  <a:schemeClr val="tx1"/>
                </a:solidFill>
                <a:cs typeface="Segoe UI" pitchFamily="34" charset="0"/>
              </a:rPr>
              <a:t>Resource: Flash-Fill and more</a:t>
            </a:r>
          </a:p>
        </p:txBody>
      </p:sp>
      <p:sp>
        <p:nvSpPr>
          <p:cNvPr id="3" name="Rectangle 2">
            <a:extLst>
              <a:ext uri="{FF2B5EF4-FFF2-40B4-BE49-F238E27FC236}">
                <a16:creationId xmlns:a16="http://schemas.microsoft.com/office/drawing/2014/main" id="{73994780-34E0-4BA4-9A1C-8DC49EBF33F4}"/>
              </a:ext>
            </a:extLst>
          </p:cNvPr>
          <p:cNvSpPr/>
          <p:nvPr/>
        </p:nvSpPr>
        <p:spPr bwMode="auto">
          <a:xfrm>
            <a:off x="-36535" y="4301106"/>
            <a:ext cx="8679767" cy="1661993"/>
          </a:xfrm>
          <a:prstGeom prst="rect">
            <a:avLst/>
          </a:prstGeom>
        </p:spPr>
        <p:txBody>
          <a:bodyPr vert="horz" wrap="square" lIns="0" tIns="0" rIns="0" bIns="0" rtlCol="0" anchor="t">
            <a:spAutoFit/>
          </a:bodyPr>
          <a:lstStyle/>
          <a:p>
            <a:pPr algn="r" defTabSz="951304">
              <a:spcBef>
                <a:spcPct val="0"/>
              </a:spcBef>
            </a:pPr>
            <a:r>
              <a:rPr lang="en-US" sz="3600" dirty="0">
                <a:solidFill>
                  <a:schemeClr val="accent3"/>
                </a:solidFill>
              </a:rPr>
              <a:t>https://tinyurl.com/LearnAI-FlashFill</a:t>
            </a:r>
          </a:p>
          <a:p>
            <a:pPr algn="r" defTabSz="951304">
              <a:spcBef>
                <a:spcPct val="0"/>
              </a:spcBef>
            </a:pPr>
            <a:endParaRPr lang="en-US" sz="3600" dirty="0">
              <a:solidFill>
                <a:schemeClr val="accent3"/>
              </a:solidFill>
            </a:endParaRPr>
          </a:p>
          <a:p>
            <a:pPr algn="r" defTabSz="951304">
              <a:spcBef>
                <a:spcPct val="0"/>
              </a:spcBef>
            </a:pPr>
            <a:r>
              <a:rPr lang="en-US" sz="3600" dirty="0">
                <a:solidFill>
                  <a:schemeClr val="accent3"/>
                </a:solidFill>
              </a:rPr>
              <a:t>https://tinyurl.com/LearnAI-OfficeAI</a:t>
            </a:r>
            <a:endParaRPr lang="en-US" sz="3600" dirty="0">
              <a:solidFill>
                <a:schemeClr val="accent3"/>
              </a:solidFill>
              <a:cs typeface="Segoe UI"/>
            </a:endParaRPr>
          </a:p>
        </p:txBody>
      </p:sp>
    </p:spTree>
    <p:extLst>
      <p:ext uri="{BB962C8B-B14F-4D97-AF65-F5344CB8AC3E}">
        <p14:creationId xmlns:p14="http://schemas.microsoft.com/office/powerpoint/2010/main" val="219993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27"/>
          <p:cNvGrpSpPr>
            <a:grpSpLocks noChangeAspect="1"/>
          </p:cNvGrpSpPr>
          <p:nvPr/>
        </p:nvGrpSpPr>
        <p:grpSpPr bwMode="auto">
          <a:xfrm>
            <a:off x="5985226" y="1683023"/>
            <a:ext cx="457138" cy="408008"/>
            <a:chOff x="3810" y="2105"/>
            <a:chExt cx="214" cy="191"/>
          </a:xfrm>
          <a:solidFill>
            <a:schemeClr val="bg1"/>
          </a:solidFill>
        </p:grpSpPr>
        <p:sp>
          <p:nvSpPr>
            <p:cNvPr id="56"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grpFill/>
            <a:ln>
              <a:solidFill>
                <a:schemeClr val="accent3"/>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7" name="Line 29"/>
            <p:cNvSpPr>
              <a:spLocks noChangeShapeType="1"/>
            </p:cNvSpPr>
            <p:nvPr/>
          </p:nvSpPr>
          <p:spPr bwMode="auto">
            <a:xfrm>
              <a:off x="3931" y="2250"/>
              <a:ext cx="0" cy="0"/>
            </a:xfrm>
            <a:prstGeom prst="line">
              <a:avLst/>
            </a:prstGeom>
            <a:grpFill/>
            <a:ln>
              <a:solidFill>
                <a:schemeClr val="accent3"/>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8"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grpFill/>
            <a:ln>
              <a:solidFill>
                <a:schemeClr val="accent3"/>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9"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grpFill/>
            <a:ln>
              <a:solidFill>
                <a:schemeClr val="accent3"/>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0"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grpFill/>
            <a:ln>
              <a:solidFill>
                <a:schemeClr val="accent3"/>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82"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grpFill/>
            <a:ln>
              <a:solidFill>
                <a:schemeClr val="accent3"/>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cxnSp>
        <p:nvCxnSpPr>
          <p:cNvPr id="53" name="Straight Connector 52"/>
          <p:cNvCxnSpPr/>
          <p:nvPr/>
        </p:nvCxnSpPr>
        <p:spPr>
          <a:xfrm>
            <a:off x="883" y="2523723"/>
            <a:ext cx="12434711" cy="0"/>
          </a:xfrm>
          <a:prstGeom prst="line">
            <a:avLst/>
          </a:prstGeom>
          <a:ln>
            <a:solidFill>
              <a:schemeClr val="tx1"/>
            </a:solidFill>
            <a:headEnd type="none"/>
            <a:tailEnd type="none"/>
          </a:ln>
        </p:spPr>
        <p:style>
          <a:lnRef idx="1">
            <a:schemeClr val="accent6"/>
          </a:lnRef>
          <a:fillRef idx="0">
            <a:schemeClr val="accent6"/>
          </a:fillRef>
          <a:effectRef idx="0">
            <a:schemeClr val="accent6"/>
          </a:effectRef>
          <a:fontRef idx="minor">
            <a:schemeClr val="tx1"/>
          </a:fontRef>
        </p:style>
      </p:cxnSp>
      <p:sp>
        <p:nvSpPr>
          <p:cNvPr id="54" name="Oval 53"/>
          <p:cNvSpPr/>
          <p:nvPr/>
        </p:nvSpPr>
        <p:spPr bwMode="auto">
          <a:xfrm>
            <a:off x="6150304" y="2460233"/>
            <a:ext cx="126982" cy="126982"/>
          </a:xfrm>
          <a:prstGeom prst="ellipse">
            <a:avLst/>
          </a:prstGeom>
          <a:solidFill>
            <a:schemeClr val="bg1"/>
          </a:solidFill>
          <a:ln>
            <a:solidFill>
              <a:schemeClr val="accent3"/>
            </a:solid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85" name="Rectangle 84"/>
          <p:cNvSpPr/>
          <p:nvPr/>
        </p:nvSpPr>
        <p:spPr bwMode="auto">
          <a:xfrm>
            <a:off x="4089675" y="2861854"/>
            <a:ext cx="4269601" cy="380946"/>
          </a:xfrm>
          <a:prstGeom prst="rect">
            <a:avLst/>
          </a:prstGeom>
          <a:noFill/>
          <a:ln>
            <a:no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3999" kern="0" dirty="0">
                <a:solidFill>
                  <a:srgbClr val="FF0000"/>
                </a:solidFill>
                <a:cs typeface="Segoe UI Semilight" panose="020B0402040204020203" pitchFamily="34" charset="0"/>
              </a:rPr>
              <a:t>Include</a:t>
            </a:r>
            <a:r>
              <a:rPr lang="en-US" sz="3999" kern="0" dirty="0">
                <a:solidFill>
                  <a:schemeClr val="tx2"/>
                </a:solidFill>
                <a:cs typeface="Segoe UI Semilight" panose="020B0402040204020203" pitchFamily="34" charset="0"/>
              </a:rPr>
              <a:t> AI - </a:t>
            </a:r>
            <a:r>
              <a:rPr lang="en-US" sz="3999" kern="0" dirty="0">
                <a:solidFill>
                  <a:schemeClr val="tx2"/>
                </a:solidFill>
                <a:latin typeface="+mj-lt"/>
                <a:cs typeface="Segoe UI Semilight" panose="020B0402040204020203" pitchFamily="34" charset="0"/>
              </a:rPr>
              <a:t>Services</a:t>
            </a:r>
          </a:p>
        </p:txBody>
      </p:sp>
      <p:sp>
        <p:nvSpPr>
          <p:cNvPr id="87" name="Rectangle 86"/>
          <p:cNvSpPr/>
          <p:nvPr/>
        </p:nvSpPr>
        <p:spPr bwMode="auto">
          <a:xfrm>
            <a:off x="6160416" y="4144042"/>
            <a:ext cx="5639216" cy="3424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400" kern="0" dirty="0">
                <a:solidFill>
                  <a:schemeClr val="tx2"/>
                </a:solidFill>
                <a:latin typeface="Segoe UI Semilight" panose="020B0402040204020203" pitchFamily="34" charset="0"/>
                <a:cs typeface="Segoe UI Semilight" panose="020B0402040204020203" pitchFamily="34" charset="0"/>
              </a:rPr>
              <a:t>Cognitive Services Customizations</a:t>
            </a:r>
          </a:p>
        </p:txBody>
      </p:sp>
      <p:sp>
        <p:nvSpPr>
          <p:cNvPr id="88" name="Rectangle 87"/>
          <p:cNvSpPr/>
          <p:nvPr/>
        </p:nvSpPr>
        <p:spPr bwMode="auto">
          <a:xfrm>
            <a:off x="6160416" y="3580930"/>
            <a:ext cx="5639216" cy="3424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400" kern="0" dirty="0">
                <a:solidFill>
                  <a:schemeClr val="tx2"/>
                </a:solidFill>
                <a:latin typeface="Segoe UI Semilight" panose="020B0402040204020203" pitchFamily="34" charset="0"/>
                <a:cs typeface="Segoe UI Semilight" panose="020B0402040204020203" pitchFamily="34" charset="0"/>
              </a:rPr>
              <a:t>Cognitive Services</a:t>
            </a:r>
          </a:p>
        </p:txBody>
      </p:sp>
      <p:sp>
        <p:nvSpPr>
          <p:cNvPr id="89" name="Oval 88"/>
          <p:cNvSpPr/>
          <p:nvPr/>
        </p:nvSpPr>
        <p:spPr bwMode="auto">
          <a:xfrm>
            <a:off x="867849" y="2465048"/>
            <a:ext cx="126982" cy="126982"/>
          </a:xfrm>
          <a:prstGeom prst="ellipse">
            <a:avLst/>
          </a:prstGeom>
          <a:no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90" name="Group 89"/>
          <p:cNvGrpSpPr/>
          <p:nvPr/>
        </p:nvGrpSpPr>
        <p:grpSpPr>
          <a:xfrm>
            <a:off x="652543" y="1569277"/>
            <a:ext cx="557593" cy="557593"/>
            <a:chOff x="1990795" y="2892107"/>
            <a:chExt cx="557672" cy="557672"/>
          </a:xfrm>
          <a:noFill/>
        </p:grpSpPr>
        <p:sp>
          <p:nvSpPr>
            <p:cNvPr id="91" name="Freeform: Shape 90"/>
            <p:cNvSpPr/>
            <p:nvPr/>
          </p:nvSpPr>
          <p:spPr bwMode="auto">
            <a:xfrm>
              <a:off x="2041470" y="2942782"/>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grp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92" name="Freeform: Shape 91"/>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grp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sp>
        <p:nvSpPr>
          <p:cNvPr id="93" name="Oval 92"/>
          <p:cNvSpPr/>
          <p:nvPr/>
        </p:nvSpPr>
        <p:spPr bwMode="auto">
          <a:xfrm>
            <a:off x="8790261" y="2465048"/>
            <a:ext cx="126982" cy="126982"/>
          </a:xfrm>
          <a:prstGeom prst="ellipse">
            <a:avLst/>
          </a:prstGeom>
          <a:no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94" name="Group 93"/>
          <p:cNvGrpSpPr/>
          <p:nvPr/>
        </p:nvGrpSpPr>
        <p:grpSpPr>
          <a:xfrm>
            <a:off x="8618722" y="1677204"/>
            <a:ext cx="470061" cy="438721"/>
            <a:chOff x="2028485" y="5305924"/>
            <a:chExt cx="546628" cy="510184"/>
          </a:xfrm>
          <a:noFill/>
        </p:grpSpPr>
        <p:sp>
          <p:nvSpPr>
            <p:cNvPr id="95" name="Rectangle 37"/>
            <p:cNvSpPr>
              <a:spLocks noChangeArrowheads="1"/>
            </p:cNvSpPr>
            <p:nvPr/>
          </p:nvSpPr>
          <p:spPr bwMode="auto">
            <a:xfrm>
              <a:off x="2219269" y="5305924"/>
              <a:ext cx="162917" cy="160772"/>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96" name="Rectangle 38"/>
            <p:cNvSpPr>
              <a:spLocks noChangeArrowheads="1"/>
            </p:cNvSpPr>
            <p:nvPr/>
          </p:nvSpPr>
          <p:spPr bwMode="auto">
            <a:xfrm>
              <a:off x="2028485" y="5657479"/>
              <a:ext cx="160773" cy="158629"/>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97" name="Rectangle 39"/>
            <p:cNvSpPr>
              <a:spLocks noChangeArrowheads="1"/>
            </p:cNvSpPr>
            <p:nvPr/>
          </p:nvSpPr>
          <p:spPr bwMode="auto">
            <a:xfrm>
              <a:off x="2412196" y="5657479"/>
              <a:ext cx="162917" cy="158629"/>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98" name="Line 40"/>
            <p:cNvSpPr>
              <a:spLocks noChangeShapeType="1"/>
            </p:cNvSpPr>
            <p:nvPr/>
          </p:nvSpPr>
          <p:spPr bwMode="auto">
            <a:xfrm flipH="1" flipV="1">
              <a:off x="2345744" y="5470984"/>
              <a:ext cx="102895" cy="182209"/>
            </a:xfrm>
            <a:prstGeom prst="line">
              <a:avLst/>
            </a:pr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02" name="Line 41"/>
            <p:cNvSpPr>
              <a:spLocks noChangeShapeType="1"/>
            </p:cNvSpPr>
            <p:nvPr/>
          </p:nvSpPr>
          <p:spPr bwMode="auto">
            <a:xfrm>
              <a:off x="2187114" y="5734650"/>
              <a:ext cx="225082" cy="0"/>
            </a:xfrm>
            <a:prstGeom prst="line">
              <a:avLst/>
            </a:pr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03" name="Line 42"/>
            <p:cNvSpPr>
              <a:spLocks noChangeShapeType="1"/>
            </p:cNvSpPr>
            <p:nvPr/>
          </p:nvSpPr>
          <p:spPr bwMode="auto">
            <a:xfrm flipH="1">
              <a:off x="2152816" y="5470984"/>
              <a:ext cx="102895" cy="182209"/>
            </a:xfrm>
            <a:prstGeom prst="line">
              <a:avLst/>
            </a:pr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sp>
        <p:nvSpPr>
          <p:cNvPr id="104" name="Oval 103"/>
          <p:cNvSpPr/>
          <p:nvPr/>
        </p:nvSpPr>
        <p:spPr bwMode="auto">
          <a:xfrm>
            <a:off x="3508653" y="2465048"/>
            <a:ext cx="126982" cy="126982"/>
          </a:xfrm>
          <a:prstGeom prst="ellipse">
            <a:avLst/>
          </a:prstGeom>
          <a:no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05" name="Group 14"/>
          <p:cNvGrpSpPr>
            <a:grpSpLocks noChangeAspect="1"/>
          </p:cNvGrpSpPr>
          <p:nvPr/>
        </p:nvGrpSpPr>
        <p:grpSpPr bwMode="auto">
          <a:xfrm>
            <a:off x="3441757" y="1695207"/>
            <a:ext cx="260775" cy="402715"/>
            <a:chOff x="2912" y="2002"/>
            <a:chExt cx="158" cy="244"/>
          </a:xfrm>
          <a:noFill/>
        </p:grpSpPr>
        <p:sp>
          <p:nvSpPr>
            <p:cNvPr id="106" name="Rectangle 15"/>
            <p:cNvSpPr>
              <a:spLocks noChangeArrowheads="1"/>
            </p:cNvSpPr>
            <p:nvPr/>
          </p:nvSpPr>
          <p:spPr bwMode="auto">
            <a:xfrm>
              <a:off x="2912" y="2002"/>
              <a:ext cx="67" cy="65"/>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07" name="Rectangle 16"/>
            <p:cNvSpPr>
              <a:spLocks noChangeArrowheads="1"/>
            </p:cNvSpPr>
            <p:nvPr/>
          </p:nvSpPr>
          <p:spPr bwMode="auto">
            <a:xfrm>
              <a:off x="3004" y="2002"/>
              <a:ext cx="66" cy="65"/>
            </a:xfrm>
            <a:prstGeom prst="rect">
              <a:avLst/>
            </a:prstGeom>
            <a:grp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08" name="Rectangle 17"/>
            <p:cNvSpPr>
              <a:spLocks noChangeArrowheads="1"/>
            </p:cNvSpPr>
            <p:nvPr/>
          </p:nvSpPr>
          <p:spPr bwMode="auto">
            <a:xfrm>
              <a:off x="2912" y="2180"/>
              <a:ext cx="67" cy="66"/>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09" name="Rectangle 18"/>
            <p:cNvSpPr>
              <a:spLocks noChangeArrowheads="1"/>
            </p:cNvSpPr>
            <p:nvPr/>
          </p:nvSpPr>
          <p:spPr bwMode="auto">
            <a:xfrm>
              <a:off x="2912" y="2091"/>
              <a:ext cx="158" cy="66"/>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nvGrpSpPr>
          <p:cNvPr id="111" name="Group 110"/>
          <p:cNvGrpSpPr/>
          <p:nvPr/>
        </p:nvGrpSpPr>
        <p:grpSpPr>
          <a:xfrm>
            <a:off x="274687" y="1291305"/>
            <a:ext cx="12160908" cy="1028519"/>
            <a:chOff x="273842" y="1266321"/>
            <a:chExt cx="12162634" cy="1028664"/>
          </a:xfrm>
          <a:noFill/>
        </p:grpSpPr>
        <p:sp>
          <p:nvSpPr>
            <p:cNvPr id="112" name="Rectangle 111"/>
            <p:cNvSpPr/>
            <p:nvPr/>
          </p:nvSpPr>
          <p:spPr bwMode="auto">
            <a:xfrm>
              <a:off x="273842" y="1266321"/>
              <a:ext cx="5438140" cy="990600"/>
            </a:xfrm>
            <a:prstGeom prst="rect">
              <a:avLst/>
            </a:prstGeom>
            <a:grpFill/>
            <a:ln>
              <a:no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13" name="Rectangle 112"/>
            <p:cNvSpPr/>
            <p:nvPr/>
          </p:nvSpPr>
          <p:spPr bwMode="auto">
            <a:xfrm>
              <a:off x="6791012" y="1304385"/>
              <a:ext cx="5645464" cy="990600"/>
            </a:xfrm>
            <a:prstGeom prst="rect">
              <a:avLst/>
            </a:prstGeom>
            <a:grpFill/>
            <a:ln>
              <a:no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sp>
        <p:nvSpPr>
          <p:cNvPr id="37" name="Rectangle 36"/>
          <p:cNvSpPr/>
          <p:nvPr/>
        </p:nvSpPr>
        <p:spPr bwMode="auto">
          <a:xfrm>
            <a:off x="6160416" y="4710570"/>
            <a:ext cx="5639216" cy="47865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400" kern="0" dirty="0">
                <a:solidFill>
                  <a:schemeClr val="tx1"/>
                </a:solidFill>
                <a:latin typeface="Segoe UI Semilight" panose="020B0402040204020203" pitchFamily="34" charset="0"/>
                <a:cs typeface="Segoe UI Semilight" panose="020B0402040204020203" pitchFamily="34" charset="0"/>
              </a:rPr>
              <a:t>Bot Framework</a:t>
            </a:r>
          </a:p>
        </p:txBody>
      </p:sp>
      <p:sp>
        <p:nvSpPr>
          <p:cNvPr id="2" name="Rectangle 1">
            <a:extLst>
              <a:ext uri="{FF2B5EF4-FFF2-40B4-BE49-F238E27FC236}">
                <a16:creationId xmlns:a16="http://schemas.microsoft.com/office/drawing/2014/main" id="{0FBE9A94-20A2-4588-ACE0-4C50CCD5446C}"/>
              </a:ext>
            </a:extLst>
          </p:cNvPr>
          <p:cNvSpPr/>
          <p:nvPr/>
        </p:nvSpPr>
        <p:spPr>
          <a:xfrm>
            <a:off x="6160416" y="5295829"/>
            <a:ext cx="3346971" cy="36933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pPr>
            <a:r>
              <a:rPr lang="en-US" sz="2400" kern="0" dirty="0">
                <a:solidFill>
                  <a:srgbClr val="000000"/>
                </a:solidFill>
                <a:latin typeface="Segoe UI Semilight" panose="020B0402040204020203" pitchFamily="34" charset="0"/>
                <a:cs typeface="Segoe UI Semilight" panose="020B0402040204020203" pitchFamily="34" charset="0"/>
              </a:rPr>
              <a:t>Knowledge Mining</a:t>
            </a:r>
          </a:p>
        </p:txBody>
      </p:sp>
    </p:spTree>
    <p:extLst>
      <p:ext uri="{BB962C8B-B14F-4D97-AF65-F5344CB8AC3E}">
        <p14:creationId xmlns:p14="http://schemas.microsoft.com/office/powerpoint/2010/main" val="205189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83" y="3407857"/>
            <a:ext cx="12434076" cy="35856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765" y="991"/>
            <a:ext cx="12432948" cy="3387585"/>
          </a:xfrm>
          <a:prstGeom prst="rect">
            <a:avLst/>
          </a:prstGeom>
        </p:spPr>
      </p:pic>
      <p:sp>
        <p:nvSpPr>
          <p:cNvPr id="34" name="Rectangle 33"/>
          <p:cNvSpPr/>
          <p:nvPr/>
        </p:nvSpPr>
        <p:spPr bwMode="auto">
          <a:xfrm>
            <a:off x="883" y="496"/>
            <a:ext cx="12451226" cy="3388079"/>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cs typeface="Segoe UI" pitchFamily="34" charset="0"/>
            </a:endParaRPr>
          </a:p>
        </p:txBody>
      </p:sp>
      <p:cxnSp>
        <p:nvCxnSpPr>
          <p:cNvPr id="13" name="Straight Connector 12"/>
          <p:cNvCxnSpPr/>
          <p:nvPr/>
        </p:nvCxnSpPr>
        <p:spPr>
          <a:xfrm>
            <a:off x="883" y="3379013"/>
            <a:ext cx="12434076"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F17D20-2F5A-4851-B595-1D4BBC639D7C}"/>
              </a:ext>
            </a:extLst>
          </p:cNvPr>
          <p:cNvSpPr txBox="1"/>
          <p:nvPr/>
        </p:nvSpPr>
        <p:spPr>
          <a:xfrm>
            <a:off x="10094902" y="4061614"/>
            <a:ext cx="1958190" cy="1843432"/>
          </a:xfrm>
          <a:prstGeom prst="rect">
            <a:avLst/>
          </a:prstGeom>
          <a:noFill/>
        </p:spPr>
        <p:txBody>
          <a:bodyPr wrap="square" lIns="182776" tIns="146221" rIns="182776" bIns="146221" rtlCol="0" anchor="t">
            <a:spAutoFit/>
          </a:bodyPr>
          <a:lstStyle/>
          <a:p>
            <a:pPr algn="ctr" defTabSz="913698">
              <a:lnSpc>
                <a:spcPct val="90000"/>
              </a:lnSpc>
              <a:spcAft>
                <a:spcPts val="600"/>
              </a:spcAft>
              <a:defRPr/>
            </a:pPr>
            <a:r>
              <a:rPr lang="en-US" sz="1836" b="1">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Labs</a:t>
            </a:r>
            <a:endParaRPr lang="en-US" sz="2040" b="1">
              <a:gradFill>
                <a:gsLst>
                  <a:gs pos="11628">
                    <a:srgbClr val="3F3F3F"/>
                  </a:gs>
                  <a:gs pos="54000">
                    <a:srgbClr val="3F3F3F"/>
                  </a:gs>
                </a:gsLst>
                <a:lin ang="5400000" scaled="0"/>
              </a:gradFill>
              <a:latin typeface="Segoe UI Semilight" panose="020B0402040204020203" pitchFamily="34" charset="0"/>
              <a:cs typeface="Segoe UI Semilight" panose="020B0402040204020203" pitchFamily="34" charset="0"/>
            </a:endParaRPr>
          </a:p>
          <a:p>
            <a:pPr algn="ctr" defTabSz="913698">
              <a:lnSpc>
                <a:spcPct val="90000"/>
              </a:lnSpc>
              <a:spcAft>
                <a:spcPts val="600"/>
              </a:spcAft>
              <a:defRPr/>
            </a:pPr>
            <a:r>
              <a:rPr lang="en-US" sz="1224">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An early look at emerging Cognitive Services technologies: discover, try, and give feedback on new technologies before general availability</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244382" y="4061615"/>
            <a:ext cx="1958190" cy="1324706"/>
          </a:xfrm>
          <a:prstGeom prst="rect">
            <a:avLst/>
          </a:prstGeom>
          <a:noFill/>
        </p:spPr>
        <p:txBody>
          <a:bodyPr wrap="square" lIns="182776" tIns="146221" rIns="182776" bIns="146221" rtlCol="0" anchor="t">
            <a:spAutoFit/>
          </a:bodyPr>
          <a:lstStyle/>
          <a:p>
            <a:pPr algn="ctr" defTabSz="913698">
              <a:lnSpc>
                <a:spcPct val="90000"/>
              </a:lnSpc>
              <a:spcAft>
                <a:spcPts val="600"/>
              </a:spcAft>
              <a:defRPr/>
            </a:pPr>
            <a:r>
              <a:rPr lang="en-US" sz="1836" b="1"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Knowledge</a:t>
            </a:r>
          </a:p>
          <a:p>
            <a:pPr algn="ctr" defTabSz="932330">
              <a:lnSpc>
                <a:spcPct val="90000"/>
              </a:lnSpc>
              <a:spcAft>
                <a:spcPts val="586"/>
              </a:spcAft>
              <a:defRPr/>
            </a:pPr>
            <a:r>
              <a:rPr lang="en-US" sz="1224"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Map complex information and data in order to solve specific tasks </a:t>
            </a:r>
          </a:p>
        </p:txBody>
      </p:sp>
      <p:pic>
        <p:nvPicPr>
          <p:cNvPr id="3" name="Picture 2">
            <a:extLst>
              <a:ext uri="{FF2B5EF4-FFF2-40B4-BE49-F238E27FC236}">
                <a16:creationId xmlns:a16="http://schemas.microsoft.com/office/drawing/2014/main" id="{263E4749-D0CB-462D-8C1B-676EAFAC1366}"/>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42822" y="2927574"/>
            <a:ext cx="1161311" cy="1165590"/>
          </a:xfrm>
          <a:prstGeom prst="ellipse">
            <a:avLst/>
          </a:prstGeom>
        </p:spPr>
      </p:pic>
      <p:sp>
        <p:nvSpPr>
          <p:cNvPr id="21" name="TextBox 20">
            <a:extLst>
              <a:ext uri="{FF2B5EF4-FFF2-40B4-BE49-F238E27FC236}">
                <a16:creationId xmlns:a16="http://schemas.microsoft.com/office/drawing/2014/main" id="{D774DB6C-D485-4533-A9F9-B16C2241F6EF}"/>
              </a:ext>
            </a:extLst>
          </p:cNvPr>
          <p:cNvSpPr txBox="1"/>
          <p:nvPr/>
        </p:nvSpPr>
        <p:spPr>
          <a:xfrm>
            <a:off x="4319121" y="4061615"/>
            <a:ext cx="1958190" cy="1135080"/>
          </a:xfrm>
          <a:prstGeom prst="rect">
            <a:avLst/>
          </a:prstGeom>
          <a:noFill/>
        </p:spPr>
        <p:txBody>
          <a:bodyPr wrap="square" lIns="182776" tIns="146221" rIns="182776" bIns="146221" rtlCol="0" anchor="t">
            <a:spAutoFit/>
          </a:bodyPr>
          <a:lstStyle/>
          <a:p>
            <a:pPr algn="ctr" defTabSz="913698">
              <a:lnSpc>
                <a:spcPct val="90000"/>
              </a:lnSpc>
              <a:spcAft>
                <a:spcPts val="600"/>
              </a:spcAft>
              <a:defRPr/>
            </a:pPr>
            <a:r>
              <a:rPr lang="en-US" sz="1836" b="1">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Language</a:t>
            </a:r>
          </a:p>
          <a:p>
            <a:pPr algn="ctr" defTabSz="932330">
              <a:lnSpc>
                <a:spcPct val="90000"/>
              </a:lnSpc>
              <a:spcAft>
                <a:spcPts val="586"/>
              </a:spcAft>
              <a:defRPr/>
            </a:pPr>
            <a:r>
              <a:rPr lang="en-US" sz="1224">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Process text and </a:t>
            </a:r>
            <a:br>
              <a:rPr lang="en-US" sz="1224">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br>
            <a:r>
              <a:rPr lang="en-US" sz="1224">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learn how to recognize what users want</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717561" y="2927571"/>
            <a:ext cx="1161311" cy="1165589"/>
          </a:xfrm>
          <a:prstGeom prst="ellipse">
            <a:avLst/>
          </a:prstGeom>
        </p:spPr>
      </p:pic>
      <p:sp>
        <p:nvSpPr>
          <p:cNvPr id="28" name="TextBox 27">
            <a:extLst>
              <a:ext uri="{FF2B5EF4-FFF2-40B4-BE49-F238E27FC236}">
                <a16:creationId xmlns:a16="http://schemas.microsoft.com/office/drawing/2014/main" id="{69BFCF29-AE15-44DB-8239-E086782C646E}"/>
              </a:ext>
            </a:extLst>
          </p:cNvPr>
          <p:cNvSpPr txBox="1"/>
          <p:nvPr/>
        </p:nvSpPr>
        <p:spPr>
          <a:xfrm>
            <a:off x="8169643" y="4061615"/>
            <a:ext cx="1958190" cy="1324706"/>
          </a:xfrm>
          <a:prstGeom prst="rect">
            <a:avLst/>
          </a:prstGeom>
          <a:noFill/>
        </p:spPr>
        <p:txBody>
          <a:bodyPr wrap="square" lIns="182776" tIns="146221" rIns="182776" bIns="146221" rtlCol="0" anchor="t">
            <a:spAutoFit/>
          </a:bodyPr>
          <a:lstStyle/>
          <a:p>
            <a:pPr algn="ctr" defTabSz="913698">
              <a:lnSpc>
                <a:spcPct val="90000"/>
              </a:lnSpc>
              <a:spcAft>
                <a:spcPts val="600"/>
              </a:spcAft>
              <a:defRPr/>
            </a:pPr>
            <a:r>
              <a:rPr lang="en-US" sz="1836" b="1"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Search</a:t>
            </a:r>
          </a:p>
          <a:p>
            <a:pPr algn="ctr" defTabSz="932330">
              <a:lnSpc>
                <a:spcPct val="90000"/>
              </a:lnSpc>
              <a:spcAft>
                <a:spcPts val="586"/>
              </a:spcAft>
              <a:defRPr/>
            </a:pPr>
            <a:r>
              <a:rPr lang="en-US" sz="1224"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Access billions of web pages, images, videos, and news with the power of Bing</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568082" y="2927572"/>
            <a:ext cx="1161311" cy="1165589"/>
          </a:xfrm>
          <a:prstGeom prst="ellipse">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6325" y="4061615"/>
            <a:ext cx="1958190" cy="1324706"/>
          </a:xfrm>
          <a:prstGeom prst="rect">
            <a:avLst/>
          </a:prstGeom>
          <a:noFill/>
        </p:spPr>
        <p:txBody>
          <a:bodyPr wrap="square" lIns="182776" tIns="146221" rIns="182776" bIns="146221" rtlCol="0" anchor="t">
            <a:spAutoFit/>
          </a:bodyPr>
          <a:lstStyle/>
          <a:p>
            <a:pPr algn="ctr" defTabSz="913698">
              <a:lnSpc>
                <a:spcPct val="90000"/>
              </a:lnSpc>
              <a:spcAft>
                <a:spcPts val="600"/>
              </a:spcAft>
              <a:defRPr/>
            </a:pPr>
            <a:r>
              <a:rPr lang="en-US" sz="1836" b="1"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Vision</a:t>
            </a:r>
          </a:p>
          <a:p>
            <a:pPr algn="ctr" defTabSz="932330">
              <a:lnSpc>
                <a:spcPct val="90000"/>
              </a:lnSpc>
              <a:spcAft>
                <a:spcPts val="586"/>
              </a:spcAft>
              <a:defRPr/>
            </a:pPr>
            <a:r>
              <a:rPr lang="en-US" sz="1224"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From faces to feelings, allow your apps to understand images and video</a:t>
            </a:r>
          </a:p>
        </p:txBody>
      </p:sp>
      <p:pic>
        <p:nvPicPr>
          <p:cNvPr id="15" name="Picture 14">
            <a:extLst>
              <a:ext uri="{FF2B5EF4-FFF2-40B4-BE49-F238E27FC236}">
                <a16:creationId xmlns:a16="http://schemas.microsoft.com/office/drawing/2014/main" id="{504BBEA5-3BE7-4A1C-A248-A2437260A707}"/>
              </a:ext>
            </a:extLst>
          </p:cNvPr>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4763" y="2927571"/>
            <a:ext cx="1161311" cy="1165589"/>
          </a:xfrm>
          <a:prstGeom prst="ellipse">
            <a:avLst/>
          </a:prstGeom>
        </p:spPr>
      </p:pic>
      <p:sp>
        <p:nvSpPr>
          <p:cNvPr id="19" name="TextBox 18">
            <a:extLst>
              <a:ext uri="{FF2B5EF4-FFF2-40B4-BE49-F238E27FC236}">
                <a16:creationId xmlns:a16="http://schemas.microsoft.com/office/drawing/2014/main" id="{6B5CE148-D382-4CBD-8C97-2A282769FD9D}"/>
              </a:ext>
            </a:extLst>
          </p:cNvPr>
          <p:cNvSpPr txBox="1"/>
          <p:nvPr/>
        </p:nvSpPr>
        <p:spPr>
          <a:xfrm>
            <a:off x="2201585" y="4061614"/>
            <a:ext cx="2150465" cy="1324706"/>
          </a:xfrm>
          <a:prstGeom prst="rect">
            <a:avLst/>
          </a:prstGeom>
          <a:noFill/>
        </p:spPr>
        <p:txBody>
          <a:bodyPr wrap="square" lIns="182776" tIns="146221" rIns="91414" bIns="146221" rtlCol="0" anchor="t">
            <a:spAutoFit/>
          </a:bodyPr>
          <a:lstStyle/>
          <a:p>
            <a:pPr algn="ctr" defTabSz="913698">
              <a:lnSpc>
                <a:spcPct val="90000"/>
              </a:lnSpc>
              <a:spcAft>
                <a:spcPts val="600"/>
              </a:spcAft>
              <a:defRPr/>
            </a:pPr>
            <a:r>
              <a:rPr lang="en-US" sz="1836" b="1">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Speech</a:t>
            </a:r>
          </a:p>
          <a:p>
            <a:pPr algn="ctr" defTabSz="932330">
              <a:lnSpc>
                <a:spcPct val="90000"/>
              </a:lnSpc>
              <a:spcAft>
                <a:spcPts val="586"/>
              </a:spcAft>
              <a:defRPr/>
            </a:pPr>
            <a:r>
              <a:rPr lang="en-US" sz="1224">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Hear and speak to your users by filtering noise, identifying speakers, </a:t>
            </a:r>
            <a:br>
              <a:rPr lang="en-US" sz="1224">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br>
            <a:r>
              <a:rPr lang="en-US" sz="1224">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and understanding intent</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96256" y="2927571"/>
            <a:ext cx="1161124" cy="1165589"/>
          </a:xfrm>
          <a:prstGeom prst="ellipse">
            <a:avLst/>
          </a:prstGeom>
        </p:spPr>
      </p:pic>
      <p:grpSp>
        <p:nvGrpSpPr>
          <p:cNvPr id="10" name="Group 9">
            <a:extLst>
              <a:ext uri="{FF2B5EF4-FFF2-40B4-BE49-F238E27FC236}">
                <a16:creationId xmlns:a16="http://schemas.microsoft.com/office/drawing/2014/main" id="{F8A386A5-8712-4774-A469-BBABE6FAF283}"/>
              </a:ext>
            </a:extLst>
          </p:cNvPr>
          <p:cNvGrpSpPr/>
          <p:nvPr/>
        </p:nvGrpSpPr>
        <p:grpSpPr>
          <a:xfrm>
            <a:off x="10491202" y="2941283"/>
            <a:ext cx="1165589" cy="1165589"/>
            <a:chOff x="10495195" y="2941204"/>
            <a:chExt cx="1165754" cy="1165754"/>
          </a:xfrm>
          <a:solidFill>
            <a:schemeClr val="bg1"/>
          </a:solidFill>
        </p:grpSpPr>
        <p:sp>
          <p:nvSpPr>
            <p:cNvPr id="59" name="Oval 58">
              <a:extLst>
                <a:ext uri="{FF2B5EF4-FFF2-40B4-BE49-F238E27FC236}">
                  <a16:creationId xmlns:a16="http://schemas.microsoft.com/office/drawing/2014/main" id="{D1065815-C966-4508-BF15-1D5FB037C0A7}"/>
                </a:ext>
              </a:extLst>
            </p:cNvPr>
            <p:cNvSpPr/>
            <p:nvPr/>
          </p:nvSpPr>
          <p:spPr bwMode="auto">
            <a:xfrm>
              <a:off x="10495195" y="2941204"/>
              <a:ext cx="1165754" cy="1165754"/>
            </a:xfrm>
            <a:prstGeom prst="ellipse">
              <a:avLst/>
            </a:prstGeom>
            <a:grp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8" name="Freeform 5">
              <a:extLst>
                <a:ext uri="{FF2B5EF4-FFF2-40B4-BE49-F238E27FC236}">
                  <a16:creationId xmlns:a16="http://schemas.microsoft.com/office/drawing/2014/main" id="{1459919D-F1E7-418D-AF32-705CD6154CE9}"/>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grpFill/>
            <a:ln w="50800" cap="sq">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09">
                <a:defRPr/>
              </a:pPr>
              <a:endParaRPr lang="en-US">
                <a:solidFill>
                  <a:srgbClr val="3F3F3F"/>
                </a:solidFill>
                <a:latin typeface="Segoe UI"/>
              </a:endParaRPr>
            </a:p>
          </p:txBody>
        </p:sp>
      </p:grpSp>
      <p:sp>
        <p:nvSpPr>
          <p:cNvPr id="2" name="Title 1">
            <a:extLst>
              <a:ext uri="{FF2B5EF4-FFF2-40B4-BE49-F238E27FC236}">
                <a16:creationId xmlns:a16="http://schemas.microsoft.com/office/drawing/2014/main" id="{FF9D7749-590C-4B2A-A451-0C638655C076}"/>
              </a:ext>
            </a:extLst>
          </p:cNvPr>
          <p:cNvSpPr>
            <a:spLocks noGrp="1"/>
          </p:cNvSpPr>
          <p:nvPr>
            <p:ph type="title"/>
          </p:nvPr>
        </p:nvSpPr>
        <p:spPr/>
        <p:txBody>
          <a:bodyPr/>
          <a:lstStyle/>
          <a:p>
            <a:r>
              <a:rPr lang="en-US" altLang="en-US" dirty="0">
                <a:gradFill>
                  <a:gsLst>
                    <a:gs pos="1250">
                      <a:schemeClr val="bg1"/>
                    </a:gs>
                    <a:gs pos="100000">
                      <a:schemeClr val="bg1"/>
                    </a:gs>
                  </a:gsLst>
                  <a:lin ang="5400000" scaled="0"/>
                </a:gradFill>
              </a:rPr>
              <a:t>Microsoft Cognitive Services</a:t>
            </a:r>
            <a:br>
              <a:rPr lang="en-US" altLang="en-US" dirty="0">
                <a:gradFill>
                  <a:gsLst>
                    <a:gs pos="1250">
                      <a:schemeClr val="bg1"/>
                    </a:gs>
                    <a:gs pos="100000">
                      <a:schemeClr val="bg1"/>
                    </a:gs>
                  </a:gsLst>
                  <a:lin ang="5400000" scaled="0"/>
                </a:gradFill>
              </a:rPr>
            </a:br>
            <a:r>
              <a:rPr lang="en-US" sz="2448" dirty="0">
                <a:gradFill>
                  <a:gsLst>
                    <a:gs pos="1250">
                      <a:schemeClr val="bg1"/>
                    </a:gs>
                    <a:gs pos="100000">
                      <a:schemeClr val="bg1"/>
                    </a:gs>
                  </a:gsLst>
                  <a:lin ang="5400000" scaled="0"/>
                </a:gradFill>
              </a:rPr>
              <a:t>Give your apps a human side</a:t>
            </a: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1103526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0"/>
                                  </p:stCondLst>
                                  <p:childTnLst>
                                    <p:animMotion origin="layout" path="M -1.25E-6 -1.85185E-6 L -1.25E-6 0.03727 " pathEditMode="relative" rAng="0" ptsTypes="AA">
                                      <p:cBhvr>
                                        <p:cTn id="14" dur="750" spd="-100000" fill="hold"/>
                                        <p:tgtEl>
                                          <p:spTgt spid="15"/>
                                        </p:tgtEl>
                                        <p:attrNameLst>
                                          <p:attrName>ppt_x</p:attrName>
                                          <p:attrName>ppt_y</p:attrName>
                                        </p:attrNameLst>
                                      </p:cBhvr>
                                      <p:rCtr x="0" y="1852"/>
                                    </p:animMotion>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grpId="1" nodeType="withEffect">
                                  <p:stCondLst>
                                    <p:cond delay="0"/>
                                  </p:stCondLst>
                                  <p:childTnLst>
                                    <p:animMotion origin="layout" path="M -1.25E-6 -1.85185E-6 L -1.25E-6 0.03727 " pathEditMode="relative" rAng="0" ptsTypes="AA">
                                      <p:cBhvr>
                                        <p:cTn id="19" dur="750" spd="-100000" fill="hold"/>
                                        <p:tgtEl>
                                          <p:spTgt spid="18"/>
                                        </p:tgtEl>
                                        <p:attrNameLst>
                                          <p:attrName>ppt_x</p:attrName>
                                          <p:attrName>ppt_y</p:attrName>
                                        </p:attrNameLst>
                                      </p:cBhvr>
                                      <p:rCtr x="0" y="1852"/>
                                    </p:animMotion>
                                  </p:childTnLst>
                                </p:cTn>
                              </p:par>
                              <p:par>
                                <p:cTn id="20" presetID="10" presetClass="entr" presetSubtype="0" fill="hold" nodeType="withEffect">
                                  <p:stCondLst>
                                    <p:cond delay="2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nodeType="withEffect">
                                  <p:stCondLst>
                                    <p:cond delay="200"/>
                                  </p:stCondLst>
                                  <p:childTnLst>
                                    <p:animMotion origin="layout" path="M -1.25E-6 -1.85185E-6 L -1.25E-6 0.03727 " pathEditMode="relative" rAng="0" ptsTypes="AA">
                                      <p:cBhvr>
                                        <p:cTn id="24" dur="750" spd="-100000" fill="hold"/>
                                        <p:tgtEl>
                                          <p:spTgt spid="17"/>
                                        </p:tgtEl>
                                        <p:attrNameLst>
                                          <p:attrName>ppt_x</p:attrName>
                                          <p:attrName>ppt_y</p:attrName>
                                        </p:attrNameLst>
                                      </p:cBhvr>
                                      <p:rCtr x="0" y="1852"/>
                                    </p:animMotion>
                                  </p:childTnLst>
                                </p:cTn>
                              </p:par>
                              <p:par>
                                <p:cTn id="25" presetID="10" presetClass="entr" presetSubtype="0" fill="hold" grpId="0" nodeType="withEffect">
                                  <p:stCondLst>
                                    <p:cond delay="2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200"/>
                                  </p:stCondLst>
                                  <p:childTnLst>
                                    <p:animMotion origin="layout" path="M -1.25E-6 -1.85185E-6 L -1.25E-6 0.03727 " pathEditMode="relative" rAng="0" ptsTypes="AA">
                                      <p:cBhvr>
                                        <p:cTn id="29" dur="750" spd="-100000" fill="hold"/>
                                        <p:tgtEl>
                                          <p:spTgt spid="19"/>
                                        </p:tgtEl>
                                        <p:attrNameLst>
                                          <p:attrName>ppt_x</p:attrName>
                                          <p:attrName>ppt_y</p:attrName>
                                        </p:attrNameLst>
                                      </p:cBhvr>
                                      <p:rCtr x="0" y="1852"/>
                                    </p:animMotion>
                                  </p:childTnLst>
                                </p:cTn>
                              </p:par>
                              <p:par>
                                <p:cTn id="30" presetID="10" presetClass="entr" presetSubtype="0" fill="hold" nodeType="withEffect">
                                  <p:stCondLst>
                                    <p:cond delay="4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nodeType="withEffect">
                                  <p:stCondLst>
                                    <p:cond delay="400"/>
                                  </p:stCondLst>
                                  <p:childTnLst>
                                    <p:animMotion origin="layout" path="M -1.25E-6 -1.85185E-6 L -1.25E-6 0.03727 " pathEditMode="relative" rAng="0" ptsTypes="AA">
                                      <p:cBhvr>
                                        <p:cTn id="34" dur="750" spd="-100000" fill="hold"/>
                                        <p:tgtEl>
                                          <p:spTgt spid="6"/>
                                        </p:tgtEl>
                                        <p:attrNameLst>
                                          <p:attrName>ppt_x</p:attrName>
                                          <p:attrName>ppt_y</p:attrName>
                                        </p:attrNameLst>
                                      </p:cBhvr>
                                      <p:rCtr x="0" y="1852"/>
                                    </p:animMotion>
                                  </p:childTnLst>
                                </p:cTn>
                              </p:par>
                              <p:par>
                                <p:cTn id="35" presetID="10" presetClass="entr" presetSubtype="0" fill="hold" grpId="0" nodeType="withEffect">
                                  <p:stCondLst>
                                    <p:cond delay="4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400"/>
                                  </p:stCondLst>
                                  <p:childTnLst>
                                    <p:animMotion origin="layout" path="M -1.25E-6 -1.85185E-6 L -1.25E-6 0.03727 " pathEditMode="relative" rAng="0" ptsTypes="AA">
                                      <p:cBhvr>
                                        <p:cTn id="39" dur="750" spd="-100000" fill="hold"/>
                                        <p:tgtEl>
                                          <p:spTgt spid="21"/>
                                        </p:tgtEl>
                                        <p:attrNameLst>
                                          <p:attrName>ppt_x</p:attrName>
                                          <p:attrName>ppt_y</p:attrName>
                                        </p:attrNameLst>
                                      </p:cBhvr>
                                      <p:rCtr x="0" y="1852"/>
                                    </p:animMotion>
                                  </p:childTnLst>
                                </p:cTn>
                              </p:par>
                              <p:par>
                                <p:cTn id="40" presetID="10" presetClass="entr" presetSubtype="0" fill="hold" nodeType="withEffect">
                                  <p:stCondLst>
                                    <p:cond delay="6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42" presetClass="path" presetSubtype="0" decel="100000" fill="hold" nodeType="withEffect">
                                  <p:stCondLst>
                                    <p:cond delay="600"/>
                                  </p:stCondLst>
                                  <p:childTnLst>
                                    <p:animMotion origin="layout" path="M -1.25E-6 -1.85185E-6 L -1.25E-6 0.03727 " pathEditMode="relative" rAng="0" ptsTypes="AA">
                                      <p:cBhvr>
                                        <p:cTn id="44" dur="750" spd="-100000" fill="hold"/>
                                        <p:tgtEl>
                                          <p:spTgt spid="3"/>
                                        </p:tgtEl>
                                        <p:attrNameLst>
                                          <p:attrName>ppt_x</p:attrName>
                                          <p:attrName>ppt_y</p:attrName>
                                        </p:attrNameLst>
                                      </p:cBhvr>
                                      <p:rCtr x="0" y="1852"/>
                                    </p:animMotion>
                                  </p:childTnLst>
                                </p:cTn>
                              </p:par>
                              <p:par>
                                <p:cTn id="45" presetID="10" presetClass="entr" presetSubtype="0" fill="hold" grpId="0" nodeType="withEffect">
                                  <p:stCondLst>
                                    <p:cond delay="6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42" presetClass="path" presetSubtype="0" decel="100000" fill="hold" grpId="1" nodeType="withEffect">
                                  <p:stCondLst>
                                    <p:cond delay="600"/>
                                  </p:stCondLst>
                                  <p:childTnLst>
                                    <p:animMotion origin="layout" path="M -1.25E-6 -1.85185E-6 L -1.25E-6 0.03727 " pathEditMode="relative" rAng="0" ptsTypes="AA">
                                      <p:cBhvr>
                                        <p:cTn id="49" dur="750" spd="-100000" fill="hold"/>
                                        <p:tgtEl>
                                          <p:spTgt spid="20"/>
                                        </p:tgtEl>
                                        <p:attrNameLst>
                                          <p:attrName>ppt_x</p:attrName>
                                          <p:attrName>ppt_y</p:attrName>
                                        </p:attrNameLst>
                                      </p:cBhvr>
                                      <p:rCtr x="0" y="1852"/>
                                    </p:animMotion>
                                  </p:childTnLst>
                                </p:cTn>
                              </p:par>
                              <p:par>
                                <p:cTn id="50" presetID="10" presetClass="entr" presetSubtype="0" fill="hold" nodeType="withEffect">
                                  <p:stCondLst>
                                    <p:cond delay="8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42" presetClass="path" presetSubtype="0" decel="100000" fill="hold" nodeType="withEffect">
                                  <p:stCondLst>
                                    <p:cond delay="800"/>
                                  </p:stCondLst>
                                  <p:childTnLst>
                                    <p:animMotion origin="layout" path="M -1.25E-6 -1.85185E-6 L -1.25E-6 0.03727 " pathEditMode="relative" rAng="0" ptsTypes="AA">
                                      <p:cBhvr>
                                        <p:cTn id="54" dur="750" spd="-100000" fill="hold"/>
                                        <p:tgtEl>
                                          <p:spTgt spid="12"/>
                                        </p:tgtEl>
                                        <p:attrNameLst>
                                          <p:attrName>ppt_x</p:attrName>
                                          <p:attrName>ppt_y</p:attrName>
                                        </p:attrNameLst>
                                      </p:cBhvr>
                                      <p:rCtr x="0" y="1852"/>
                                    </p:animMotion>
                                  </p:childTnLst>
                                </p:cTn>
                              </p:par>
                              <p:par>
                                <p:cTn id="55" presetID="10" presetClass="entr" presetSubtype="0" fill="hold" grpId="0" nodeType="withEffect">
                                  <p:stCondLst>
                                    <p:cond delay="80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42" presetClass="path" presetSubtype="0" decel="100000" fill="hold" grpId="1" nodeType="withEffect">
                                  <p:stCondLst>
                                    <p:cond delay="800"/>
                                  </p:stCondLst>
                                  <p:childTnLst>
                                    <p:animMotion origin="layout" path="M -1.25E-6 -1.85185E-6 L -1.25E-6 0.03727 " pathEditMode="relative" rAng="0" ptsTypes="AA">
                                      <p:cBhvr>
                                        <p:cTn id="59" dur="750" spd="-100000" fill="hold"/>
                                        <p:tgtEl>
                                          <p:spTgt spid="28"/>
                                        </p:tgtEl>
                                        <p:attrNameLst>
                                          <p:attrName>ppt_x</p:attrName>
                                          <p:attrName>ppt_y</p:attrName>
                                        </p:attrNameLst>
                                      </p:cBhvr>
                                      <p:rCtr x="0" y="1852"/>
                                    </p:animMotion>
                                  </p:childTnLst>
                                </p:cTn>
                              </p:par>
                              <p:par>
                                <p:cTn id="60" presetID="10" presetClass="entr" presetSubtype="0" fill="hold" nodeType="withEffect">
                                  <p:stCondLst>
                                    <p:cond delay="10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42" presetClass="path" presetSubtype="0" decel="100000" fill="hold" nodeType="withEffect">
                                  <p:stCondLst>
                                    <p:cond delay="1000"/>
                                  </p:stCondLst>
                                  <p:childTnLst>
                                    <p:animMotion origin="layout" path="M -1.25E-6 -1.85185E-6 L -1.25E-6 0.03727 " pathEditMode="relative" rAng="0" ptsTypes="AA">
                                      <p:cBhvr>
                                        <p:cTn id="64" dur="750" spd="-100000" fill="hold"/>
                                        <p:tgtEl>
                                          <p:spTgt spid="10"/>
                                        </p:tgtEl>
                                        <p:attrNameLst>
                                          <p:attrName>ppt_x</p:attrName>
                                          <p:attrName>ppt_y</p:attrName>
                                        </p:attrNameLst>
                                      </p:cBhvr>
                                      <p:rCtr x="0" y="1852"/>
                                    </p:animMotion>
                                  </p:childTnLst>
                                </p:cTn>
                              </p:par>
                              <p:par>
                                <p:cTn id="65" presetID="10" presetClass="entr" presetSubtype="0" fill="hold" grpId="0" nodeType="withEffect">
                                  <p:stCondLst>
                                    <p:cond delay="10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42" presetClass="path" presetSubtype="0" decel="100000" fill="hold" grpId="1" nodeType="withEffect">
                                  <p:stCondLst>
                                    <p:cond delay="1000"/>
                                  </p:stCondLst>
                                  <p:childTnLst>
                                    <p:animMotion origin="layout" path="M -1.25E-6 -1.85185E-6 L -1.25E-6 0.03727 " pathEditMode="relative" rAng="0" ptsTypes="AA">
                                      <p:cBhvr>
                                        <p:cTn id="69" dur="750" spd="-100000" fill="hold"/>
                                        <p:tgtEl>
                                          <p:spTgt spid="27"/>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0" grpId="0"/>
      <p:bldP spid="20" grpId="1"/>
      <p:bldP spid="21" grpId="0"/>
      <p:bldP spid="21" grpId="1"/>
      <p:bldP spid="28" grpId="0"/>
      <p:bldP spid="28" grpId="1"/>
      <p:bldP spid="18" grpId="0"/>
      <p:bldP spid="18" grpId="1"/>
      <p:bldP spid="19" grpId="0"/>
      <p:bldP spid="19" grpId="1"/>
      <p:bldP spid="2" grpId="0"/>
      <p:bldP spid="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765" y="991"/>
            <a:ext cx="12432948" cy="3387585"/>
          </a:xfrm>
          <a:prstGeom prst="rect">
            <a:avLst/>
          </a:prstGeom>
        </p:spPr>
      </p:pic>
      <p:sp>
        <p:nvSpPr>
          <p:cNvPr id="85" name="Oval 84">
            <a:extLst>
              <a:ext uri="{FF2B5EF4-FFF2-40B4-BE49-F238E27FC236}">
                <a16:creationId xmlns:a16="http://schemas.microsoft.com/office/drawing/2014/main" id="{DD9A00F2-AA90-4065-BD9F-665380EE2A7F}"/>
              </a:ext>
            </a:extLst>
          </p:cNvPr>
          <p:cNvSpPr/>
          <p:nvPr/>
        </p:nvSpPr>
        <p:spPr bwMode="auto">
          <a:xfrm>
            <a:off x="10613942" y="1175040"/>
            <a:ext cx="1165589" cy="1165589"/>
          </a:xfrm>
          <a:prstGeom prst="ellipse">
            <a:avLst/>
          </a:prstGeom>
          <a:solidFill>
            <a:srgbClr val="FFFFFF"/>
          </a:solidFill>
          <a:ln w="25400"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52" name="Rectangle 51">
            <a:extLst>
              <a:ext uri="{FF2B5EF4-FFF2-40B4-BE49-F238E27FC236}">
                <a16:creationId xmlns:a16="http://schemas.microsoft.com/office/drawing/2014/main" id="{BAB412D2-54DD-439B-94C6-415624C0BE91}"/>
              </a:ext>
            </a:extLst>
          </p:cNvPr>
          <p:cNvSpPr/>
          <p:nvPr/>
        </p:nvSpPr>
        <p:spPr bwMode="auto">
          <a:xfrm>
            <a:off x="883" y="496"/>
            <a:ext cx="12451226" cy="3388079"/>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9AF0E3DB-F4D3-44FD-B852-14C7019CA0EF}"/>
              </a:ext>
            </a:extLst>
          </p:cNvPr>
          <p:cNvSpPr/>
          <p:nvPr/>
        </p:nvSpPr>
        <p:spPr bwMode="auto">
          <a:xfrm>
            <a:off x="1517" y="1954395"/>
            <a:ext cx="12434076" cy="50401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8A5C6AE0-79FF-4CC7-BA3A-E57AC56D2CD0}"/>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5601" y="1119713"/>
            <a:ext cx="1161146" cy="1165424"/>
          </a:xfrm>
          <a:prstGeom prst="ellipse">
            <a:avLst/>
          </a:prstGeom>
        </p:spPr>
      </p:pic>
      <p:sp>
        <p:nvSpPr>
          <p:cNvPr id="73" name="TextBox 72">
            <a:extLst>
              <a:ext uri="{FF2B5EF4-FFF2-40B4-BE49-F238E27FC236}">
                <a16:creationId xmlns:a16="http://schemas.microsoft.com/office/drawing/2014/main" id="{470B6926-3E6B-403B-9E0F-89307D0436E5}"/>
              </a:ext>
            </a:extLst>
          </p:cNvPr>
          <p:cNvSpPr txBox="1"/>
          <p:nvPr/>
        </p:nvSpPr>
        <p:spPr>
          <a:xfrm>
            <a:off x="277219" y="2051058"/>
            <a:ext cx="1957912" cy="583394"/>
          </a:xfrm>
          <a:prstGeom prst="rect">
            <a:avLst/>
          </a:prstGeom>
          <a:noFill/>
        </p:spPr>
        <p:txBody>
          <a:bodyPr wrap="square" lIns="182750" tIns="146201" rIns="182750" bIns="146201" rtlCol="0" anchor="t">
            <a:spAutoFit/>
          </a:bodyPr>
          <a:lstStyle/>
          <a:p>
            <a:pPr algn="ctr" defTabSz="913522">
              <a:lnSpc>
                <a:spcPct val="90000"/>
              </a:lnSpc>
              <a:spcAft>
                <a:spcPts val="600"/>
              </a:spcAft>
              <a:defRPr/>
            </a:pPr>
            <a:r>
              <a:rPr lang="en-US" sz="204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75" name="Rectangle 74">
            <a:extLst>
              <a:ext uri="{FF2B5EF4-FFF2-40B4-BE49-F238E27FC236}">
                <a16:creationId xmlns:a16="http://schemas.microsoft.com/office/drawing/2014/main" id="{0E063805-C235-4BF1-BF9D-868D1357535D}"/>
              </a:ext>
            </a:extLst>
          </p:cNvPr>
          <p:cNvSpPr/>
          <p:nvPr/>
        </p:nvSpPr>
        <p:spPr bwMode="auto">
          <a:xfrm>
            <a:off x="342033" y="2939475"/>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Computer Vision </a:t>
            </a:r>
          </a:p>
        </p:txBody>
      </p:sp>
      <p:sp>
        <p:nvSpPr>
          <p:cNvPr id="76" name="Rectangle 75">
            <a:extLst>
              <a:ext uri="{FF2B5EF4-FFF2-40B4-BE49-F238E27FC236}">
                <a16:creationId xmlns:a16="http://schemas.microsoft.com/office/drawing/2014/main" id="{F6A617C5-96A0-4CA2-B1C6-187EBFDC462D}"/>
              </a:ext>
            </a:extLst>
          </p:cNvPr>
          <p:cNvSpPr/>
          <p:nvPr/>
        </p:nvSpPr>
        <p:spPr bwMode="auto">
          <a:xfrm>
            <a:off x="342033" y="3313017"/>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Face </a:t>
            </a:r>
          </a:p>
        </p:txBody>
      </p:sp>
      <p:sp>
        <p:nvSpPr>
          <p:cNvPr id="77" name="Rectangle 76">
            <a:extLst>
              <a:ext uri="{FF2B5EF4-FFF2-40B4-BE49-F238E27FC236}">
                <a16:creationId xmlns:a16="http://schemas.microsoft.com/office/drawing/2014/main" id="{344617CB-13B1-4885-B57F-DD0592AE7800}"/>
              </a:ext>
            </a:extLst>
          </p:cNvPr>
          <p:cNvSpPr/>
          <p:nvPr/>
        </p:nvSpPr>
        <p:spPr bwMode="auto">
          <a:xfrm>
            <a:off x="342033" y="3684250"/>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Emotion</a:t>
            </a:r>
          </a:p>
        </p:txBody>
      </p:sp>
      <p:sp>
        <p:nvSpPr>
          <p:cNvPr id="78" name="Rectangle 77">
            <a:extLst>
              <a:ext uri="{FF2B5EF4-FFF2-40B4-BE49-F238E27FC236}">
                <a16:creationId xmlns:a16="http://schemas.microsoft.com/office/drawing/2014/main" id="{24405242-979F-4125-88E1-33A0912CAFC5}"/>
              </a:ext>
            </a:extLst>
          </p:cNvPr>
          <p:cNvSpPr/>
          <p:nvPr/>
        </p:nvSpPr>
        <p:spPr bwMode="auto">
          <a:xfrm>
            <a:off x="342033" y="4055483"/>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dirty="0">
                <a:gradFill>
                  <a:gsLst>
                    <a:gs pos="1250">
                      <a:srgbClr val="1A1A1A"/>
                    </a:gs>
                    <a:gs pos="100000">
                      <a:srgbClr val="1A1A1A"/>
                    </a:gs>
                  </a:gsLst>
                  <a:lin ang="5400000" scaled="0"/>
                </a:gradFill>
                <a:latin typeface="Segoe UI"/>
              </a:rPr>
              <a:t>Content Moderator</a:t>
            </a:r>
          </a:p>
        </p:txBody>
      </p:sp>
      <p:sp>
        <p:nvSpPr>
          <p:cNvPr id="79" name="Rectangle 78">
            <a:extLst>
              <a:ext uri="{FF2B5EF4-FFF2-40B4-BE49-F238E27FC236}">
                <a16:creationId xmlns:a16="http://schemas.microsoft.com/office/drawing/2014/main" id="{7BBF8C55-E783-4A9B-92B3-BF2331A84C17}"/>
              </a:ext>
            </a:extLst>
          </p:cNvPr>
          <p:cNvSpPr/>
          <p:nvPr/>
        </p:nvSpPr>
        <p:spPr bwMode="auto">
          <a:xfrm>
            <a:off x="342033" y="2570551"/>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Video Indexer</a:t>
            </a:r>
          </a:p>
        </p:txBody>
      </p:sp>
      <p:sp>
        <p:nvSpPr>
          <p:cNvPr id="80" name="Rectangle 79">
            <a:extLst>
              <a:ext uri="{FF2B5EF4-FFF2-40B4-BE49-F238E27FC236}">
                <a16:creationId xmlns:a16="http://schemas.microsoft.com/office/drawing/2014/main" id="{144C93B6-DB2D-4276-AA54-086899D89FF4}"/>
              </a:ext>
            </a:extLst>
          </p:cNvPr>
          <p:cNvSpPr/>
          <p:nvPr/>
        </p:nvSpPr>
        <p:spPr bwMode="auto">
          <a:xfrm>
            <a:off x="342033" y="4426716"/>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dirty="0">
                <a:solidFill>
                  <a:srgbClr val="FF0000"/>
                </a:solidFill>
                <a:latin typeface="Segoe UI"/>
              </a:rPr>
              <a:t>Custom Vision</a:t>
            </a:r>
          </a:p>
        </p:txBody>
      </p:sp>
      <p:pic>
        <p:nvPicPr>
          <p:cNvPr id="59" name="Picture 58">
            <a:extLst>
              <a:ext uri="{FF2B5EF4-FFF2-40B4-BE49-F238E27FC236}">
                <a16:creationId xmlns:a16="http://schemas.microsoft.com/office/drawing/2014/main" id="{250FFDA4-4963-4D42-9976-8569E35D993C}"/>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828" y="1119712"/>
            <a:ext cx="1161146" cy="1165424"/>
          </a:xfrm>
          <a:prstGeom prst="ellipse">
            <a:avLst/>
          </a:prstGeom>
        </p:spPr>
      </p:pic>
      <p:sp>
        <p:nvSpPr>
          <p:cNvPr id="71" name="TextBox 70">
            <a:extLst>
              <a:ext uri="{FF2B5EF4-FFF2-40B4-BE49-F238E27FC236}">
                <a16:creationId xmlns:a16="http://schemas.microsoft.com/office/drawing/2014/main" id="{E547CF2B-A8FE-4D63-8D9E-D13BE1A31CD9}"/>
              </a:ext>
            </a:extLst>
          </p:cNvPr>
          <p:cNvSpPr txBox="1"/>
          <p:nvPr/>
        </p:nvSpPr>
        <p:spPr>
          <a:xfrm>
            <a:off x="4253445" y="2051057"/>
            <a:ext cx="1957912" cy="583394"/>
          </a:xfrm>
          <a:prstGeom prst="rect">
            <a:avLst/>
          </a:prstGeom>
          <a:noFill/>
        </p:spPr>
        <p:txBody>
          <a:bodyPr wrap="square" lIns="182750" tIns="146201" rIns="182750" bIns="146201" rtlCol="0" anchor="t">
            <a:spAutoFit/>
          </a:bodyPr>
          <a:lstStyle/>
          <a:p>
            <a:pPr algn="ctr" defTabSz="913522">
              <a:lnSpc>
                <a:spcPct val="90000"/>
              </a:lnSpc>
              <a:spcAft>
                <a:spcPts val="600"/>
              </a:spcAft>
              <a:defRPr/>
            </a:pPr>
            <a:r>
              <a:rPr lang="en-US" sz="204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90" name="Rectangle 89">
            <a:extLst>
              <a:ext uri="{FF2B5EF4-FFF2-40B4-BE49-F238E27FC236}">
                <a16:creationId xmlns:a16="http://schemas.microsoft.com/office/drawing/2014/main" id="{A40BC242-5C2F-4F14-B985-89EB2489BD9F}"/>
              </a:ext>
            </a:extLst>
          </p:cNvPr>
          <p:cNvSpPr/>
          <p:nvPr/>
        </p:nvSpPr>
        <p:spPr bwMode="auto">
          <a:xfrm>
            <a:off x="4318260" y="3684250"/>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dirty="0">
                <a:gradFill>
                  <a:gsLst>
                    <a:gs pos="1250">
                      <a:srgbClr val="1A1A1A"/>
                    </a:gs>
                    <a:gs pos="100000">
                      <a:srgbClr val="1A1A1A"/>
                    </a:gs>
                  </a:gsLst>
                  <a:lin ang="5400000" scaled="0"/>
                </a:gradFill>
                <a:latin typeface="Segoe UI"/>
              </a:rPr>
              <a:t>Language Understanding (LUIS)</a:t>
            </a:r>
          </a:p>
        </p:txBody>
      </p:sp>
      <p:sp>
        <p:nvSpPr>
          <p:cNvPr id="91" name="Rectangle 90">
            <a:extLst>
              <a:ext uri="{FF2B5EF4-FFF2-40B4-BE49-F238E27FC236}">
                <a16:creationId xmlns:a16="http://schemas.microsoft.com/office/drawing/2014/main" id="{69C8414B-F8CF-436B-872A-7011E4CA4A2E}"/>
              </a:ext>
            </a:extLst>
          </p:cNvPr>
          <p:cNvSpPr/>
          <p:nvPr/>
        </p:nvSpPr>
        <p:spPr bwMode="auto">
          <a:xfrm>
            <a:off x="4318260" y="2570551"/>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Text Analytics </a:t>
            </a:r>
          </a:p>
        </p:txBody>
      </p:sp>
      <p:sp>
        <p:nvSpPr>
          <p:cNvPr id="92" name="Rectangle 91">
            <a:extLst>
              <a:ext uri="{FF2B5EF4-FFF2-40B4-BE49-F238E27FC236}">
                <a16:creationId xmlns:a16="http://schemas.microsoft.com/office/drawing/2014/main" id="{172D5F2F-5593-418C-90F7-C90DB32199D9}"/>
              </a:ext>
            </a:extLst>
          </p:cNvPr>
          <p:cNvSpPr/>
          <p:nvPr/>
        </p:nvSpPr>
        <p:spPr bwMode="auto">
          <a:xfrm>
            <a:off x="4318260" y="2939475"/>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Bing Spell Check </a:t>
            </a:r>
          </a:p>
        </p:txBody>
      </p:sp>
      <p:sp>
        <p:nvSpPr>
          <p:cNvPr id="95" name="Rectangle 94">
            <a:extLst>
              <a:ext uri="{FF2B5EF4-FFF2-40B4-BE49-F238E27FC236}">
                <a16:creationId xmlns:a16="http://schemas.microsoft.com/office/drawing/2014/main" id="{ED78DDC7-60B1-4C31-ADCB-603FD644FCEA}"/>
              </a:ext>
            </a:extLst>
          </p:cNvPr>
          <p:cNvSpPr/>
          <p:nvPr/>
        </p:nvSpPr>
        <p:spPr bwMode="auto">
          <a:xfrm>
            <a:off x="4318260" y="3313017"/>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dirty="0">
                <a:gradFill>
                  <a:gsLst>
                    <a:gs pos="1250">
                      <a:srgbClr val="1A1A1A"/>
                    </a:gs>
                    <a:gs pos="100000">
                      <a:srgbClr val="1A1A1A"/>
                    </a:gs>
                  </a:gsLst>
                  <a:lin ang="5400000" scaled="0"/>
                </a:gradFill>
                <a:latin typeface="Segoe UI"/>
              </a:rPr>
              <a:t>Translator Text </a:t>
            </a:r>
          </a:p>
        </p:txBody>
      </p:sp>
      <p:pic>
        <p:nvPicPr>
          <p:cNvPr id="62" name="Picture 61">
            <a:extLst>
              <a:ext uri="{FF2B5EF4-FFF2-40B4-BE49-F238E27FC236}">
                <a16:creationId xmlns:a16="http://schemas.microsoft.com/office/drawing/2014/main" id="{FB084A6E-5F97-4E1F-AEDA-DEBBDB5F208F}"/>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628053" y="1119714"/>
            <a:ext cx="1161146" cy="1165424"/>
          </a:xfrm>
          <a:prstGeom prst="ellipse">
            <a:avLst/>
          </a:prstGeom>
        </p:spPr>
      </p:pic>
      <p:sp>
        <p:nvSpPr>
          <p:cNvPr id="72" name="TextBox 71">
            <a:extLst>
              <a:ext uri="{FF2B5EF4-FFF2-40B4-BE49-F238E27FC236}">
                <a16:creationId xmlns:a16="http://schemas.microsoft.com/office/drawing/2014/main" id="{1A682EE9-62ED-458D-99B2-F390CB6AEC13}"/>
              </a:ext>
            </a:extLst>
          </p:cNvPr>
          <p:cNvSpPr txBox="1"/>
          <p:nvPr/>
        </p:nvSpPr>
        <p:spPr>
          <a:xfrm>
            <a:off x="8229670" y="2051058"/>
            <a:ext cx="1957912" cy="583394"/>
          </a:xfrm>
          <a:prstGeom prst="rect">
            <a:avLst/>
          </a:prstGeom>
          <a:noFill/>
        </p:spPr>
        <p:txBody>
          <a:bodyPr wrap="square" lIns="182750" tIns="146201" rIns="182750" bIns="146201" rtlCol="0" anchor="t">
            <a:spAutoFit/>
          </a:bodyPr>
          <a:lstStyle/>
          <a:p>
            <a:pPr algn="ctr" defTabSz="913522">
              <a:lnSpc>
                <a:spcPct val="90000"/>
              </a:lnSpc>
              <a:spcAft>
                <a:spcPts val="600"/>
              </a:spcAft>
              <a:defRPr/>
            </a:pPr>
            <a:r>
              <a:rPr lang="en-US" sz="204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sp>
        <p:nvSpPr>
          <p:cNvPr id="96" name="Rectangle 95">
            <a:extLst>
              <a:ext uri="{FF2B5EF4-FFF2-40B4-BE49-F238E27FC236}">
                <a16:creationId xmlns:a16="http://schemas.microsoft.com/office/drawing/2014/main" id="{BFE30CE5-24F6-43C0-AFCD-F2E32E72DE0B}"/>
              </a:ext>
            </a:extLst>
          </p:cNvPr>
          <p:cNvSpPr/>
          <p:nvPr/>
        </p:nvSpPr>
        <p:spPr bwMode="auto">
          <a:xfrm>
            <a:off x="8294485" y="2939475"/>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Bing Autosuggest </a:t>
            </a:r>
          </a:p>
        </p:txBody>
      </p:sp>
      <p:sp>
        <p:nvSpPr>
          <p:cNvPr id="98" name="Rectangle 97">
            <a:extLst>
              <a:ext uri="{FF2B5EF4-FFF2-40B4-BE49-F238E27FC236}">
                <a16:creationId xmlns:a16="http://schemas.microsoft.com/office/drawing/2014/main" id="{0BDD8B15-7FF0-4077-A4B3-5B9DD760B529}"/>
              </a:ext>
            </a:extLst>
          </p:cNvPr>
          <p:cNvSpPr/>
          <p:nvPr/>
        </p:nvSpPr>
        <p:spPr bwMode="auto">
          <a:xfrm>
            <a:off x="8294485" y="3313017"/>
            <a:ext cx="1828282" cy="185492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93260" rIns="91414" bIns="45700" numCol="1" spcCol="0" rtlCol="0" fromWordArt="0" anchor="t" anchorCtr="0" forceAA="0" compatLnSpc="1">
            <a:prstTxWarp prst="textNoShape">
              <a:avLst/>
            </a:prstTxWarp>
            <a:noAutofit/>
          </a:bodyPr>
          <a:lstStyle/>
          <a:p>
            <a:pPr algn="ctr" defTabSz="877862">
              <a:lnSpc>
                <a:spcPct val="90000"/>
              </a:lnSpc>
              <a:defRPr/>
            </a:pPr>
            <a:r>
              <a:rPr lang="en-US" sz="1071" b="1" kern="0" dirty="0">
                <a:gradFill>
                  <a:gsLst>
                    <a:gs pos="1250">
                      <a:srgbClr val="1A1A1A"/>
                    </a:gs>
                    <a:gs pos="100000">
                      <a:srgbClr val="1A1A1A"/>
                    </a:gs>
                  </a:gsLst>
                  <a:lin ang="5400000" scaled="0"/>
                </a:gradFill>
                <a:latin typeface="Segoe UI"/>
              </a:rPr>
              <a:t>Bing Search</a:t>
            </a:r>
          </a:p>
        </p:txBody>
      </p:sp>
      <p:sp>
        <p:nvSpPr>
          <p:cNvPr id="101" name="Rectangle 100">
            <a:extLst>
              <a:ext uri="{FF2B5EF4-FFF2-40B4-BE49-F238E27FC236}">
                <a16:creationId xmlns:a16="http://schemas.microsoft.com/office/drawing/2014/main" id="{DBC45C1C-AB08-4F9A-84BA-B9887A6259CA}"/>
              </a:ext>
            </a:extLst>
          </p:cNvPr>
          <p:cNvSpPr/>
          <p:nvPr/>
        </p:nvSpPr>
        <p:spPr bwMode="auto">
          <a:xfrm>
            <a:off x="8294485" y="2570551"/>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Bing Entity Search </a:t>
            </a:r>
          </a:p>
        </p:txBody>
      </p:sp>
      <p:sp>
        <p:nvSpPr>
          <p:cNvPr id="102" name="Rectangle 101">
            <a:extLst>
              <a:ext uri="{FF2B5EF4-FFF2-40B4-BE49-F238E27FC236}">
                <a16:creationId xmlns:a16="http://schemas.microsoft.com/office/drawing/2014/main" id="{B448F8FB-246A-4679-AC20-994DE370B835}"/>
              </a:ext>
            </a:extLst>
          </p:cNvPr>
          <p:cNvSpPr/>
          <p:nvPr/>
        </p:nvSpPr>
        <p:spPr bwMode="auto">
          <a:xfrm>
            <a:off x="8294485" y="5215068"/>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dirty="0">
                <a:gradFill>
                  <a:gsLst>
                    <a:gs pos="1250">
                      <a:srgbClr val="1A1A1A"/>
                    </a:gs>
                    <a:gs pos="100000">
                      <a:srgbClr val="1A1A1A"/>
                    </a:gs>
                  </a:gsLst>
                  <a:lin ang="5400000" scaled="0"/>
                </a:gradFill>
                <a:latin typeface="Segoe UI"/>
              </a:rPr>
              <a:t>Bing Statistics add-in</a:t>
            </a:r>
          </a:p>
        </p:txBody>
      </p:sp>
      <p:pic>
        <p:nvPicPr>
          <p:cNvPr id="64" name="Picture 63">
            <a:extLst>
              <a:ext uri="{FF2B5EF4-FFF2-40B4-BE49-F238E27FC236}">
                <a16:creationId xmlns:a16="http://schemas.microsoft.com/office/drawing/2014/main" id="{8CF39BF8-E4A0-49FB-8659-5BE12B25B199}"/>
              </a:ext>
            </a:extLst>
          </p:cNvPr>
          <p:cNvPicPr>
            <a:picLocks/>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63809" y="1119713"/>
            <a:ext cx="1160960" cy="1165424"/>
          </a:xfrm>
          <a:prstGeom prst="ellipse">
            <a:avLst/>
          </a:prstGeom>
        </p:spPr>
      </p:pic>
      <p:sp>
        <p:nvSpPr>
          <p:cNvPr id="74" name="TextBox 73">
            <a:extLst>
              <a:ext uri="{FF2B5EF4-FFF2-40B4-BE49-F238E27FC236}">
                <a16:creationId xmlns:a16="http://schemas.microsoft.com/office/drawing/2014/main" id="{B3E7A367-18A1-4224-B12E-0B5AE1A4F2C7}"/>
              </a:ext>
            </a:extLst>
          </p:cNvPr>
          <p:cNvSpPr txBox="1"/>
          <p:nvPr/>
        </p:nvSpPr>
        <p:spPr>
          <a:xfrm>
            <a:off x="2265332" y="2051058"/>
            <a:ext cx="1957912" cy="583394"/>
          </a:xfrm>
          <a:prstGeom prst="rect">
            <a:avLst/>
          </a:prstGeom>
          <a:noFill/>
        </p:spPr>
        <p:txBody>
          <a:bodyPr wrap="square" lIns="182750" tIns="146201" rIns="91401" bIns="146201" rtlCol="0" anchor="t">
            <a:spAutoFit/>
          </a:bodyPr>
          <a:lstStyle/>
          <a:p>
            <a:pPr algn="ctr" defTabSz="913522">
              <a:lnSpc>
                <a:spcPct val="90000"/>
              </a:lnSpc>
              <a:spcAft>
                <a:spcPts val="600"/>
              </a:spcAft>
              <a:defRPr/>
            </a:pPr>
            <a:r>
              <a:rPr lang="en-US" sz="204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81" name="Rectangle 80">
            <a:extLst>
              <a:ext uri="{FF2B5EF4-FFF2-40B4-BE49-F238E27FC236}">
                <a16:creationId xmlns:a16="http://schemas.microsoft.com/office/drawing/2014/main" id="{E12450A2-86B7-4F60-82E0-BE194D496CE1}"/>
              </a:ext>
            </a:extLst>
          </p:cNvPr>
          <p:cNvSpPr/>
          <p:nvPr/>
        </p:nvSpPr>
        <p:spPr bwMode="auto">
          <a:xfrm>
            <a:off x="2330147" y="2570551"/>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Speaker Recognition </a:t>
            </a:r>
          </a:p>
        </p:txBody>
      </p:sp>
      <p:sp>
        <p:nvSpPr>
          <p:cNvPr id="82" name="Rectangle 81">
            <a:extLst>
              <a:ext uri="{FF2B5EF4-FFF2-40B4-BE49-F238E27FC236}">
                <a16:creationId xmlns:a16="http://schemas.microsoft.com/office/drawing/2014/main" id="{C4DEFA7D-B86C-4211-8F4B-238D755B3F82}"/>
              </a:ext>
            </a:extLst>
          </p:cNvPr>
          <p:cNvSpPr/>
          <p:nvPr/>
        </p:nvSpPr>
        <p:spPr bwMode="auto">
          <a:xfrm>
            <a:off x="2330147" y="2939475"/>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Bing Speech</a:t>
            </a:r>
          </a:p>
        </p:txBody>
      </p:sp>
      <p:sp>
        <p:nvSpPr>
          <p:cNvPr id="116" name="Freeform 5">
            <a:extLst>
              <a:ext uri="{FF2B5EF4-FFF2-40B4-BE49-F238E27FC236}">
                <a16:creationId xmlns:a16="http://schemas.microsoft.com/office/drawing/2014/main" id="{0A2DD7CB-4FF4-4E6B-B200-EF4A454EF3D2}"/>
              </a:ext>
            </a:extLst>
          </p:cNvPr>
          <p:cNvSpPr>
            <a:spLocks/>
          </p:cNvSpPr>
          <p:nvPr/>
        </p:nvSpPr>
        <p:spPr bwMode="auto">
          <a:xfrm>
            <a:off x="10982599" y="1469466"/>
            <a:ext cx="428275" cy="49333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30">
              <a:defRPr/>
            </a:pPr>
            <a:endParaRPr lang="en-US">
              <a:solidFill>
                <a:srgbClr val="3F3F3F"/>
              </a:solidFill>
              <a:latin typeface="Segoe UI"/>
            </a:endParaRPr>
          </a:p>
        </p:txBody>
      </p:sp>
      <p:sp>
        <p:nvSpPr>
          <p:cNvPr id="68" name="TextBox 67">
            <a:extLst>
              <a:ext uri="{FF2B5EF4-FFF2-40B4-BE49-F238E27FC236}">
                <a16:creationId xmlns:a16="http://schemas.microsoft.com/office/drawing/2014/main" id="{5B549282-3F4C-4DAD-9BAF-C141EFBEC1C9}"/>
              </a:ext>
            </a:extLst>
          </p:cNvPr>
          <p:cNvSpPr txBox="1"/>
          <p:nvPr/>
        </p:nvSpPr>
        <p:spPr>
          <a:xfrm>
            <a:off x="10217781" y="2062787"/>
            <a:ext cx="1957912" cy="583394"/>
          </a:xfrm>
          <a:prstGeom prst="rect">
            <a:avLst/>
          </a:prstGeom>
          <a:noFill/>
        </p:spPr>
        <p:txBody>
          <a:bodyPr wrap="square" lIns="182750" tIns="146201" rIns="182750" bIns="146201" rtlCol="0" anchor="t">
            <a:spAutoFit/>
          </a:bodyPr>
          <a:lstStyle/>
          <a:p>
            <a:pPr algn="ctr" defTabSz="913522">
              <a:lnSpc>
                <a:spcPct val="90000"/>
              </a:lnSpc>
              <a:spcAft>
                <a:spcPts val="600"/>
              </a:spcAft>
              <a:defRPr/>
            </a:pPr>
            <a:r>
              <a:rPr lang="en-US" sz="204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448"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107" name="Rectangle 106">
            <a:extLst>
              <a:ext uri="{FF2B5EF4-FFF2-40B4-BE49-F238E27FC236}">
                <a16:creationId xmlns:a16="http://schemas.microsoft.com/office/drawing/2014/main" id="{D13675C5-E9D1-4D28-A6C7-A62E6F805F8D}"/>
              </a:ext>
            </a:extLst>
          </p:cNvPr>
          <p:cNvSpPr/>
          <p:nvPr/>
        </p:nvSpPr>
        <p:spPr bwMode="auto">
          <a:xfrm>
            <a:off x="10282596" y="3313017"/>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a:gradFill>
                  <a:gsLst>
                    <a:gs pos="1250">
                      <a:srgbClr val="1A1A1A"/>
                    </a:gs>
                    <a:gs pos="100000">
                      <a:srgbClr val="1A1A1A"/>
                    </a:gs>
                  </a:gsLst>
                  <a:lin ang="5400000" scaled="0"/>
                </a:gradFill>
                <a:latin typeface="Segoe UI"/>
              </a:rPr>
              <a:t>Project Academic Knowledge </a:t>
            </a:r>
          </a:p>
        </p:txBody>
      </p:sp>
      <p:sp>
        <p:nvSpPr>
          <p:cNvPr id="109" name="Rectangle 108">
            <a:extLst>
              <a:ext uri="{FF2B5EF4-FFF2-40B4-BE49-F238E27FC236}">
                <a16:creationId xmlns:a16="http://schemas.microsoft.com/office/drawing/2014/main" id="{643D32E0-191E-46D6-BFF0-5828471985B0}"/>
              </a:ext>
            </a:extLst>
          </p:cNvPr>
          <p:cNvSpPr/>
          <p:nvPr/>
        </p:nvSpPr>
        <p:spPr bwMode="auto">
          <a:xfrm>
            <a:off x="10282596" y="3684250"/>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a:gradFill>
                  <a:gsLst>
                    <a:gs pos="1250">
                      <a:srgbClr val="1A1A1A"/>
                    </a:gs>
                    <a:gs pos="100000">
                      <a:srgbClr val="1A1A1A"/>
                    </a:gs>
                  </a:gsLst>
                  <a:lin ang="5400000" scaled="0"/>
                </a:gradFill>
                <a:latin typeface="Segoe UI"/>
              </a:rPr>
              <a:t>Project Entity Linking</a:t>
            </a:r>
          </a:p>
        </p:txBody>
      </p:sp>
      <p:sp>
        <p:nvSpPr>
          <p:cNvPr id="110" name="Rectangle 109">
            <a:extLst>
              <a:ext uri="{FF2B5EF4-FFF2-40B4-BE49-F238E27FC236}">
                <a16:creationId xmlns:a16="http://schemas.microsoft.com/office/drawing/2014/main" id="{80270639-0586-47E3-9187-A50E6330D3D7}"/>
              </a:ext>
            </a:extLst>
          </p:cNvPr>
          <p:cNvSpPr/>
          <p:nvPr/>
        </p:nvSpPr>
        <p:spPr bwMode="auto">
          <a:xfrm>
            <a:off x="10282596" y="4055483"/>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a:gradFill>
                  <a:gsLst>
                    <a:gs pos="1250">
                      <a:srgbClr val="1A1A1A"/>
                    </a:gs>
                    <a:gs pos="100000">
                      <a:srgbClr val="1A1A1A"/>
                    </a:gs>
                  </a:gsLst>
                  <a:lin ang="5400000" scaled="0"/>
                </a:gradFill>
                <a:latin typeface="Segoe UI"/>
              </a:rPr>
              <a:t>Project Knowledge </a:t>
            </a:r>
            <a:br>
              <a:rPr lang="en-US" sz="1071" b="1" kern="0">
                <a:gradFill>
                  <a:gsLst>
                    <a:gs pos="1250">
                      <a:srgbClr val="1A1A1A"/>
                    </a:gs>
                    <a:gs pos="100000">
                      <a:srgbClr val="1A1A1A"/>
                    </a:gs>
                  </a:gsLst>
                  <a:lin ang="5400000" scaled="0"/>
                </a:gradFill>
                <a:latin typeface="Segoe UI"/>
              </a:rPr>
            </a:br>
            <a:r>
              <a:rPr lang="en-US" sz="1071" b="1" kern="0">
                <a:gradFill>
                  <a:gsLst>
                    <a:gs pos="1250">
                      <a:srgbClr val="1A1A1A"/>
                    </a:gs>
                    <a:gs pos="100000">
                      <a:srgbClr val="1A1A1A"/>
                    </a:gs>
                  </a:gsLst>
                  <a:lin ang="5400000" scaled="0"/>
                </a:gradFill>
                <a:latin typeface="Segoe UI"/>
              </a:rPr>
              <a:t>Exploration</a:t>
            </a:r>
          </a:p>
        </p:txBody>
      </p:sp>
      <p:sp>
        <p:nvSpPr>
          <p:cNvPr id="113" name="Rectangle 112">
            <a:extLst>
              <a:ext uri="{FF2B5EF4-FFF2-40B4-BE49-F238E27FC236}">
                <a16:creationId xmlns:a16="http://schemas.microsoft.com/office/drawing/2014/main" id="{5D94F6B1-A562-497D-A83E-05BE67390DD7}"/>
              </a:ext>
            </a:extLst>
          </p:cNvPr>
          <p:cNvSpPr/>
          <p:nvPr/>
        </p:nvSpPr>
        <p:spPr bwMode="auto">
          <a:xfrm>
            <a:off x="10282596" y="2570551"/>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Project Gesture</a:t>
            </a:r>
          </a:p>
        </p:txBody>
      </p:sp>
      <p:sp>
        <p:nvSpPr>
          <p:cNvPr id="114" name="Rectangle 113">
            <a:extLst>
              <a:ext uri="{FF2B5EF4-FFF2-40B4-BE49-F238E27FC236}">
                <a16:creationId xmlns:a16="http://schemas.microsoft.com/office/drawing/2014/main" id="{B9503FB2-2D49-40D0-878C-F953287995DB}"/>
              </a:ext>
            </a:extLst>
          </p:cNvPr>
          <p:cNvSpPr/>
          <p:nvPr/>
        </p:nvSpPr>
        <p:spPr bwMode="auto">
          <a:xfrm>
            <a:off x="10282596" y="2939475"/>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Project Local Insights</a:t>
            </a:r>
          </a:p>
        </p:txBody>
      </p:sp>
      <p:sp>
        <p:nvSpPr>
          <p:cNvPr id="66" name="Rectangle 65">
            <a:extLst>
              <a:ext uri="{FF2B5EF4-FFF2-40B4-BE49-F238E27FC236}">
                <a16:creationId xmlns:a16="http://schemas.microsoft.com/office/drawing/2014/main" id="{A8AEB21D-5BE8-4E92-B18E-F6378338F81A}"/>
              </a:ext>
            </a:extLst>
          </p:cNvPr>
          <p:cNvSpPr/>
          <p:nvPr/>
        </p:nvSpPr>
        <p:spPr bwMode="auto">
          <a:xfrm>
            <a:off x="10282596" y="4426716"/>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a:gradFill>
                  <a:gsLst>
                    <a:gs pos="1250">
                      <a:srgbClr val="1A1A1A"/>
                    </a:gs>
                    <a:gs pos="100000">
                      <a:srgbClr val="1A1A1A"/>
                    </a:gs>
                  </a:gsLst>
                  <a:lin ang="5400000" scaled="0"/>
                </a:gradFill>
                <a:latin typeface="Segoe UI"/>
              </a:rPr>
              <a:t>Project Event Tracking</a:t>
            </a:r>
          </a:p>
        </p:txBody>
      </p:sp>
      <p:sp>
        <p:nvSpPr>
          <p:cNvPr id="97" name="Rectangle 96">
            <a:extLst>
              <a:ext uri="{FF2B5EF4-FFF2-40B4-BE49-F238E27FC236}">
                <a16:creationId xmlns:a16="http://schemas.microsoft.com/office/drawing/2014/main" id="{9DC9C2A2-ADE1-4D42-A7B9-9437BECCF47D}"/>
              </a:ext>
            </a:extLst>
          </p:cNvPr>
          <p:cNvSpPr/>
          <p:nvPr/>
        </p:nvSpPr>
        <p:spPr bwMode="auto">
          <a:xfrm>
            <a:off x="8294485" y="5594699"/>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Bing Visual Search</a:t>
            </a:r>
          </a:p>
        </p:txBody>
      </p:sp>
      <p:sp>
        <p:nvSpPr>
          <p:cNvPr id="99" name="Rectangle 98">
            <a:extLst>
              <a:ext uri="{FF2B5EF4-FFF2-40B4-BE49-F238E27FC236}">
                <a16:creationId xmlns:a16="http://schemas.microsoft.com/office/drawing/2014/main" id="{9C3DC13D-3819-4377-B0EE-6CDF9A6B0C2C}"/>
              </a:ext>
            </a:extLst>
          </p:cNvPr>
          <p:cNvSpPr/>
          <p:nvPr/>
        </p:nvSpPr>
        <p:spPr bwMode="auto">
          <a:xfrm>
            <a:off x="8294485" y="5974328"/>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dirty="0">
                <a:solidFill>
                  <a:srgbClr val="FF0000"/>
                </a:solidFill>
                <a:latin typeface="Segoe UI"/>
              </a:rPr>
              <a:t>Bing Custom Search</a:t>
            </a:r>
          </a:p>
        </p:txBody>
      </p:sp>
      <p:sp>
        <p:nvSpPr>
          <p:cNvPr id="50" name="Rectangle 49">
            <a:extLst>
              <a:ext uri="{FF2B5EF4-FFF2-40B4-BE49-F238E27FC236}">
                <a16:creationId xmlns:a16="http://schemas.microsoft.com/office/drawing/2014/main" id="{FBC83791-64A1-434E-AFDC-D7582ED83465}"/>
              </a:ext>
            </a:extLst>
          </p:cNvPr>
          <p:cNvSpPr/>
          <p:nvPr/>
        </p:nvSpPr>
        <p:spPr bwMode="auto">
          <a:xfrm>
            <a:off x="2330147" y="4059199"/>
            <a:ext cx="1828282" cy="1522269"/>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93260" rIns="91414" bIns="45700" numCol="1" spcCol="0" rtlCol="0" fromWordArt="0" anchor="t" anchorCtr="0" forceAA="0" compatLnSpc="1">
            <a:prstTxWarp prst="textNoShape">
              <a:avLst/>
            </a:prstTxWarp>
            <a:noAutofit/>
          </a:bodyPr>
          <a:lstStyle/>
          <a:p>
            <a:pPr algn="ctr" defTabSz="877862">
              <a:lnSpc>
                <a:spcPct val="90000"/>
              </a:lnSpc>
              <a:defRPr/>
            </a:pPr>
            <a:r>
              <a:rPr lang="en-US" sz="1071" b="1" kern="0" dirty="0">
                <a:gradFill>
                  <a:gsLst>
                    <a:gs pos="1250">
                      <a:srgbClr val="1A1A1A"/>
                    </a:gs>
                    <a:gs pos="100000">
                      <a:srgbClr val="1A1A1A"/>
                    </a:gs>
                  </a:gsLst>
                  <a:lin ang="5400000" scaled="0"/>
                </a:gradFill>
                <a:latin typeface="Segoe UI"/>
              </a:rPr>
              <a:t>Unified Speech</a:t>
            </a:r>
          </a:p>
          <a:p>
            <a:pPr algn="ctr" defTabSz="877862">
              <a:lnSpc>
                <a:spcPct val="90000"/>
              </a:lnSpc>
              <a:defRPr/>
            </a:pPr>
            <a:endParaRPr lang="en-US" sz="1071" i="1" kern="0" dirty="0">
              <a:gradFill>
                <a:gsLst>
                  <a:gs pos="1250">
                    <a:srgbClr val="1A1A1A"/>
                  </a:gs>
                  <a:gs pos="100000">
                    <a:srgbClr val="1A1A1A"/>
                  </a:gs>
                </a:gsLst>
                <a:lin ang="5400000" scaled="0"/>
              </a:gradFill>
              <a:latin typeface="Segoe UI"/>
            </a:endParaRPr>
          </a:p>
        </p:txBody>
      </p:sp>
      <p:sp>
        <p:nvSpPr>
          <p:cNvPr id="111" name="Rectangle 110">
            <a:extLst>
              <a:ext uri="{FF2B5EF4-FFF2-40B4-BE49-F238E27FC236}">
                <a16:creationId xmlns:a16="http://schemas.microsoft.com/office/drawing/2014/main" id="{9B395C40-7D2A-4538-8A74-2FF6077B9C99}"/>
              </a:ext>
            </a:extLst>
          </p:cNvPr>
          <p:cNvSpPr/>
          <p:nvPr/>
        </p:nvSpPr>
        <p:spPr bwMode="auto">
          <a:xfrm>
            <a:off x="10282596" y="4797949"/>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a:gradFill>
                  <a:gsLst>
                    <a:gs pos="1250">
                      <a:srgbClr val="1A1A1A"/>
                    </a:gs>
                    <a:gs pos="100000">
                      <a:srgbClr val="1A1A1A"/>
                    </a:gs>
                  </a:gsLst>
                  <a:lin ang="5400000" scaled="0"/>
                </a:gradFill>
                <a:latin typeface="Segoe UI"/>
              </a:rPr>
              <a:t>Project Answer Search</a:t>
            </a:r>
          </a:p>
        </p:txBody>
      </p:sp>
      <p:sp>
        <p:nvSpPr>
          <p:cNvPr id="112" name="Rectangle 111">
            <a:extLst>
              <a:ext uri="{FF2B5EF4-FFF2-40B4-BE49-F238E27FC236}">
                <a16:creationId xmlns:a16="http://schemas.microsoft.com/office/drawing/2014/main" id="{94CA12EF-836C-4C02-A5AD-29B617346954}"/>
              </a:ext>
            </a:extLst>
          </p:cNvPr>
          <p:cNvSpPr/>
          <p:nvPr/>
        </p:nvSpPr>
        <p:spPr bwMode="auto">
          <a:xfrm>
            <a:off x="10282596" y="5169182"/>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a:gradFill>
                  <a:gsLst>
                    <a:gs pos="1250">
                      <a:srgbClr val="1A1A1A"/>
                    </a:gs>
                    <a:gs pos="100000">
                      <a:srgbClr val="1A1A1A"/>
                    </a:gs>
                  </a:gsLst>
                  <a:lin ang="5400000" scaled="0"/>
                </a:gradFill>
                <a:latin typeface="Segoe UI"/>
              </a:rPr>
              <a:t>Project URL Preview</a:t>
            </a:r>
          </a:p>
        </p:txBody>
      </p:sp>
      <p:sp>
        <p:nvSpPr>
          <p:cNvPr id="115" name="Rectangle 114">
            <a:extLst>
              <a:ext uri="{FF2B5EF4-FFF2-40B4-BE49-F238E27FC236}">
                <a16:creationId xmlns:a16="http://schemas.microsoft.com/office/drawing/2014/main" id="{E004AFC3-AD7C-4ED9-802F-31B26FD46231}"/>
              </a:ext>
            </a:extLst>
          </p:cNvPr>
          <p:cNvSpPr/>
          <p:nvPr/>
        </p:nvSpPr>
        <p:spPr bwMode="auto">
          <a:xfrm>
            <a:off x="10282596" y="5540415"/>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a:gradFill>
                  <a:gsLst>
                    <a:gs pos="1250">
                      <a:srgbClr val="1A1A1A"/>
                    </a:gs>
                    <a:gs pos="100000">
                      <a:srgbClr val="1A1A1A"/>
                    </a:gs>
                  </a:gsLst>
                  <a:lin ang="5400000" scaled="0"/>
                </a:gradFill>
                <a:latin typeface="Segoe UI"/>
              </a:rPr>
              <a:t>Project Anomaly Finder</a:t>
            </a:r>
          </a:p>
        </p:txBody>
      </p:sp>
      <p:sp>
        <p:nvSpPr>
          <p:cNvPr id="117" name="Rectangle 116">
            <a:extLst>
              <a:ext uri="{FF2B5EF4-FFF2-40B4-BE49-F238E27FC236}">
                <a16:creationId xmlns:a16="http://schemas.microsoft.com/office/drawing/2014/main" id="{275781BE-F171-4C59-9510-4108FAACA621}"/>
              </a:ext>
            </a:extLst>
          </p:cNvPr>
          <p:cNvSpPr/>
          <p:nvPr/>
        </p:nvSpPr>
        <p:spPr bwMode="auto">
          <a:xfrm>
            <a:off x="10282596" y="5911648"/>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a:gradFill>
                  <a:gsLst>
                    <a:gs pos="1250">
                      <a:srgbClr val="1A1A1A"/>
                    </a:gs>
                    <a:gs pos="100000">
                      <a:srgbClr val="1A1A1A"/>
                    </a:gs>
                  </a:gsLst>
                  <a:lin ang="5400000" scaled="0"/>
                </a:gradFill>
                <a:latin typeface="Segoe UI"/>
              </a:rPr>
              <a:t>Project Conversation Learner</a:t>
            </a:r>
          </a:p>
        </p:txBody>
      </p:sp>
      <p:sp>
        <p:nvSpPr>
          <p:cNvPr id="118" name="Rectangle 117">
            <a:extLst>
              <a:ext uri="{FF2B5EF4-FFF2-40B4-BE49-F238E27FC236}">
                <a16:creationId xmlns:a16="http://schemas.microsoft.com/office/drawing/2014/main" id="{2AFC0429-EAE8-444C-A9CC-E95833F70C86}"/>
              </a:ext>
            </a:extLst>
          </p:cNvPr>
          <p:cNvSpPr/>
          <p:nvPr/>
        </p:nvSpPr>
        <p:spPr bwMode="auto">
          <a:xfrm>
            <a:off x="10282596" y="6282885"/>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a:gradFill>
                  <a:gsLst>
                    <a:gs pos="1250">
                      <a:srgbClr val="1A1A1A"/>
                    </a:gs>
                    <a:gs pos="100000">
                      <a:srgbClr val="1A1A1A"/>
                    </a:gs>
                  </a:gsLst>
                  <a:lin ang="5400000" scaled="0"/>
                </a:gradFill>
                <a:latin typeface="Segoe UI"/>
              </a:rPr>
              <a:t>Project Personality Chat</a:t>
            </a:r>
          </a:p>
        </p:txBody>
      </p:sp>
      <p:pic>
        <p:nvPicPr>
          <p:cNvPr id="120" name="Picture 119">
            <a:extLst>
              <a:ext uri="{FF2B5EF4-FFF2-40B4-BE49-F238E27FC236}">
                <a16:creationId xmlns:a16="http://schemas.microsoft.com/office/drawing/2014/main" id="{74E3ABB0-B3B0-4F34-8525-A267302C84F2}"/>
              </a:ext>
            </a:extLst>
          </p:cNvPr>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39940" y="1119715"/>
            <a:ext cx="1161146" cy="1165425"/>
          </a:xfrm>
          <a:prstGeom prst="ellipse">
            <a:avLst/>
          </a:prstGeom>
        </p:spPr>
      </p:pic>
      <p:sp>
        <p:nvSpPr>
          <p:cNvPr id="121" name="TextBox 120">
            <a:extLst>
              <a:ext uri="{FF2B5EF4-FFF2-40B4-BE49-F238E27FC236}">
                <a16:creationId xmlns:a16="http://schemas.microsoft.com/office/drawing/2014/main" id="{E725439F-9E32-414F-840B-D214B4BE44E7}"/>
              </a:ext>
            </a:extLst>
          </p:cNvPr>
          <p:cNvSpPr txBox="1"/>
          <p:nvPr/>
        </p:nvSpPr>
        <p:spPr>
          <a:xfrm>
            <a:off x="6241557" y="2051057"/>
            <a:ext cx="1957912" cy="583394"/>
          </a:xfrm>
          <a:prstGeom prst="rect">
            <a:avLst/>
          </a:prstGeom>
          <a:noFill/>
        </p:spPr>
        <p:txBody>
          <a:bodyPr wrap="square" lIns="182750" tIns="146201" rIns="182750" bIns="146201"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3522">
              <a:defRPr/>
            </a:pPr>
            <a:r>
              <a:rPr lang="en-US" sz="2040" dirty="0"/>
              <a:t>Knowledge</a:t>
            </a:r>
          </a:p>
        </p:txBody>
      </p:sp>
      <p:sp>
        <p:nvSpPr>
          <p:cNvPr id="122" name="Rectangle 121">
            <a:extLst>
              <a:ext uri="{FF2B5EF4-FFF2-40B4-BE49-F238E27FC236}">
                <a16:creationId xmlns:a16="http://schemas.microsoft.com/office/drawing/2014/main" id="{1A42B609-CBBE-43E8-88D1-1EF28250ACA4}"/>
              </a:ext>
            </a:extLst>
          </p:cNvPr>
          <p:cNvSpPr/>
          <p:nvPr/>
        </p:nvSpPr>
        <p:spPr bwMode="auto">
          <a:xfrm>
            <a:off x="6306372" y="2939475"/>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dirty="0">
                <a:gradFill>
                  <a:gsLst>
                    <a:gs pos="1250">
                      <a:srgbClr val="1A1A1A"/>
                    </a:gs>
                    <a:gs pos="100000">
                      <a:srgbClr val="1A1A1A"/>
                    </a:gs>
                  </a:gsLst>
                </a:gradFill>
                <a:latin typeface="Segoe UI"/>
              </a:rPr>
              <a:t>Azure Search</a:t>
            </a:r>
          </a:p>
        </p:txBody>
      </p:sp>
      <p:sp>
        <p:nvSpPr>
          <p:cNvPr id="123" name="Rectangle 122">
            <a:extLst>
              <a:ext uri="{FF2B5EF4-FFF2-40B4-BE49-F238E27FC236}">
                <a16:creationId xmlns:a16="http://schemas.microsoft.com/office/drawing/2014/main" id="{24D2724F-9414-485C-A1FD-736D1BE3F249}"/>
              </a:ext>
            </a:extLst>
          </p:cNvPr>
          <p:cNvSpPr/>
          <p:nvPr/>
        </p:nvSpPr>
        <p:spPr bwMode="auto">
          <a:xfrm>
            <a:off x="6306372" y="2570551"/>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dirty="0" err="1">
                <a:gradFill>
                  <a:gsLst>
                    <a:gs pos="1250">
                      <a:srgbClr val="1A1A1A"/>
                    </a:gs>
                    <a:gs pos="100000">
                      <a:srgbClr val="1A1A1A"/>
                    </a:gs>
                  </a:gsLst>
                </a:gradFill>
                <a:latin typeface="Segoe UI"/>
              </a:rPr>
              <a:t>QnA</a:t>
            </a:r>
            <a:r>
              <a:rPr lang="en-US" sz="1071" b="1" kern="0" dirty="0">
                <a:gradFill>
                  <a:gsLst>
                    <a:gs pos="1250">
                      <a:srgbClr val="1A1A1A"/>
                    </a:gs>
                    <a:gs pos="100000">
                      <a:srgbClr val="1A1A1A"/>
                    </a:gs>
                  </a:gsLst>
                </a:gradFill>
                <a:latin typeface="Segoe UI"/>
              </a:rPr>
              <a:t> Maker</a:t>
            </a:r>
          </a:p>
        </p:txBody>
      </p:sp>
      <p:sp>
        <p:nvSpPr>
          <p:cNvPr id="3" name="Title 2">
            <a:extLst>
              <a:ext uri="{FF2B5EF4-FFF2-40B4-BE49-F238E27FC236}">
                <a16:creationId xmlns:a16="http://schemas.microsoft.com/office/drawing/2014/main" id="{B40090B6-123B-4731-9878-A4C8A5422947}"/>
              </a:ext>
            </a:extLst>
          </p:cNvPr>
          <p:cNvSpPr>
            <a:spLocks noGrp="1"/>
          </p:cNvSpPr>
          <p:nvPr>
            <p:ph type="title"/>
          </p:nvPr>
        </p:nvSpPr>
        <p:spPr>
          <a:xfrm>
            <a:off x="598505" y="134683"/>
            <a:ext cx="11239464" cy="767076"/>
          </a:xfrm>
        </p:spPr>
        <p:txBody>
          <a:bodyPr/>
          <a:lstStyle/>
          <a:p>
            <a:r>
              <a:rPr lang="en-US" altLang="en-US" dirty="0">
                <a:gradFill>
                  <a:gsLst>
                    <a:gs pos="1250">
                      <a:schemeClr val="bg1"/>
                    </a:gs>
                    <a:gs pos="100000">
                      <a:schemeClr val="bg1"/>
                    </a:gs>
                  </a:gsLst>
                  <a:lin ang="5400000" scaled="0"/>
                </a:gradFill>
              </a:rPr>
              <a:t>Microsoft Cognitive Services</a:t>
            </a:r>
            <a:endParaRPr lang="en-US" dirty="0">
              <a:gradFill>
                <a:gsLst>
                  <a:gs pos="1250">
                    <a:schemeClr val="bg1"/>
                  </a:gs>
                  <a:gs pos="100000">
                    <a:schemeClr val="bg1"/>
                  </a:gs>
                </a:gsLst>
                <a:lin ang="5400000" scaled="0"/>
              </a:gradFill>
            </a:endParaRPr>
          </a:p>
        </p:txBody>
      </p:sp>
      <p:sp>
        <p:nvSpPr>
          <p:cNvPr id="60" name="Rectangle 59">
            <a:extLst>
              <a:ext uri="{FF2B5EF4-FFF2-40B4-BE49-F238E27FC236}">
                <a16:creationId xmlns:a16="http://schemas.microsoft.com/office/drawing/2014/main" id="{B59542B6-F237-43C5-B6AF-ACA295F2BC1D}"/>
              </a:ext>
            </a:extLst>
          </p:cNvPr>
          <p:cNvSpPr/>
          <p:nvPr/>
        </p:nvSpPr>
        <p:spPr bwMode="auto">
          <a:xfrm>
            <a:off x="2330146" y="3313017"/>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0" scaled="0"/>
                </a:gradFill>
                <a:latin typeface="Segoe UI"/>
              </a:rPr>
              <a:t>Custom Speech</a:t>
            </a:r>
          </a:p>
        </p:txBody>
      </p:sp>
      <p:sp>
        <p:nvSpPr>
          <p:cNvPr id="61" name="Rectangle 60">
            <a:extLst>
              <a:ext uri="{FF2B5EF4-FFF2-40B4-BE49-F238E27FC236}">
                <a16:creationId xmlns:a16="http://schemas.microsoft.com/office/drawing/2014/main" id="{450A1391-8F0A-41D2-A737-43FB9C377BD9}"/>
              </a:ext>
            </a:extLst>
          </p:cNvPr>
          <p:cNvSpPr/>
          <p:nvPr/>
        </p:nvSpPr>
        <p:spPr bwMode="auto">
          <a:xfrm>
            <a:off x="2330146" y="3684250"/>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dirty="0">
                <a:gradFill>
                  <a:gsLst>
                    <a:gs pos="1250">
                      <a:srgbClr val="1A1A1A"/>
                    </a:gs>
                    <a:gs pos="100000">
                      <a:srgbClr val="1A1A1A"/>
                    </a:gs>
                  </a:gsLst>
                  <a:lin ang="0" scaled="0"/>
                </a:gradFill>
                <a:latin typeface="Segoe UI"/>
              </a:rPr>
              <a:t>Translator Speech</a:t>
            </a:r>
          </a:p>
        </p:txBody>
      </p:sp>
      <p:sp>
        <p:nvSpPr>
          <p:cNvPr id="67" name="Rectangle 66">
            <a:extLst>
              <a:ext uri="{FF2B5EF4-FFF2-40B4-BE49-F238E27FC236}">
                <a16:creationId xmlns:a16="http://schemas.microsoft.com/office/drawing/2014/main" id="{4A151BED-BC15-4A50-BB02-C12666F0661B}"/>
              </a:ext>
            </a:extLst>
          </p:cNvPr>
          <p:cNvSpPr/>
          <p:nvPr/>
        </p:nvSpPr>
        <p:spPr bwMode="auto">
          <a:xfrm>
            <a:off x="2499872" y="4390767"/>
            <a:ext cx="148883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kern="0" dirty="0">
                <a:gradFill>
                  <a:gsLst>
                    <a:gs pos="1250">
                      <a:srgbClr val="1A1A1A"/>
                    </a:gs>
                    <a:gs pos="100000">
                      <a:srgbClr val="1A1A1A"/>
                    </a:gs>
                  </a:gsLst>
                  <a:lin ang="5400000" scaled="0"/>
                </a:gradFill>
                <a:latin typeface="Segoe UI"/>
              </a:rPr>
              <a:t>Speech to Text</a:t>
            </a:r>
            <a:br>
              <a:rPr lang="en-US" sz="1071" kern="0" dirty="0">
                <a:gradFill>
                  <a:gsLst>
                    <a:gs pos="1250">
                      <a:srgbClr val="1A1A1A"/>
                    </a:gs>
                    <a:gs pos="100000">
                      <a:srgbClr val="1A1A1A"/>
                    </a:gs>
                  </a:gsLst>
                  <a:lin ang="5400000" scaled="0"/>
                </a:gradFill>
                <a:latin typeface="Segoe UI"/>
              </a:rPr>
            </a:br>
            <a:r>
              <a:rPr lang="en-US" sz="816" kern="0" dirty="0">
                <a:gradFill>
                  <a:gsLst>
                    <a:gs pos="1250">
                      <a:srgbClr val="1A1A1A"/>
                    </a:gs>
                    <a:gs pos="100000">
                      <a:srgbClr val="1A1A1A"/>
                    </a:gs>
                  </a:gsLst>
                  <a:lin ang="5400000" scaled="0"/>
                </a:gradFill>
                <a:latin typeface="Segoe UI"/>
              </a:rPr>
              <a:t>w. </a:t>
            </a:r>
            <a:r>
              <a:rPr lang="en-US" sz="816" kern="0" dirty="0">
                <a:solidFill>
                  <a:srgbClr val="FF0000"/>
                </a:solidFill>
                <a:latin typeface="Segoe UI"/>
              </a:rPr>
              <a:t>Custom Speech</a:t>
            </a:r>
            <a:endParaRPr lang="en-US" sz="408" i="1" kern="0" dirty="0">
              <a:solidFill>
                <a:srgbClr val="FF0000"/>
              </a:solidFill>
              <a:latin typeface="Segoe UI"/>
            </a:endParaRPr>
          </a:p>
        </p:txBody>
      </p:sp>
      <p:sp>
        <p:nvSpPr>
          <p:cNvPr id="70" name="Rectangle 69">
            <a:extLst>
              <a:ext uri="{FF2B5EF4-FFF2-40B4-BE49-F238E27FC236}">
                <a16:creationId xmlns:a16="http://schemas.microsoft.com/office/drawing/2014/main" id="{8191B230-F477-4146-97E2-2D0C5B809D53}"/>
              </a:ext>
            </a:extLst>
          </p:cNvPr>
          <p:cNvSpPr/>
          <p:nvPr/>
        </p:nvSpPr>
        <p:spPr bwMode="auto">
          <a:xfrm>
            <a:off x="2499872" y="4753127"/>
            <a:ext cx="148883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kern="0" dirty="0">
                <a:gradFill>
                  <a:gsLst>
                    <a:gs pos="1250">
                      <a:srgbClr val="1A1A1A"/>
                    </a:gs>
                    <a:gs pos="100000">
                      <a:srgbClr val="1A1A1A"/>
                    </a:gs>
                  </a:gsLst>
                  <a:lin ang="5400000" scaled="0"/>
                </a:gradFill>
                <a:latin typeface="Segoe UI"/>
              </a:rPr>
              <a:t>Text to Speech</a:t>
            </a:r>
            <a:br>
              <a:rPr lang="en-US" sz="1071" kern="0" dirty="0">
                <a:gradFill>
                  <a:gsLst>
                    <a:gs pos="1250">
                      <a:srgbClr val="1A1A1A"/>
                    </a:gs>
                    <a:gs pos="100000">
                      <a:srgbClr val="1A1A1A"/>
                    </a:gs>
                  </a:gsLst>
                  <a:lin ang="5400000" scaled="0"/>
                </a:gradFill>
                <a:latin typeface="Segoe UI"/>
              </a:rPr>
            </a:br>
            <a:r>
              <a:rPr lang="en-US" sz="816" kern="0" dirty="0">
                <a:gradFill>
                  <a:gsLst>
                    <a:gs pos="1250">
                      <a:srgbClr val="1A1A1A"/>
                    </a:gs>
                    <a:gs pos="100000">
                      <a:srgbClr val="1A1A1A"/>
                    </a:gs>
                  </a:gsLst>
                  <a:lin ang="5400000" scaled="0"/>
                </a:gradFill>
                <a:latin typeface="Segoe UI"/>
              </a:rPr>
              <a:t>w. </a:t>
            </a:r>
            <a:r>
              <a:rPr lang="en-US" sz="816" kern="0" dirty="0">
                <a:solidFill>
                  <a:srgbClr val="FF0000"/>
                </a:solidFill>
                <a:latin typeface="Segoe UI"/>
              </a:rPr>
              <a:t>Custom Voice</a:t>
            </a:r>
          </a:p>
        </p:txBody>
      </p:sp>
      <p:sp>
        <p:nvSpPr>
          <p:cNvPr id="83" name="Rectangle 82">
            <a:extLst>
              <a:ext uri="{FF2B5EF4-FFF2-40B4-BE49-F238E27FC236}">
                <a16:creationId xmlns:a16="http://schemas.microsoft.com/office/drawing/2014/main" id="{44B1B1AA-D64A-45BF-A0D9-8558B448D6C4}"/>
              </a:ext>
            </a:extLst>
          </p:cNvPr>
          <p:cNvSpPr/>
          <p:nvPr/>
        </p:nvSpPr>
        <p:spPr bwMode="auto">
          <a:xfrm>
            <a:off x="2499872" y="5115487"/>
            <a:ext cx="148883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kern="0" dirty="0">
                <a:gradFill>
                  <a:gsLst>
                    <a:gs pos="1250">
                      <a:srgbClr val="1A1A1A"/>
                    </a:gs>
                    <a:gs pos="100000">
                      <a:srgbClr val="1A1A1A"/>
                    </a:gs>
                  </a:gsLst>
                  <a:lin ang="5400000" scaled="0"/>
                </a:gradFill>
                <a:latin typeface="Segoe UI"/>
              </a:rPr>
              <a:t>Speech Translation</a:t>
            </a:r>
            <a:br>
              <a:rPr lang="en-US" sz="1071" kern="0" dirty="0">
                <a:gradFill>
                  <a:gsLst>
                    <a:gs pos="1250">
                      <a:srgbClr val="1A1A1A"/>
                    </a:gs>
                    <a:gs pos="100000">
                      <a:srgbClr val="1A1A1A"/>
                    </a:gs>
                  </a:gsLst>
                  <a:lin ang="5400000" scaled="0"/>
                </a:gradFill>
                <a:latin typeface="Segoe UI"/>
              </a:rPr>
            </a:br>
            <a:r>
              <a:rPr lang="en-US" sz="816" kern="0" dirty="0">
                <a:gradFill>
                  <a:gsLst>
                    <a:gs pos="1250">
                      <a:srgbClr val="1A1A1A"/>
                    </a:gs>
                    <a:gs pos="100000">
                      <a:srgbClr val="1A1A1A"/>
                    </a:gs>
                  </a:gsLst>
                  <a:lin ang="5400000" scaled="0"/>
                </a:gradFill>
                <a:latin typeface="Segoe UI"/>
              </a:rPr>
              <a:t>w. </a:t>
            </a:r>
            <a:r>
              <a:rPr lang="en-US" sz="816" kern="0" dirty="0">
                <a:solidFill>
                  <a:srgbClr val="FF0000"/>
                </a:solidFill>
                <a:latin typeface="Segoe UI"/>
              </a:rPr>
              <a:t>Custom Translator</a:t>
            </a:r>
          </a:p>
        </p:txBody>
      </p:sp>
      <p:sp>
        <p:nvSpPr>
          <p:cNvPr id="84" name="Rectangle 83">
            <a:extLst>
              <a:ext uri="{FF2B5EF4-FFF2-40B4-BE49-F238E27FC236}">
                <a16:creationId xmlns:a16="http://schemas.microsoft.com/office/drawing/2014/main" id="{A6ECC83B-95EB-462C-9D52-6562B10749D5}"/>
              </a:ext>
            </a:extLst>
          </p:cNvPr>
          <p:cNvSpPr/>
          <p:nvPr/>
        </p:nvSpPr>
        <p:spPr bwMode="auto">
          <a:xfrm>
            <a:off x="8470456" y="3640840"/>
            <a:ext cx="148883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kern="0" dirty="0">
                <a:gradFill>
                  <a:gsLst>
                    <a:gs pos="1250">
                      <a:srgbClr val="1A1A1A"/>
                    </a:gs>
                    <a:gs pos="100000">
                      <a:srgbClr val="1A1A1A"/>
                    </a:gs>
                  </a:gsLst>
                  <a:lin ang="5400000" scaled="0"/>
                </a:gradFill>
                <a:latin typeface="Segoe UI"/>
              </a:rPr>
              <a:t>Web Search</a:t>
            </a:r>
          </a:p>
        </p:txBody>
      </p:sp>
      <p:sp>
        <p:nvSpPr>
          <p:cNvPr id="86" name="Rectangle 85">
            <a:extLst>
              <a:ext uri="{FF2B5EF4-FFF2-40B4-BE49-F238E27FC236}">
                <a16:creationId xmlns:a16="http://schemas.microsoft.com/office/drawing/2014/main" id="{B7DE40E1-0CC7-489C-B462-48E192AFCCAC}"/>
              </a:ext>
            </a:extLst>
          </p:cNvPr>
          <p:cNvSpPr/>
          <p:nvPr/>
        </p:nvSpPr>
        <p:spPr bwMode="auto">
          <a:xfrm>
            <a:off x="8470456" y="4005372"/>
            <a:ext cx="148883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kern="0" dirty="0">
                <a:gradFill>
                  <a:gsLst>
                    <a:gs pos="1250">
                      <a:srgbClr val="1A1A1A"/>
                    </a:gs>
                    <a:gs pos="100000">
                      <a:srgbClr val="1A1A1A"/>
                    </a:gs>
                  </a:gsLst>
                  <a:lin ang="5400000" scaled="0"/>
                </a:gradFill>
                <a:latin typeface="Segoe UI"/>
              </a:rPr>
              <a:t>Image Search</a:t>
            </a:r>
          </a:p>
        </p:txBody>
      </p:sp>
      <p:sp>
        <p:nvSpPr>
          <p:cNvPr id="87" name="Rectangle 86">
            <a:extLst>
              <a:ext uri="{FF2B5EF4-FFF2-40B4-BE49-F238E27FC236}">
                <a16:creationId xmlns:a16="http://schemas.microsoft.com/office/drawing/2014/main" id="{4D3797F0-B0A4-461A-90EC-D330A94E988A}"/>
              </a:ext>
            </a:extLst>
          </p:cNvPr>
          <p:cNvSpPr/>
          <p:nvPr/>
        </p:nvSpPr>
        <p:spPr bwMode="auto">
          <a:xfrm>
            <a:off x="8470456" y="4369904"/>
            <a:ext cx="148883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kern="0" dirty="0">
                <a:gradFill>
                  <a:gsLst>
                    <a:gs pos="1250">
                      <a:srgbClr val="1A1A1A"/>
                    </a:gs>
                    <a:gs pos="100000">
                      <a:srgbClr val="1A1A1A"/>
                    </a:gs>
                  </a:gsLst>
                  <a:lin ang="5400000" scaled="0"/>
                </a:gradFill>
                <a:latin typeface="Segoe UI"/>
              </a:rPr>
              <a:t>News Search</a:t>
            </a:r>
          </a:p>
        </p:txBody>
      </p:sp>
      <p:sp>
        <p:nvSpPr>
          <p:cNvPr id="88" name="Rectangle 87">
            <a:extLst>
              <a:ext uri="{FF2B5EF4-FFF2-40B4-BE49-F238E27FC236}">
                <a16:creationId xmlns:a16="http://schemas.microsoft.com/office/drawing/2014/main" id="{28EDD47C-4873-469A-8EAA-72CA50BA4780}"/>
              </a:ext>
            </a:extLst>
          </p:cNvPr>
          <p:cNvSpPr/>
          <p:nvPr/>
        </p:nvSpPr>
        <p:spPr bwMode="auto">
          <a:xfrm>
            <a:off x="8470456" y="4734436"/>
            <a:ext cx="148883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kern="0" dirty="0">
                <a:gradFill>
                  <a:gsLst>
                    <a:gs pos="1250">
                      <a:srgbClr val="1A1A1A"/>
                    </a:gs>
                    <a:gs pos="100000">
                      <a:srgbClr val="1A1A1A"/>
                    </a:gs>
                  </a:gsLst>
                  <a:lin ang="5400000" scaled="0"/>
                </a:gradFill>
                <a:latin typeface="Segoe UI"/>
              </a:rPr>
              <a:t>Video Search</a:t>
            </a:r>
            <a:endParaRPr lang="en-US" sz="1122" kern="0" dirty="0">
              <a:gradFill>
                <a:gsLst>
                  <a:gs pos="1250">
                    <a:srgbClr val="1A1A1A"/>
                  </a:gs>
                  <a:gs pos="100000">
                    <a:srgbClr val="1A1A1A"/>
                  </a:gs>
                </a:gsLst>
                <a:lin ang="5400000" scaled="0"/>
              </a:gradFill>
              <a:latin typeface="Segoe UI"/>
            </a:endParaRPr>
          </a:p>
        </p:txBody>
      </p:sp>
      <p:sp>
        <p:nvSpPr>
          <p:cNvPr id="65" name="Rectangle 64">
            <a:extLst>
              <a:ext uri="{FF2B5EF4-FFF2-40B4-BE49-F238E27FC236}">
                <a16:creationId xmlns:a16="http://schemas.microsoft.com/office/drawing/2014/main" id="{62A5EC76-7BEA-E54D-8632-AFA3FD934D49}"/>
              </a:ext>
            </a:extLst>
          </p:cNvPr>
          <p:cNvSpPr/>
          <p:nvPr/>
        </p:nvSpPr>
        <p:spPr bwMode="auto">
          <a:xfrm>
            <a:off x="4318257" y="4075334"/>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dirty="0">
                <a:solidFill>
                  <a:srgbClr val="FF0000"/>
                </a:solidFill>
                <a:latin typeface="Segoe UI"/>
              </a:rPr>
              <a:t>Custom Vision</a:t>
            </a:r>
          </a:p>
        </p:txBody>
      </p:sp>
    </p:spTree>
    <p:extLst>
      <p:ext uri="{BB962C8B-B14F-4D97-AF65-F5344CB8AC3E}">
        <p14:creationId xmlns:p14="http://schemas.microsoft.com/office/powerpoint/2010/main" val="293061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grpId="1" nodeType="withEffect">
                                  <p:stCondLst>
                                    <p:cond delay="0"/>
                                  </p:stCondLst>
                                  <p:childTnLst>
                                    <p:animMotion origin="layout" path="M 0 -1.36178E-8 L 0.04672 -1.36178E-8 " pathEditMode="relative" rAng="0" ptsTypes="AA">
                                      <p:cBhvr>
                                        <p:cTn id="9" dur="750" spd="-100000" fill="hold"/>
                                        <p:tgtEl>
                                          <p:spTgt spid="3"/>
                                        </p:tgtEl>
                                        <p:attrNameLst>
                                          <p:attrName>ppt_x</p:attrName>
                                          <p:attrName>ppt_y</p:attrName>
                                        </p:attrNameLst>
                                      </p:cBhvr>
                                      <p:rCtr x="23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Title 2">
            <a:extLst>
              <a:ext uri="{FF2B5EF4-FFF2-40B4-BE49-F238E27FC236}">
                <a16:creationId xmlns:a16="http://schemas.microsoft.com/office/drawing/2014/main" id="{DC7283C1-457D-4319-A8BA-AA1C2141F4A1}"/>
              </a:ext>
            </a:extLst>
          </p:cNvPr>
          <p:cNvSpPr txBox="1">
            <a:spLocks/>
          </p:cNvSpPr>
          <p:nvPr/>
        </p:nvSpPr>
        <p:spPr>
          <a:xfrm>
            <a:off x="0" y="294436"/>
            <a:ext cx="12436475" cy="738664"/>
          </a:xfrm>
          <a:prstGeom prst="rect">
            <a:avLst/>
          </a:prstGeom>
        </p:spPr>
        <p:txBody>
          <a:bodyPr vert="horz" wrap="square" lIns="0" tIns="0" rIns="0" bIns="0" rtlCol="0" anchor="t">
            <a:spAutoFit/>
          </a:bodyPr>
          <a:lstStyle>
            <a:lvl1pPr algn="ctr" defTabSz="951304">
              <a:lnSpc>
                <a:spcPct val="100000"/>
              </a:lnSpc>
              <a:spcBef>
                <a:spcPct val="0"/>
              </a:spcBef>
              <a:buNone/>
              <a:defRPr lang="en-US" sz="4800" b="0" cap="none" spc="-51" baseline="0" dirty="0" smtClean="0">
                <a:ln w="3175">
                  <a:noFill/>
                </a:ln>
                <a:effectLst/>
                <a:cs typeface="Segoe UI" pitchFamily="34" charset="0"/>
              </a:defRPr>
            </a:lvl1pPr>
          </a:lstStyle>
          <a:p>
            <a:r>
              <a:rPr lang="en-US" dirty="0"/>
              <a:t>Search</a:t>
            </a:r>
          </a:p>
        </p:txBody>
      </p:sp>
      <p:sp>
        <p:nvSpPr>
          <p:cNvPr id="62" name="TextBox 61">
            <a:extLst/>
          </p:cNvPr>
          <p:cNvSpPr txBox="1"/>
          <p:nvPr/>
        </p:nvSpPr>
        <p:spPr>
          <a:xfrm>
            <a:off x="3178747" y="4693013"/>
            <a:ext cx="2741227" cy="410363"/>
          </a:xfrm>
          <a:prstGeom prst="rect">
            <a:avLst/>
          </a:prstGeom>
          <a:noFill/>
        </p:spPr>
        <p:txBody>
          <a:bodyPr wrap="square" lIns="179234" tIns="91414" rIns="179234" bIns="91414" rtlCol="0" anchor="ctr">
            <a:spAutoFit/>
          </a:bodyPr>
          <a:lstStyle>
            <a:defPPr>
              <a:defRPr lang="en-US"/>
            </a:defPPr>
            <a:lvl1pPr algn="ctr" defTabSz="914139">
              <a:lnSpc>
                <a:spcPct val="90000"/>
              </a:lnSpc>
              <a:spcAft>
                <a:spcPts val="575"/>
              </a:spcAft>
              <a:defRPr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spcAft>
                <a:spcPts val="586"/>
              </a:spcAft>
            </a:pPr>
            <a:r>
              <a:rPr lang="en-US" sz="1598" dirty="0">
                <a:gradFill>
                  <a:gsLst>
                    <a:gs pos="2326">
                      <a:srgbClr val="3F3F3F"/>
                    </a:gs>
                    <a:gs pos="30000">
                      <a:srgbClr val="3F3F3F"/>
                    </a:gs>
                  </a:gsLst>
                  <a:lin ang="5400000" scaled="1"/>
                </a:gradFill>
              </a:rPr>
              <a:t>Bing Autosuggest</a:t>
            </a:r>
          </a:p>
        </p:txBody>
      </p:sp>
      <p:sp>
        <p:nvSpPr>
          <p:cNvPr id="63" name="Rectangle 62">
            <a:extLst/>
          </p:cNvPr>
          <p:cNvSpPr/>
          <p:nvPr/>
        </p:nvSpPr>
        <p:spPr>
          <a:xfrm>
            <a:off x="3050024" y="5105233"/>
            <a:ext cx="2998672" cy="497537"/>
          </a:xfrm>
          <a:prstGeom prst="rect">
            <a:avLst/>
          </a:prstGeom>
        </p:spPr>
        <p:txBody>
          <a:bodyPr wrap="square">
            <a:spAutoFit/>
          </a:bodyPr>
          <a:lstStyle/>
          <a:p>
            <a:pPr algn="ctr" defTabSz="932330">
              <a:lnSpc>
                <a:spcPct val="90000"/>
              </a:lnSpc>
              <a:spcAft>
                <a:spcPts val="586"/>
              </a:spcAft>
              <a:defRPr/>
            </a:pPr>
            <a:r>
              <a:rPr lang="en-US" sz="1428"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rPr>
              <a:t>Give your app intelligent autosuggest options for searches</a:t>
            </a:r>
          </a:p>
        </p:txBody>
      </p:sp>
      <p:sp>
        <p:nvSpPr>
          <p:cNvPr id="64" name="TextBox 63">
            <a:extLst/>
          </p:cNvPr>
          <p:cNvSpPr txBox="1"/>
          <p:nvPr/>
        </p:nvSpPr>
        <p:spPr>
          <a:xfrm>
            <a:off x="1514178" y="2618566"/>
            <a:ext cx="2732740" cy="410461"/>
          </a:xfrm>
          <a:prstGeom prst="rect">
            <a:avLst/>
          </a:prstGeom>
          <a:noFill/>
        </p:spPr>
        <p:txBody>
          <a:bodyPr wrap="square" lIns="179234" tIns="91414" rIns="179234" bIns="91414" rtlCol="0" anchor="ctr">
            <a:spAutoFit/>
          </a:bodyPr>
          <a:lstStyle/>
          <a:p>
            <a:pPr algn="ctr" defTabSz="932330">
              <a:lnSpc>
                <a:spcPct val="90000"/>
              </a:lnSpc>
              <a:spcAft>
                <a:spcPts val="586"/>
              </a:spcAft>
              <a:defRPr/>
            </a:pPr>
            <a:r>
              <a:rPr lang="en-US" sz="1598" b="1"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rPr>
              <a:t>Bing Search</a:t>
            </a:r>
          </a:p>
        </p:txBody>
      </p:sp>
      <p:sp>
        <p:nvSpPr>
          <p:cNvPr id="65" name="Rectangle 64">
            <a:extLst/>
          </p:cNvPr>
          <p:cNvSpPr/>
          <p:nvPr/>
        </p:nvSpPr>
        <p:spPr>
          <a:xfrm>
            <a:off x="1509338" y="3029385"/>
            <a:ext cx="2742421" cy="900904"/>
          </a:xfrm>
          <a:prstGeom prst="rect">
            <a:avLst/>
          </a:prstGeom>
        </p:spPr>
        <p:txBody>
          <a:bodyPr wrap="square">
            <a:spAutoFit/>
          </a:bodyPr>
          <a:lstStyle/>
          <a:p>
            <a:pPr algn="ctr" defTabSz="932330">
              <a:lnSpc>
                <a:spcPct val="90000"/>
              </a:lnSpc>
              <a:defRPr/>
            </a:pPr>
            <a:r>
              <a:rPr lang="en-US" sz="1428"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rPr>
              <a:t>Web Search</a:t>
            </a:r>
          </a:p>
          <a:p>
            <a:pPr algn="ctr" defTabSz="932330">
              <a:lnSpc>
                <a:spcPct val="90000"/>
              </a:lnSpc>
              <a:defRPr/>
            </a:pPr>
            <a:r>
              <a:rPr lang="en-US" sz="1428"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rPr>
              <a:t>Image Search</a:t>
            </a:r>
          </a:p>
          <a:p>
            <a:pPr algn="ctr" defTabSz="932330">
              <a:lnSpc>
                <a:spcPct val="90000"/>
              </a:lnSpc>
              <a:defRPr/>
            </a:pPr>
            <a:r>
              <a:rPr lang="en-US" sz="1428"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rPr>
              <a:t>News Search</a:t>
            </a:r>
          </a:p>
          <a:p>
            <a:pPr algn="ctr" defTabSz="932330">
              <a:lnSpc>
                <a:spcPct val="90000"/>
              </a:lnSpc>
              <a:defRPr/>
            </a:pPr>
            <a:r>
              <a:rPr lang="en-US" sz="1428"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rPr>
              <a:t>Video Search</a:t>
            </a:r>
          </a:p>
        </p:txBody>
      </p:sp>
      <p:sp>
        <p:nvSpPr>
          <p:cNvPr id="72" name="Rectangle 71">
            <a:extLst/>
          </p:cNvPr>
          <p:cNvSpPr/>
          <p:nvPr/>
        </p:nvSpPr>
        <p:spPr>
          <a:xfrm>
            <a:off x="6507521" y="5112249"/>
            <a:ext cx="2742421" cy="497537"/>
          </a:xfrm>
          <a:prstGeom prst="rect">
            <a:avLst/>
          </a:prstGeom>
        </p:spPr>
        <p:txBody>
          <a:bodyPr wrap="square">
            <a:spAutoFit/>
          </a:bodyPr>
          <a:lstStyle/>
          <a:p>
            <a:pPr algn="ctr" defTabSz="932330">
              <a:lnSpc>
                <a:spcPct val="90000"/>
              </a:lnSpc>
              <a:spcAft>
                <a:spcPts val="586"/>
              </a:spcAft>
              <a:defRPr/>
            </a:pPr>
            <a:r>
              <a:rPr lang="en-US" sz="1428"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rPr>
              <a:t>Create a highly-customized </a:t>
            </a:r>
            <a:br>
              <a:rPr lang="en-US" sz="1428"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rPr>
            </a:br>
            <a:r>
              <a:rPr lang="en-US" sz="1428"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rPr>
              <a:t>web search experience</a:t>
            </a:r>
          </a:p>
        </p:txBody>
      </p:sp>
      <p:sp>
        <p:nvSpPr>
          <p:cNvPr id="73" name="TextBox 72">
            <a:extLst/>
          </p:cNvPr>
          <p:cNvSpPr txBox="1"/>
          <p:nvPr/>
        </p:nvSpPr>
        <p:spPr>
          <a:xfrm>
            <a:off x="4780969" y="5860374"/>
            <a:ext cx="2459788" cy="510944"/>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endParaRPr lang="en-US" sz="1581" b="1">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43" name="Rectangle 42">
            <a:extLst/>
          </p:cNvPr>
          <p:cNvSpPr/>
          <p:nvPr/>
        </p:nvSpPr>
        <p:spPr>
          <a:xfrm>
            <a:off x="8179875" y="3029385"/>
            <a:ext cx="2742421" cy="497537"/>
          </a:xfrm>
          <a:prstGeom prst="rect">
            <a:avLst/>
          </a:prstGeom>
        </p:spPr>
        <p:txBody>
          <a:bodyPr wrap="square">
            <a:spAutoFit/>
          </a:bodyPr>
          <a:lstStyle/>
          <a:p>
            <a:pPr algn="ctr" defTabSz="932330">
              <a:lnSpc>
                <a:spcPct val="90000"/>
              </a:lnSpc>
              <a:spcAft>
                <a:spcPts val="586"/>
              </a:spcAft>
              <a:defRPr/>
            </a:pPr>
            <a:r>
              <a:rPr lang="en-US" sz="1428" dirty="0">
                <a:gradFill>
                  <a:gsLst>
                    <a:gs pos="2326">
                      <a:srgbClr val="3F3F3F"/>
                    </a:gs>
                    <a:gs pos="30000">
                      <a:srgbClr val="3F3F3F"/>
                    </a:gs>
                  </a:gsLst>
                  <a:lin ang="5400000" scaled="1"/>
                </a:gradFill>
                <a:latin typeface="Segoe UI"/>
              </a:rPr>
              <a:t>Enrich user experiences with contextual entity search results</a:t>
            </a:r>
            <a:endParaRPr lang="en-US" sz="1428"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endParaRPr>
          </a:p>
        </p:txBody>
      </p:sp>
      <p:sp>
        <p:nvSpPr>
          <p:cNvPr id="44" name="TextBox 43">
            <a:extLst/>
          </p:cNvPr>
          <p:cNvSpPr txBox="1"/>
          <p:nvPr/>
        </p:nvSpPr>
        <p:spPr>
          <a:xfrm>
            <a:off x="8321191" y="2648068"/>
            <a:ext cx="2459788" cy="410363"/>
          </a:xfrm>
          <a:prstGeom prst="rect">
            <a:avLst/>
          </a:prstGeom>
          <a:noFill/>
        </p:spPr>
        <p:txBody>
          <a:bodyPr wrap="square" lIns="179234" tIns="91414" rIns="179234" bIns="91414" rtlCol="0" anchor="ctr">
            <a:spAutoFit/>
          </a:bodyPr>
          <a:lstStyle>
            <a:defPPr>
              <a:defRPr lang="en-US"/>
            </a:defPPr>
            <a:lvl1pPr algn="ctr" defTabSz="914139">
              <a:lnSpc>
                <a:spcPct val="90000"/>
              </a:lnSpc>
              <a:spcAft>
                <a:spcPts val="575"/>
              </a:spcAft>
              <a:defRPr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spcAft>
                <a:spcPts val="586"/>
              </a:spcAft>
            </a:pPr>
            <a:r>
              <a:rPr lang="en-US" sz="1598" dirty="0">
                <a:gradFill>
                  <a:gsLst>
                    <a:gs pos="2326">
                      <a:srgbClr val="3F3F3F"/>
                    </a:gs>
                    <a:gs pos="30000">
                      <a:srgbClr val="3F3F3F"/>
                    </a:gs>
                  </a:gsLst>
                  <a:lin ang="5400000" scaled="1"/>
                </a:gradFill>
              </a:rPr>
              <a:t>Bing Entity Search</a:t>
            </a:r>
          </a:p>
        </p:txBody>
      </p:sp>
      <p:sp>
        <p:nvSpPr>
          <p:cNvPr id="61" name="Freeform 5">
            <a:extLst>
              <a:ext uri="{FF2B5EF4-FFF2-40B4-BE49-F238E27FC236}">
                <a16:creationId xmlns:a16="http://schemas.microsoft.com/office/drawing/2014/main" id="{DDD0682F-2A07-4D72-8D36-64BF9488DD5C}"/>
              </a:ext>
            </a:extLst>
          </p:cNvPr>
          <p:cNvSpPr>
            <a:spLocks/>
          </p:cNvSpPr>
          <p:nvPr/>
        </p:nvSpPr>
        <p:spPr bwMode="auto">
          <a:xfrm>
            <a:off x="4204879" y="4170091"/>
            <a:ext cx="688963" cy="231453"/>
          </a:xfrm>
          <a:custGeom>
            <a:avLst/>
            <a:gdLst>
              <a:gd name="T0" fmla="*/ 189 w 2554"/>
              <a:gd name="T1" fmla="*/ 668 h 858"/>
              <a:gd name="T2" fmla="*/ 189 w 2554"/>
              <a:gd name="T3" fmla="*/ 0 h 858"/>
              <a:gd name="T4" fmla="*/ 0 w 2554"/>
              <a:gd name="T5" fmla="*/ 0 h 858"/>
              <a:gd name="T6" fmla="*/ 0 w 2554"/>
              <a:gd name="T7" fmla="*/ 858 h 858"/>
              <a:gd name="T8" fmla="*/ 2554 w 2554"/>
              <a:gd name="T9" fmla="*/ 858 h 858"/>
              <a:gd name="T10" fmla="*/ 2554 w 2554"/>
              <a:gd name="T11" fmla="*/ 0 h 858"/>
              <a:gd name="T12" fmla="*/ 2365 w 2554"/>
              <a:gd name="T13" fmla="*/ 0 h 858"/>
              <a:gd name="T14" fmla="*/ 2365 w 2554"/>
              <a:gd name="T15" fmla="*/ 668 h 858"/>
              <a:gd name="T16" fmla="*/ 189 w 2554"/>
              <a:gd name="T17" fmla="*/ 668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4" h="858">
                <a:moveTo>
                  <a:pt x="189" y="668"/>
                </a:moveTo>
                <a:lnTo>
                  <a:pt x="189" y="0"/>
                </a:lnTo>
                <a:lnTo>
                  <a:pt x="0" y="0"/>
                </a:lnTo>
                <a:lnTo>
                  <a:pt x="0" y="858"/>
                </a:lnTo>
                <a:lnTo>
                  <a:pt x="2554" y="858"/>
                </a:lnTo>
                <a:lnTo>
                  <a:pt x="2554" y="0"/>
                </a:lnTo>
                <a:lnTo>
                  <a:pt x="2365" y="0"/>
                </a:lnTo>
                <a:lnTo>
                  <a:pt x="2365" y="668"/>
                </a:lnTo>
                <a:lnTo>
                  <a:pt x="189" y="668"/>
                </a:lnTo>
                <a:close/>
              </a:path>
            </a:pathLst>
          </a:custGeom>
          <a:solidFill>
            <a:schemeClr val="accent3"/>
          </a:solidFill>
          <a:ln>
            <a:solidFill>
              <a:schemeClr val="accent3"/>
            </a:solidFill>
          </a:ln>
        </p:spPr>
        <p:txBody>
          <a:bodyPr vert="horz" wrap="square" lIns="93260" tIns="46630" rIns="93260" bIns="46630" numCol="1" anchor="t" anchorCtr="0" compatLnSpc="1">
            <a:prstTxWarp prst="textNoShape">
              <a:avLst/>
            </a:prstTxWarp>
          </a:bodyPr>
          <a:lstStyle/>
          <a:p>
            <a:pPr defTabSz="932597"/>
            <a:endParaRPr lang="en-US" sz="1836">
              <a:solidFill>
                <a:srgbClr val="3F3F3F"/>
              </a:solidFill>
              <a:latin typeface="Segoe UI"/>
            </a:endParaRPr>
          </a:p>
        </p:txBody>
      </p:sp>
      <p:grpSp>
        <p:nvGrpSpPr>
          <p:cNvPr id="74" name="Group 73">
            <a:extLst>
              <a:ext uri="{FF2B5EF4-FFF2-40B4-BE49-F238E27FC236}">
                <a16:creationId xmlns:a16="http://schemas.microsoft.com/office/drawing/2014/main" id="{24AED354-5AC6-44E2-97FB-6776EC82FF89}"/>
              </a:ext>
            </a:extLst>
          </p:cNvPr>
          <p:cNvGrpSpPr>
            <a:grpSpLocks noChangeAspect="1"/>
          </p:cNvGrpSpPr>
          <p:nvPr/>
        </p:nvGrpSpPr>
        <p:grpSpPr bwMode="auto">
          <a:xfrm>
            <a:off x="7587254" y="3986280"/>
            <a:ext cx="582958" cy="599076"/>
            <a:chOff x="-2" y="0"/>
            <a:chExt cx="2170" cy="2230"/>
          </a:xfrm>
          <a:solidFill>
            <a:schemeClr val="accent3"/>
          </a:solidFill>
        </p:grpSpPr>
        <p:sp>
          <p:nvSpPr>
            <p:cNvPr id="75" name="Freeform 9">
              <a:extLst>
                <a:ext uri="{FF2B5EF4-FFF2-40B4-BE49-F238E27FC236}">
                  <a16:creationId xmlns:a16="http://schemas.microsoft.com/office/drawing/2014/main" id="{EC9B474D-5443-4EFC-AA0D-ABB61D356C8C}"/>
                </a:ext>
              </a:extLst>
            </p:cNvPr>
            <p:cNvSpPr>
              <a:spLocks noEditPoints="1"/>
            </p:cNvSpPr>
            <p:nvPr/>
          </p:nvSpPr>
          <p:spPr bwMode="auto">
            <a:xfrm>
              <a:off x="-2" y="0"/>
              <a:ext cx="2170" cy="2230"/>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3F3F3F"/>
                </a:solidFill>
                <a:latin typeface="Segoe UI"/>
              </a:endParaRPr>
            </a:p>
          </p:txBody>
        </p:sp>
        <p:sp>
          <p:nvSpPr>
            <p:cNvPr id="76" name="Freeform 10">
              <a:extLst>
                <a:ext uri="{FF2B5EF4-FFF2-40B4-BE49-F238E27FC236}">
                  <a16:creationId xmlns:a16="http://schemas.microsoft.com/office/drawing/2014/main" id="{223C7FF6-4F77-459D-B37E-ED35FF4E4F29}"/>
                </a:ext>
              </a:extLst>
            </p:cNvPr>
            <p:cNvSpPr>
              <a:spLocks noEditPoints="1"/>
            </p:cNvSpPr>
            <p:nvPr/>
          </p:nvSpPr>
          <p:spPr bwMode="auto">
            <a:xfrm>
              <a:off x="843" y="379"/>
              <a:ext cx="946" cy="951"/>
            </a:xfrm>
            <a:custGeom>
              <a:avLst/>
              <a:gdLst>
                <a:gd name="T0" fmla="*/ 228 w 455"/>
                <a:gd name="T1" fmla="*/ 319 h 456"/>
                <a:gd name="T2" fmla="*/ 137 w 455"/>
                <a:gd name="T3" fmla="*/ 228 h 456"/>
                <a:gd name="T4" fmla="*/ 228 w 455"/>
                <a:gd name="T5" fmla="*/ 137 h 456"/>
                <a:gd name="T6" fmla="*/ 319 w 455"/>
                <a:gd name="T7" fmla="*/ 228 h 456"/>
                <a:gd name="T8" fmla="*/ 228 w 455"/>
                <a:gd name="T9" fmla="*/ 319 h 456"/>
                <a:gd name="T10" fmla="*/ 400 w 455"/>
                <a:gd name="T11" fmla="*/ 180 h 456"/>
                <a:gd name="T12" fmla="*/ 383 w 455"/>
                <a:gd name="T13" fmla="*/ 140 h 456"/>
                <a:gd name="T14" fmla="*/ 411 w 455"/>
                <a:gd name="T15" fmla="*/ 90 h 456"/>
                <a:gd name="T16" fmla="*/ 366 w 455"/>
                <a:gd name="T17" fmla="*/ 45 h 456"/>
                <a:gd name="T18" fmla="*/ 316 w 455"/>
                <a:gd name="T19" fmla="*/ 73 h 456"/>
                <a:gd name="T20" fmla="*/ 275 w 455"/>
                <a:gd name="T21" fmla="*/ 56 h 456"/>
                <a:gd name="T22" fmla="*/ 259 w 455"/>
                <a:gd name="T23" fmla="*/ 0 h 456"/>
                <a:gd name="T24" fmla="*/ 196 w 455"/>
                <a:gd name="T25" fmla="*/ 0 h 456"/>
                <a:gd name="T26" fmla="*/ 180 w 455"/>
                <a:gd name="T27" fmla="*/ 56 h 456"/>
                <a:gd name="T28" fmla="*/ 139 w 455"/>
                <a:gd name="T29" fmla="*/ 73 h 456"/>
                <a:gd name="T30" fmla="*/ 89 w 455"/>
                <a:gd name="T31" fmla="*/ 45 h 456"/>
                <a:gd name="T32" fmla="*/ 44 w 455"/>
                <a:gd name="T33" fmla="*/ 90 h 456"/>
                <a:gd name="T34" fmla="*/ 72 w 455"/>
                <a:gd name="T35" fmla="*/ 140 h 456"/>
                <a:gd name="T36" fmla="*/ 55 w 455"/>
                <a:gd name="T37" fmla="*/ 180 h 456"/>
                <a:gd name="T38" fmla="*/ 0 w 455"/>
                <a:gd name="T39" fmla="*/ 196 h 456"/>
                <a:gd name="T40" fmla="*/ 0 w 455"/>
                <a:gd name="T41" fmla="*/ 260 h 456"/>
                <a:gd name="T42" fmla="*/ 55 w 455"/>
                <a:gd name="T43" fmla="*/ 276 h 456"/>
                <a:gd name="T44" fmla="*/ 72 w 455"/>
                <a:gd name="T45" fmla="*/ 316 h 456"/>
                <a:gd name="T46" fmla="*/ 44 w 455"/>
                <a:gd name="T47" fmla="*/ 366 h 456"/>
                <a:gd name="T48" fmla="*/ 89 w 455"/>
                <a:gd name="T49" fmla="*/ 411 h 456"/>
                <a:gd name="T50" fmla="*/ 139 w 455"/>
                <a:gd name="T51" fmla="*/ 383 h 456"/>
                <a:gd name="T52" fmla="*/ 180 w 455"/>
                <a:gd name="T53" fmla="*/ 400 h 456"/>
                <a:gd name="T54" fmla="*/ 196 w 455"/>
                <a:gd name="T55" fmla="*/ 456 h 456"/>
                <a:gd name="T56" fmla="*/ 259 w 455"/>
                <a:gd name="T57" fmla="*/ 456 h 456"/>
                <a:gd name="T58" fmla="*/ 275 w 455"/>
                <a:gd name="T59" fmla="*/ 400 h 456"/>
                <a:gd name="T60" fmla="*/ 316 w 455"/>
                <a:gd name="T61" fmla="*/ 383 h 456"/>
                <a:gd name="T62" fmla="*/ 366 w 455"/>
                <a:gd name="T63" fmla="*/ 411 h 456"/>
                <a:gd name="T64" fmla="*/ 411 w 455"/>
                <a:gd name="T65" fmla="*/ 366 h 456"/>
                <a:gd name="T66" fmla="*/ 383 w 455"/>
                <a:gd name="T67" fmla="*/ 316 h 456"/>
                <a:gd name="T68" fmla="*/ 400 w 455"/>
                <a:gd name="T69" fmla="*/ 276 h 456"/>
                <a:gd name="T70" fmla="*/ 455 w 455"/>
                <a:gd name="T71" fmla="*/ 260 h 456"/>
                <a:gd name="T72" fmla="*/ 455 w 455"/>
                <a:gd name="T73" fmla="*/ 196 h 456"/>
                <a:gd name="T74" fmla="*/ 400 w 455"/>
                <a:gd name="T75" fmla="*/ 18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5" h="456">
                  <a:moveTo>
                    <a:pt x="228" y="319"/>
                  </a:moveTo>
                  <a:cubicBezTo>
                    <a:pt x="177" y="319"/>
                    <a:pt x="137" y="278"/>
                    <a:pt x="137" y="228"/>
                  </a:cubicBezTo>
                  <a:cubicBezTo>
                    <a:pt x="137" y="178"/>
                    <a:pt x="177" y="137"/>
                    <a:pt x="228" y="137"/>
                  </a:cubicBezTo>
                  <a:cubicBezTo>
                    <a:pt x="278" y="137"/>
                    <a:pt x="319" y="178"/>
                    <a:pt x="319" y="228"/>
                  </a:cubicBezTo>
                  <a:cubicBezTo>
                    <a:pt x="319" y="278"/>
                    <a:pt x="278" y="319"/>
                    <a:pt x="228" y="319"/>
                  </a:cubicBezTo>
                  <a:close/>
                  <a:moveTo>
                    <a:pt x="400" y="180"/>
                  </a:moveTo>
                  <a:cubicBezTo>
                    <a:pt x="396" y="166"/>
                    <a:pt x="390" y="152"/>
                    <a:pt x="383" y="140"/>
                  </a:cubicBezTo>
                  <a:cubicBezTo>
                    <a:pt x="411" y="90"/>
                    <a:pt x="411" y="90"/>
                    <a:pt x="411" y="90"/>
                  </a:cubicBezTo>
                  <a:cubicBezTo>
                    <a:pt x="366" y="45"/>
                    <a:pt x="366" y="45"/>
                    <a:pt x="366" y="45"/>
                  </a:cubicBezTo>
                  <a:cubicBezTo>
                    <a:pt x="316" y="73"/>
                    <a:pt x="316" y="73"/>
                    <a:pt x="316" y="73"/>
                  </a:cubicBezTo>
                  <a:cubicBezTo>
                    <a:pt x="303" y="65"/>
                    <a:pt x="290" y="60"/>
                    <a:pt x="275" y="56"/>
                  </a:cubicBezTo>
                  <a:cubicBezTo>
                    <a:pt x="259" y="0"/>
                    <a:pt x="259" y="0"/>
                    <a:pt x="259" y="0"/>
                  </a:cubicBezTo>
                  <a:cubicBezTo>
                    <a:pt x="196" y="0"/>
                    <a:pt x="196" y="0"/>
                    <a:pt x="196" y="0"/>
                  </a:cubicBezTo>
                  <a:cubicBezTo>
                    <a:pt x="180" y="56"/>
                    <a:pt x="180" y="56"/>
                    <a:pt x="180" y="56"/>
                  </a:cubicBezTo>
                  <a:cubicBezTo>
                    <a:pt x="166" y="60"/>
                    <a:pt x="152" y="65"/>
                    <a:pt x="139" y="73"/>
                  </a:cubicBezTo>
                  <a:cubicBezTo>
                    <a:pt x="89" y="45"/>
                    <a:pt x="89" y="45"/>
                    <a:pt x="89" y="45"/>
                  </a:cubicBezTo>
                  <a:cubicBezTo>
                    <a:pt x="44" y="90"/>
                    <a:pt x="44" y="90"/>
                    <a:pt x="44" y="90"/>
                  </a:cubicBezTo>
                  <a:cubicBezTo>
                    <a:pt x="72" y="140"/>
                    <a:pt x="72" y="140"/>
                    <a:pt x="72" y="140"/>
                  </a:cubicBezTo>
                  <a:cubicBezTo>
                    <a:pt x="65" y="152"/>
                    <a:pt x="59" y="166"/>
                    <a:pt x="55" y="180"/>
                  </a:cubicBezTo>
                  <a:cubicBezTo>
                    <a:pt x="0" y="196"/>
                    <a:pt x="0" y="196"/>
                    <a:pt x="0" y="196"/>
                  </a:cubicBezTo>
                  <a:cubicBezTo>
                    <a:pt x="0" y="260"/>
                    <a:pt x="0" y="260"/>
                    <a:pt x="0" y="260"/>
                  </a:cubicBezTo>
                  <a:cubicBezTo>
                    <a:pt x="55" y="276"/>
                    <a:pt x="55" y="276"/>
                    <a:pt x="55" y="276"/>
                  </a:cubicBezTo>
                  <a:cubicBezTo>
                    <a:pt x="59" y="290"/>
                    <a:pt x="65" y="304"/>
                    <a:pt x="72" y="316"/>
                  </a:cubicBezTo>
                  <a:cubicBezTo>
                    <a:pt x="44" y="366"/>
                    <a:pt x="44" y="366"/>
                    <a:pt x="44" y="366"/>
                  </a:cubicBezTo>
                  <a:cubicBezTo>
                    <a:pt x="89" y="411"/>
                    <a:pt x="89" y="411"/>
                    <a:pt x="89" y="411"/>
                  </a:cubicBezTo>
                  <a:cubicBezTo>
                    <a:pt x="139" y="383"/>
                    <a:pt x="139" y="383"/>
                    <a:pt x="139" y="383"/>
                  </a:cubicBezTo>
                  <a:cubicBezTo>
                    <a:pt x="152" y="391"/>
                    <a:pt x="166" y="396"/>
                    <a:pt x="180" y="400"/>
                  </a:cubicBezTo>
                  <a:cubicBezTo>
                    <a:pt x="196" y="456"/>
                    <a:pt x="196" y="456"/>
                    <a:pt x="196" y="456"/>
                  </a:cubicBezTo>
                  <a:cubicBezTo>
                    <a:pt x="259" y="456"/>
                    <a:pt x="259" y="456"/>
                    <a:pt x="259" y="456"/>
                  </a:cubicBezTo>
                  <a:cubicBezTo>
                    <a:pt x="275" y="400"/>
                    <a:pt x="275" y="400"/>
                    <a:pt x="275" y="400"/>
                  </a:cubicBezTo>
                  <a:cubicBezTo>
                    <a:pt x="290" y="396"/>
                    <a:pt x="303" y="391"/>
                    <a:pt x="316" y="383"/>
                  </a:cubicBezTo>
                  <a:cubicBezTo>
                    <a:pt x="366" y="411"/>
                    <a:pt x="366" y="411"/>
                    <a:pt x="366" y="411"/>
                  </a:cubicBezTo>
                  <a:cubicBezTo>
                    <a:pt x="411" y="366"/>
                    <a:pt x="411" y="366"/>
                    <a:pt x="411" y="366"/>
                  </a:cubicBezTo>
                  <a:cubicBezTo>
                    <a:pt x="383" y="316"/>
                    <a:pt x="383" y="316"/>
                    <a:pt x="383" y="316"/>
                  </a:cubicBezTo>
                  <a:cubicBezTo>
                    <a:pt x="390" y="304"/>
                    <a:pt x="396" y="290"/>
                    <a:pt x="400" y="276"/>
                  </a:cubicBezTo>
                  <a:cubicBezTo>
                    <a:pt x="455" y="260"/>
                    <a:pt x="455" y="260"/>
                    <a:pt x="455" y="260"/>
                  </a:cubicBezTo>
                  <a:cubicBezTo>
                    <a:pt x="455" y="196"/>
                    <a:pt x="455" y="196"/>
                    <a:pt x="455" y="196"/>
                  </a:cubicBezTo>
                  <a:lnTo>
                    <a:pt x="40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3F3F3F"/>
                </a:solidFill>
                <a:latin typeface="Segoe UI"/>
              </a:endParaRPr>
            </a:p>
          </p:txBody>
        </p:sp>
      </p:grpSp>
      <p:sp>
        <p:nvSpPr>
          <p:cNvPr id="77" name="Freeform 14">
            <a:extLst>
              <a:ext uri="{FF2B5EF4-FFF2-40B4-BE49-F238E27FC236}">
                <a16:creationId xmlns:a16="http://schemas.microsoft.com/office/drawing/2014/main" id="{B576A291-EECD-4E59-8A09-17BC1D1EB099}"/>
              </a:ext>
            </a:extLst>
          </p:cNvPr>
          <p:cNvSpPr>
            <a:spLocks/>
          </p:cNvSpPr>
          <p:nvPr/>
        </p:nvSpPr>
        <p:spPr bwMode="auto">
          <a:xfrm>
            <a:off x="9282776" y="1873247"/>
            <a:ext cx="517192" cy="616472"/>
          </a:xfrm>
          <a:custGeom>
            <a:avLst/>
            <a:gdLst>
              <a:gd name="T0" fmla="*/ 612 w 956"/>
              <a:gd name="T1" fmla="*/ 110 h 1138"/>
              <a:gd name="T2" fmla="*/ 478 w 956"/>
              <a:gd name="T3" fmla="*/ 0 h 1138"/>
              <a:gd name="T4" fmla="*/ 341 w 956"/>
              <a:gd name="T5" fmla="*/ 137 h 1138"/>
              <a:gd name="T6" fmla="*/ 478 w 956"/>
              <a:gd name="T7" fmla="*/ 273 h 1138"/>
              <a:gd name="T8" fmla="*/ 598 w 956"/>
              <a:gd name="T9" fmla="*/ 202 h 1138"/>
              <a:gd name="T10" fmla="*/ 862 w 956"/>
              <a:gd name="T11" fmla="*/ 523 h 1138"/>
              <a:gd name="T12" fmla="*/ 94 w 956"/>
              <a:gd name="T13" fmla="*/ 523 h 1138"/>
              <a:gd name="T14" fmla="*/ 275 w 956"/>
              <a:gd name="T15" fmla="*/ 240 h 1138"/>
              <a:gd name="T16" fmla="*/ 251 w 956"/>
              <a:gd name="T17" fmla="*/ 148 h 1138"/>
              <a:gd name="T18" fmla="*/ 0 w 956"/>
              <a:gd name="T19" fmla="*/ 569 h 1138"/>
              <a:gd name="T20" fmla="*/ 344 w 956"/>
              <a:gd name="T21" fmla="*/ 1028 h 1138"/>
              <a:gd name="T22" fmla="*/ 478 w 956"/>
              <a:gd name="T23" fmla="*/ 1138 h 1138"/>
              <a:gd name="T24" fmla="*/ 615 w 956"/>
              <a:gd name="T25" fmla="*/ 1001 h 1138"/>
              <a:gd name="T26" fmla="*/ 478 w 956"/>
              <a:gd name="T27" fmla="*/ 865 h 1138"/>
              <a:gd name="T28" fmla="*/ 358 w 956"/>
              <a:gd name="T29" fmla="*/ 936 h 1138"/>
              <a:gd name="T30" fmla="*/ 94 w 956"/>
              <a:gd name="T31" fmla="*/ 615 h 1138"/>
              <a:gd name="T32" fmla="*/ 862 w 956"/>
              <a:gd name="T33" fmla="*/ 615 h 1138"/>
              <a:gd name="T34" fmla="*/ 681 w 956"/>
              <a:gd name="T35" fmla="*/ 898 h 1138"/>
              <a:gd name="T36" fmla="*/ 705 w 956"/>
              <a:gd name="T37" fmla="*/ 990 h 1138"/>
              <a:gd name="T38" fmla="*/ 956 w 956"/>
              <a:gd name="T39" fmla="*/ 569 h 1138"/>
              <a:gd name="T40" fmla="*/ 612 w 956"/>
              <a:gd name="T41" fmla="*/ 110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6" h="1138">
                <a:moveTo>
                  <a:pt x="612" y="110"/>
                </a:moveTo>
                <a:cubicBezTo>
                  <a:pt x="600" y="48"/>
                  <a:pt x="544" y="0"/>
                  <a:pt x="478" y="0"/>
                </a:cubicBezTo>
                <a:cubicBezTo>
                  <a:pt x="403" y="0"/>
                  <a:pt x="341" y="61"/>
                  <a:pt x="341" y="137"/>
                </a:cubicBezTo>
                <a:cubicBezTo>
                  <a:pt x="341" y="212"/>
                  <a:pt x="403" y="273"/>
                  <a:pt x="478" y="273"/>
                </a:cubicBezTo>
                <a:cubicBezTo>
                  <a:pt x="530" y="273"/>
                  <a:pt x="575" y="244"/>
                  <a:pt x="598" y="202"/>
                </a:cubicBezTo>
                <a:cubicBezTo>
                  <a:pt x="739" y="248"/>
                  <a:pt x="844" y="372"/>
                  <a:pt x="862" y="523"/>
                </a:cubicBezTo>
                <a:cubicBezTo>
                  <a:pt x="94" y="523"/>
                  <a:pt x="94" y="523"/>
                  <a:pt x="94" y="523"/>
                </a:cubicBezTo>
                <a:cubicBezTo>
                  <a:pt x="108" y="403"/>
                  <a:pt x="177" y="300"/>
                  <a:pt x="275" y="240"/>
                </a:cubicBezTo>
                <a:cubicBezTo>
                  <a:pt x="261" y="212"/>
                  <a:pt x="253" y="181"/>
                  <a:pt x="251" y="148"/>
                </a:cubicBezTo>
                <a:cubicBezTo>
                  <a:pt x="102" y="229"/>
                  <a:pt x="0" y="387"/>
                  <a:pt x="0" y="569"/>
                </a:cubicBezTo>
                <a:cubicBezTo>
                  <a:pt x="0" y="786"/>
                  <a:pt x="145" y="970"/>
                  <a:pt x="344" y="1028"/>
                </a:cubicBezTo>
                <a:cubicBezTo>
                  <a:pt x="356" y="1090"/>
                  <a:pt x="412" y="1138"/>
                  <a:pt x="478" y="1138"/>
                </a:cubicBezTo>
                <a:cubicBezTo>
                  <a:pt x="553" y="1138"/>
                  <a:pt x="615" y="1077"/>
                  <a:pt x="615" y="1001"/>
                </a:cubicBezTo>
                <a:cubicBezTo>
                  <a:pt x="615" y="926"/>
                  <a:pt x="553" y="865"/>
                  <a:pt x="478" y="865"/>
                </a:cubicBezTo>
                <a:cubicBezTo>
                  <a:pt x="426" y="865"/>
                  <a:pt x="381" y="894"/>
                  <a:pt x="358" y="936"/>
                </a:cubicBezTo>
                <a:cubicBezTo>
                  <a:pt x="217" y="890"/>
                  <a:pt x="112" y="766"/>
                  <a:pt x="94" y="615"/>
                </a:cubicBezTo>
                <a:cubicBezTo>
                  <a:pt x="862" y="615"/>
                  <a:pt x="862" y="615"/>
                  <a:pt x="862" y="615"/>
                </a:cubicBezTo>
                <a:cubicBezTo>
                  <a:pt x="848" y="735"/>
                  <a:pt x="779" y="838"/>
                  <a:pt x="681" y="898"/>
                </a:cubicBezTo>
                <a:cubicBezTo>
                  <a:pt x="695" y="926"/>
                  <a:pt x="703" y="957"/>
                  <a:pt x="705" y="990"/>
                </a:cubicBezTo>
                <a:cubicBezTo>
                  <a:pt x="854" y="909"/>
                  <a:pt x="956" y="751"/>
                  <a:pt x="956" y="569"/>
                </a:cubicBezTo>
                <a:cubicBezTo>
                  <a:pt x="956" y="352"/>
                  <a:pt x="811" y="168"/>
                  <a:pt x="612" y="110"/>
                </a:cubicBezTo>
              </a:path>
            </a:pathLst>
          </a:custGeom>
          <a:solidFill>
            <a:schemeClr val="accent3"/>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3F3F3F"/>
              </a:solidFill>
              <a:latin typeface="Segoe UI"/>
            </a:endParaRPr>
          </a:p>
        </p:txBody>
      </p:sp>
      <p:sp>
        <p:nvSpPr>
          <p:cNvPr id="87" name="Freeform 34">
            <a:extLst>
              <a:ext uri="{FF2B5EF4-FFF2-40B4-BE49-F238E27FC236}">
                <a16:creationId xmlns:a16="http://schemas.microsoft.com/office/drawing/2014/main" id="{0881B0A7-0D8C-410E-83EA-594E9161106B}"/>
              </a:ext>
            </a:extLst>
          </p:cNvPr>
          <p:cNvSpPr>
            <a:spLocks noEditPoints="1"/>
          </p:cNvSpPr>
          <p:nvPr/>
        </p:nvSpPr>
        <p:spPr bwMode="auto">
          <a:xfrm>
            <a:off x="2615863" y="1899369"/>
            <a:ext cx="548801" cy="564228"/>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solidFill>
            <a:schemeClr val="accent3"/>
          </a:solidFill>
          <a:ln>
            <a:solidFill>
              <a:schemeClr val="accent3"/>
            </a:solidFill>
          </a:ln>
        </p:spPr>
        <p:txBody>
          <a:bodyPr vert="horz" wrap="square" lIns="93260" tIns="46630" rIns="93260" bIns="46630" numCol="1" anchor="t" anchorCtr="0" compatLnSpc="1">
            <a:prstTxWarp prst="textNoShape">
              <a:avLst/>
            </a:prstTxWarp>
          </a:bodyPr>
          <a:lstStyle/>
          <a:p>
            <a:pPr defTabSz="932597"/>
            <a:endParaRPr lang="en-US" sz="1836">
              <a:solidFill>
                <a:srgbClr val="3F3F3F"/>
              </a:solidFill>
              <a:latin typeface="Segoe UI"/>
            </a:endParaRPr>
          </a:p>
        </p:txBody>
      </p:sp>
      <p:sp>
        <p:nvSpPr>
          <p:cNvPr id="89" name="Freeform 34">
            <a:extLst>
              <a:ext uri="{FF2B5EF4-FFF2-40B4-BE49-F238E27FC236}">
                <a16:creationId xmlns:a16="http://schemas.microsoft.com/office/drawing/2014/main" id="{CF4F4730-4524-4CE8-A45D-32DD40E57BE3}"/>
              </a:ext>
            </a:extLst>
          </p:cNvPr>
          <p:cNvSpPr>
            <a:spLocks noEditPoints="1"/>
          </p:cNvSpPr>
          <p:nvPr/>
        </p:nvSpPr>
        <p:spPr bwMode="auto">
          <a:xfrm>
            <a:off x="367532" y="521189"/>
            <a:ext cx="450040" cy="462691"/>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vert="horz" wrap="square" lIns="93260" tIns="46630" rIns="93260" bIns="46630" numCol="1" anchor="t" anchorCtr="0" compatLnSpc="1">
            <a:prstTxWarp prst="textNoShape">
              <a:avLst/>
            </a:prstTxWarp>
          </a:bodyPr>
          <a:lstStyle/>
          <a:p>
            <a:pPr defTabSz="932597"/>
            <a:endParaRPr lang="en-US" sz="1836">
              <a:solidFill>
                <a:srgbClr val="3F3F3F"/>
              </a:solidFill>
              <a:latin typeface="Segoe UI"/>
            </a:endParaRPr>
          </a:p>
        </p:txBody>
      </p:sp>
      <p:sp>
        <p:nvSpPr>
          <p:cNvPr id="36" name="TextBox 35">
            <a:extLst>
              <a:ext uri="{FF2B5EF4-FFF2-40B4-BE49-F238E27FC236}">
                <a16:creationId xmlns:a16="http://schemas.microsoft.com/office/drawing/2014/main" id="{E9A25F4F-1BD3-4815-B421-47FC08B6424E}"/>
              </a:ext>
            </a:extLst>
          </p:cNvPr>
          <p:cNvSpPr txBox="1"/>
          <p:nvPr/>
        </p:nvSpPr>
        <p:spPr>
          <a:xfrm>
            <a:off x="6648838" y="4702608"/>
            <a:ext cx="2459788" cy="410363"/>
          </a:xfrm>
          <a:prstGeom prst="rect">
            <a:avLst/>
          </a:prstGeom>
          <a:noFill/>
        </p:spPr>
        <p:txBody>
          <a:bodyPr wrap="square" lIns="179234" tIns="91414" rIns="179234" bIns="91414" rtlCol="0" anchor="ctr">
            <a:spAutoFit/>
          </a:bodyPr>
          <a:lstStyle>
            <a:defPPr>
              <a:defRPr lang="en-US"/>
            </a:defPPr>
            <a:lvl1pPr algn="ctr" defTabSz="914139">
              <a:lnSpc>
                <a:spcPct val="90000"/>
              </a:lnSpc>
              <a:spcAft>
                <a:spcPts val="575"/>
              </a:spcAft>
              <a:defRPr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spcAft>
                <a:spcPts val="586"/>
              </a:spcAft>
            </a:pPr>
            <a:r>
              <a:rPr lang="en-US" sz="1598" dirty="0">
                <a:gradFill>
                  <a:gsLst>
                    <a:gs pos="2326">
                      <a:srgbClr val="3F3F3F"/>
                    </a:gs>
                    <a:gs pos="30000">
                      <a:srgbClr val="3F3F3F"/>
                    </a:gs>
                  </a:gsLst>
                  <a:lin ang="5400000" scaled="1"/>
                </a:gradFill>
              </a:rPr>
              <a:t>Bing Custom Search</a:t>
            </a:r>
          </a:p>
        </p:txBody>
      </p:sp>
      <p:sp>
        <p:nvSpPr>
          <p:cNvPr id="37" name="TextBox 36">
            <a:extLst>
              <a:ext uri="{FF2B5EF4-FFF2-40B4-BE49-F238E27FC236}">
                <a16:creationId xmlns:a16="http://schemas.microsoft.com/office/drawing/2014/main" id="{7C6FDB97-673F-4BEA-9F9E-72D739D8A2C5}"/>
              </a:ext>
            </a:extLst>
          </p:cNvPr>
          <p:cNvSpPr txBox="1"/>
          <p:nvPr/>
        </p:nvSpPr>
        <p:spPr>
          <a:xfrm>
            <a:off x="4971731" y="2648068"/>
            <a:ext cx="2459788" cy="410363"/>
          </a:xfrm>
          <a:prstGeom prst="rect">
            <a:avLst/>
          </a:prstGeom>
          <a:noFill/>
        </p:spPr>
        <p:txBody>
          <a:bodyPr wrap="square" lIns="179234" tIns="91414" rIns="179234" bIns="91414" rtlCol="0" anchor="ctr">
            <a:spAutoFit/>
          </a:bodyPr>
          <a:lstStyle>
            <a:defPPr>
              <a:defRPr lang="en-US"/>
            </a:defPPr>
            <a:lvl1pPr algn="ctr" defTabSz="914139">
              <a:lnSpc>
                <a:spcPct val="90000"/>
              </a:lnSpc>
              <a:spcAft>
                <a:spcPts val="575"/>
              </a:spcAft>
              <a:defRPr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spcAft>
                <a:spcPts val="586"/>
              </a:spcAft>
            </a:pPr>
            <a:r>
              <a:rPr lang="en-US" sz="1598" dirty="0">
                <a:gradFill>
                  <a:gsLst>
                    <a:gs pos="2326">
                      <a:srgbClr val="3F3F3F"/>
                    </a:gs>
                    <a:gs pos="30000">
                      <a:srgbClr val="3F3F3F"/>
                    </a:gs>
                  </a:gsLst>
                  <a:lin ang="5400000" scaled="1"/>
                </a:gradFill>
              </a:rPr>
              <a:t>Bing Visual Search</a:t>
            </a:r>
          </a:p>
        </p:txBody>
      </p:sp>
      <p:sp>
        <p:nvSpPr>
          <p:cNvPr id="3" name="Rectangle 2">
            <a:extLst>
              <a:ext uri="{FF2B5EF4-FFF2-40B4-BE49-F238E27FC236}">
                <a16:creationId xmlns:a16="http://schemas.microsoft.com/office/drawing/2014/main" id="{D1C8BD93-FA5C-4CA2-A689-A7935379688C}"/>
              </a:ext>
            </a:extLst>
          </p:cNvPr>
          <p:cNvSpPr/>
          <p:nvPr/>
        </p:nvSpPr>
        <p:spPr>
          <a:xfrm>
            <a:off x="4616969" y="3029385"/>
            <a:ext cx="3229766" cy="766513"/>
          </a:xfrm>
          <a:prstGeom prst="rect">
            <a:avLst/>
          </a:prstGeom>
        </p:spPr>
        <p:txBody>
          <a:bodyPr wrap="square">
            <a:spAutoFit/>
          </a:bodyPr>
          <a:lstStyle/>
          <a:p>
            <a:pPr algn="ctr" defTabSz="932597"/>
            <a:r>
              <a:rPr lang="en-US" sz="1428" dirty="0">
                <a:gradFill>
                  <a:gsLst>
                    <a:gs pos="2326">
                      <a:srgbClr val="3F3F3F"/>
                    </a:gs>
                    <a:gs pos="30000">
                      <a:srgbClr val="3F3F3F"/>
                    </a:gs>
                  </a:gsLst>
                  <a:lin ang="5400000" scaled="1"/>
                </a:gradFill>
                <a:latin typeface="Segoe UI" panose="020B0502040204020203" pitchFamily="34" charset="0"/>
              </a:rPr>
              <a:t>Get rich insights to help build compelling image applications on </a:t>
            </a:r>
            <a:br>
              <a:rPr lang="en-US" sz="1428" dirty="0">
                <a:gradFill>
                  <a:gsLst>
                    <a:gs pos="2326">
                      <a:srgbClr val="3F3F3F"/>
                    </a:gs>
                    <a:gs pos="30000">
                      <a:srgbClr val="3F3F3F"/>
                    </a:gs>
                  </a:gsLst>
                  <a:lin ang="5400000" scaled="1"/>
                </a:gradFill>
                <a:latin typeface="Segoe UI" panose="020B0502040204020203" pitchFamily="34" charset="0"/>
              </a:rPr>
            </a:br>
            <a:r>
              <a:rPr lang="en-US" sz="1428" dirty="0">
                <a:gradFill>
                  <a:gsLst>
                    <a:gs pos="2326">
                      <a:srgbClr val="3F3F3F"/>
                    </a:gs>
                    <a:gs pos="30000">
                      <a:srgbClr val="3F3F3F"/>
                    </a:gs>
                  </a:gsLst>
                  <a:lin ang="5400000" scaled="1"/>
                </a:gradFill>
                <a:latin typeface="Segoe UI" panose="020B0502040204020203" pitchFamily="34" charset="0"/>
              </a:rPr>
              <a:t>the device of your choice</a:t>
            </a:r>
            <a:endParaRPr lang="en-US" sz="1428" dirty="0">
              <a:gradFill>
                <a:gsLst>
                  <a:gs pos="2326">
                    <a:srgbClr val="3F3F3F"/>
                  </a:gs>
                  <a:gs pos="30000">
                    <a:srgbClr val="3F3F3F"/>
                  </a:gs>
                </a:gsLst>
                <a:lin ang="5400000" scaled="1"/>
              </a:gradFill>
              <a:latin typeface="Segoe UI"/>
            </a:endParaRPr>
          </a:p>
        </p:txBody>
      </p:sp>
      <p:sp>
        <p:nvSpPr>
          <p:cNvPr id="4" name="Rectangle 3">
            <a:extLst>
              <a:ext uri="{FF2B5EF4-FFF2-40B4-BE49-F238E27FC236}">
                <a16:creationId xmlns:a16="http://schemas.microsoft.com/office/drawing/2014/main" id="{825FAA17-0964-4AB7-9181-2D4BF1F27E47}"/>
              </a:ext>
            </a:extLst>
          </p:cNvPr>
          <p:cNvSpPr/>
          <p:nvPr/>
        </p:nvSpPr>
        <p:spPr>
          <a:xfrm>
            <a:off x="4306920" y="6341518"/>
            <a:ext cx="3324934" cy="318286"/>
          </a:xfrm>
          <a:prstGeom prst="rect">
            <a:avLst/>
          </a:prstGeom>
        </p:spPr>
        <p:txBody>
          <a:bodyPr wrap="square" anchor="t">
            <a:spAutoFit/>
          </a:bodyPr>
          <a:lstStyle/>
          <a:p>
            <a:pPr algn="ctr" defTabSz="932597"/>
            <a:endParaRPr lang="en-US" sz="1428">
              <a:solidFill>
                <a:srgbClr val="3F3F3F"/>
              </a:solidFill>
              <a:latin typeface="Segoe UI"/>
              <a:cs typeface="Segoe UI"/>
            </a:endParaRPr>
          </a:p>
        </p:txBody>
      </p:sp>
      <p:sp>
        <p:nvSpPr>
          <p:cNvPr id="5" name="Rectangle 4">
            <a:extLst>
              <a:ext uri="{FF2B5EF4-FFF2-40B4-BE49-F238E27FC236}">
                <a16:creationId xmlns:a16="http://schemas.microsoft.com/office/drawing/2014/main" id="{F2D13412-8036-4CDD-9407-BA32147E94B2}"/>
              </a:ext>
            </a:extLst>
          </p:cNvPr>
          <p:cNvSpPr/>
          <p:nvPr/>
        </p:nvSpPr>
        <p:spPr bwMode="auto">
          <a:xfrm>
            <a:off x="447754" y="5889101"/>
            <a:ext cx="11540966" cy="847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spAutoFit/>
          </a:bodyPr>
          <a:lstStyle/>
          <a:p>
            <a:pPr algn="ctr" defTabSz="951028" fontAlgn="base">
              <a:spcAft>
                <a:spcPts val="510"/>
              </a:spcAft>
            </a:pPr>
            <a:r>
              <a:rPr lang="en-US" sz="1632" b="1" dirty="0">
                <a:gradFill>
                  <a:gsLst>
                    <a:gs pos="2326">
                      <a:srgbClr val="3F3F3F"/>
                    </a:gs>
                    <a:gs pos="30000">
                      <a:srgbClr val="3F3F3F"/>
                    </a:gs>
                  </a:gsLst>
                  <a:lin ang="5400000" scaled="1"/>
                </a:gradFill>
                <a:latin typeface="Segoe UI"/>
                <a:ea typeface="Segoe UI" pitchFamily="34" charset="0"/>
                <a:cs typeface="Segoe UI" pitchFamily="34" charset="0"/>
              </a:rPr>
              <a:t>Bing Statistics add-in</a:t>
            </a:r>
            <a:endParaRPr lang="en-US" sz="1632" dirty="0">
              <a:gradFill>
                <a:gsLst>
                  <a:gs pos="2326">
                    <a:srgbClr val="3F3F3F"/>
                  </a:gs>
                  <a:gs pos="30000">
                    <a:srgbClr val="3F3F3F"/>
                  </a:gs>
                </a:gsLst>
                <a:lin ang="5400000" scaled="1"/>
              </a:gradFill>
              <a:latin typeface="Segoe UI"/>
              <a:ea typeface="Segoe UI" pitchFamily="34" charset="0"/>
              <a:cs typeface="Segoe UI" pitchFamily="34" charset="0"/>
            </a:endParaRPr>
          </a:p>
          <a:p>
            <a:pPr algn="ctr" defTabSz="951028" fontAlgn="base"/>
            <a:r>
              <a:rPr lang="en-US" sz="1428"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rPr>
              <a:t>Get powerful Bing API usage insights in an easy-to-use add-in</a:t>
            </a:r>
          </a:p>
        </p:txBody>
      </p:sp>
      <p:grpSp>
        <p:nvGrpSpPr>
          <p:cNvPr id="14" name="Group 13">
            <a:extLst>
              <a:ext uri="{FF2B5EF4-FFF2-40B4-BE49-F238E27FC236}">
                <a16:creationId xmlns:a16="http://schemas.microsoft.com/office/drawing/2014/main" id="{11A0C30F-D48B-4BD8-B303-7F8F8D5ADBB4}"/>
              </a:ext>
            </a:extLst>
          </p:cNvPr>
          <p:cNvGrpSpPr/>
          <p:nvPr/>
        </p:nvGrpSpPr>
        <p:grpSpPr>
          <a:xfrm>
            <a:off x="5894375" y="1852416"/>
            <a:ext cx="641170" cy="616554"/>
            <a:chOff x="5778459" y="1816259"/>
            <a:chExt cx="628655" cy="604520"/>
          </a:xfrm>
        </p:grpSpPr>
        <p:grpSp>
          <p:nvGrpSpPr>
            <p:cNvPr id="11" name="Group 10">
              <a:extLst>
                <a:ext uri="{FF2B5EF4-FFF2-40B4-BE49-F238E27FC236}">
                  <a16:creationId xmlns:a16="http://schemas.microsoft.com/office/drawing/2014/main" id="{FFFE24B8-40A6-4904-91C6-8361026F3DAF}"/>
                </a:ext>
              </a:extLst>
            </p:cNvPr>
            <p:cNvGrpSpPr/>
            <p:nvPr/>
          </p:nvGrpSpPr>
          <p:grpSpPr>
            <a:xfrm>
              <a:off x="5950744" y="1983350"/>
              <a:ext cx="269080" cy="269313"/>
              <a:chOff x="5950744" y="1983350"/>
              <a:chExt cx="269080" cy="269313"/>
            </a:xfrm>
          </p:grpSpPr>
          <p:sp>
            <p:nvSpPr>
              <p:cNvPr id="6" name="Oval 5">
                <a:extLst>
                  <a:ext uri="{FF2B5EF4-FFF2-40B4-BE49-F238E27FC236}">
                    <a16:creationId xmlns:a16="http://schemas.microsoft.com/office/drawing/2014/main" id="{A6B25D1A-ED85-47AB-9D7B-597308742605}"/>
                  </a:ext>
                </a:extLst>
              </p:cNvPr>
              <p:cNvSpPr/>
              <p:nvPr/>
            </p:nvSpPr>
            <p:spPr bwMode="auto">
              <a:xfrm>
                <a:off x="6007099" y="1983350"/>
                <a:ext cx="212725" cy="212725"/>
              </a:xfrm>
              <a:prstGeom prst="ellipse">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9B96FAE9-A0AF-4710-B182-B1FA4A7B362E}"/>
                  </a:ext>
                </a:extLst>
              </p:cNvPr>
              <p:cNvCxnSpPr>
                <a:cxnSpLocks/>
                <a:endCxn id="6" idx="3"/>
              </p:cNvCxnSpPr>
              <p:nvPr/>
            </p:nvCxnSpPr>
            <p:spPr>
              <a:xfrm flipV="1">
                <a:off x="5950744" y="2164922"/>
                <a:ext cx="87508" cy="87741"/>
              </a:xfrm>
              <a:prstGeom prst="line">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2" name="Rectangle 11">
              <a:extLst>
                <a:ext uri="{FF2B5EF4-FFF2-40B4-BE49-F238E27FC236}">
                  <a16:creationId xmlns:a16="http://schemas.microsoft.com/office/drawing/2014/main" id="{D90231E6-F6CF-4A35-8DC2-64BFEFD72EE3}"/>
                </a:ext>
              </a:extLst>
            </p:cNvPr>
            <p:cNvSpPr/>
            <p:nvPr/>
          </p:nvSpPr>
          <p:spPr bwMode="auto">
            <a:xfrm>
              <a:off x="5812631" y="1850231"/>
              <a:ext cx="545306" cy="547688"/>
            </a:xfrm>
            <a:prstGeom prst="rect">
              <a:avLst/>
            </a:prstGeom>
            <a:noFill/>
            <a:ln w="38100">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cs typeface="Segoe UI" pitchFamily="34" charset="0"/>
              </a:endParaRPr>
            </a:p>
          </p:txBody>
        </p:sp>
        <p:sp>
          <p:nvSpPr>
            <p:cNvPr id="13" name="Rectangle 12">
              <a:extLst>
                <a:ext uri="{FF2B5EF4-FFF2-40B4-BE49-F238E27FC236}">
                  <a16:creationId xmlns:a16="http://schemas.microsoft.com/office/drawing/2014/main" id="{243E95D9-40A5-42D3-81D7-3F0224EDA1D7}"/>
                </a:ext>
              </a:extLst>
            </p:cNvPr>
            <p:cNvSpPr/>
            <p:nvPr/>
          </p:nvSpPr>
          <p:spPr bwMode="auto">
            <a:xfrm>
              <a:off x="5912644" y="1816259"/>
              <a:ext cx="350044" cy="7219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E5C569E7-BCF9-47F0-8650-9D903DB24331}"/>
                </a:ext>
              </a:extLst>
            </p:cNvPr>
            <p:cNvSpPr/>
            <p:nvPr/>
          </p:nvSpPr>
          <p:spPr bwMode="auto">
            <a:xfrm>
              <a:off x="5912644" y="2375059"/>
              <a:ext cx="350044" cy="457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AB380C22-B32A-4640-8D4B-1C71CB29CE0F}"/>
                </a:ext>
              </a:extLst>
            </p:cNvPr>
            <p:cNvSpPr/>
            <p:nvPr/>
          </p:nvSpPr>
          <p:spPr bwMode="auto">
            <a:xfrm rot="5400000">
              <a:off x="5652252" y="2068117"/>
              <a:ext cx="350044" cy="9763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0B93B092-E884-4F1B-BE0C-8A35E2507C0F}"/>
                </a:ext>
              </a:extLst>
            </p:cNvPr>
            <p:cNvSpPr/>
            <p:nvPr/>
          </p:nvSpPr>
          <p:spPr bwMode="auto">
            <a:xfrm rot="5400000" flipV="1">
              <a:off x="6183277" y="2075260"/>
              <a:ext cx="350044" cy="9763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45952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63" presetClass="path" presetSubtype="0" decel="100000" fill="hold" grpId="1" nodeType="withEffect">
                                  <p:stCondLst>
                                    <p:cond delay="0"/>
                                  </p:stCondLst>
                                  <p:childTnLst>
                                    <p:animMotion origin="layout" path="M -0.02617 -4.76623E-7 L 2.44064E-6 -4.76623E-7 " pathEditMode="relative" rAng="0" ptsTypes="AA">
                                      <p:cBhvr>
                                        <p:cTn id="9" dur="500" fill="hold"/>
                                        <p:tgtEl>
                                          <p:spTgt spid="48"/>
                                        </p:tgtEl>
                                        <p:attrNameLst>
                                          <p:attrName>ppt_x</p:attrName>
                                          <p:attrName>ppt_y</p:attrName>
                                        </p:attrNameLst>
                                      </p:cBhvr>
                                      <p:rCtr x="1302" y="0"/>
                                    </p:animMotion>
                                  </p:childTnLst>
                                </p:cTn>
                              </p:par>
                              <p:par>
                                <p:cTn id="10" presetID="10" presetClass="entr" presetSubtype="0" fill="hold" grpId="0" nodeType="withEffect" nodePh="1">
                                  <p:stCondLst>
                                    <p:cond delay="0"/>
                                  </p:stCondLst>
                                  <p:endCondLst>
                                    <p:cond evt="begin" delay="0">
                                      <p:tn val="10"/>
                                    </p:cond>
                                  </p:end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87"/>
                                        </p:tgtEl>
                                        <p:attrNameLst>
                                          <p:attrName>style.visibility</p:attrName>
                                        </p:attrNameLst>
                                      </p:cBhvr>
                                      <p:to>
                                        <p:strVal val="visible"/>
                                      </p:to>
                                    </p:set>
                                    <p:anim calcmode="lin" valueType="num">
                                      <p:cBhvr>
                                        <p:cTn id="15" dur="500" fill="hold"/>
                                        <p:tgtEl>
                                          <p:spTgt spid="87"/>
                                        </p:tgtEl>
                                        <p:attrNameLst>
                                          <p:attrName>ppt_w</p:attrName>
                                        </p:attrNameLst>
                                      </p:cBhvr>
                                      <p:tavLst>
                                        <p:tav tm="0">
                                          <p:val>
                                            <p:fltVal val="0"/>
                                          </p:val>
                                        </p:tav>
                                        <p:tav tm="100000">
                                          <p:val>
                                            <p:strVal val="#ppt_w"/>
                                          </p:val>
                                        </p:tav>
                                      </p:tavLst>
                                    </p:anim>
                                    <p:anim calcmode="lin" valueType="num">
                                      <p:cBhvr>
                                        <p:cTn id="16" dur="500" fill="hold"/>
                                        <p:tgtEl>
                                          <p:spTgt spid="87"/>
                                        </p:tgtEl>
                                        <p:attrNameLst>
                                          <p:attrName>ppt_h</p:attrName>
                                        </p:attrNameLst>
                                      </p:cBhvr>
                                      <p:tavLst>
                                        <p:tav tm="0">
                                          <p:val>
                                            <p:fltVal val="0"/>
                                          </p:val>
                                        </p:tav>
                                        <p:tav tm="100000">
                                          <p:val>
                                            <p:strVal val="#ppt_h"/>
                                          </p:val>
                                        </p:tav>
                                      </p:tavLst>
                                    </p:anim>
                                    <p:animEffect transition="in" filter="fade">
                                      <p:cBhvr>
                                        <p:cTn id="17" dur="500"/>
                                        <p:tgtEl>
                                          <p:spTgt spid="87"/>
                                        </p:tgtEl>
                                      </p:cBhvr>
                                    </p:animEffect>
                                  </p:childTnLst>
                                </p:cTn>
                              </p:par>
                              <p:par>
                                <p:cTn id="18" presetID="53" presetClass="entr" presetSubtype="16"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p:cTn id="25" dur="500" fill="hold"/>
                                        <p:tgtEl>
                                          <p:spTgt spid="77"/>
                                        </p:tgtEl>
                                        <p:attrNameLst>
                                          <p:attrName>ppt_w</p:attrName>
                                        </p:attrNameLst>
                                      </p:cBhvr>
                                      <p:tavLst>
                                        <p:tav tm="0">
                                          <p:val>
                                            <p:fltVal val="0"/>
                                          </p:val>
                                        </p:tav>
                                        <p:tav tm="100000">
                                          <p:val>
                                            <p:strVal val="#ppt_w"/>
                                          </p:val>
                                        </p:tav>
                                      </p:tavLst>
                                    </p:anim>
                                    <p:anim calcmode="lin" valueType="num">
                                      <p:cBhvr>
                                        <p:cTn id="26" dur="500" fill="hold"/>
                                        <p:tgtEl>
                                          <p:spTgt spid="77"/>
                                        </p:tgtEl>
                                        <p:attrNameLst>
                                          <p:attrName>ppt_h</p:attrName>
                                        </p:attrNameLst>
                                      </p:cBhvr>
                                      <p:tavLst>
                                        <p:tav tm="0">
                                          <p:val>
                                            <p:fltVal val="0"/>
                                          </p:val>
                                        </p:tav>
                                        <p:tav tm="100000">
                                          <p:val>
                                            <p:strVal val="#ppt_h"/>
                                          </p:val>
                                        </p:tav>
                                      </p:tavLst>
                                    </p:anim>
                                    <p:animEffect transition="in" filter="fade">
                                      <p:cBhvr>
                                        <p:cTn id="27" dur="500"/>
                                        <p:tgtEl>
                                          <p:spTgt spid="77"/>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 calcmode="lin" valueType="num">
                                      <p:cBhvr>
                                        <p:cTn id="30" dur="500" fill="hold"/>
                                        <p:tgtEl>
                                          <p:spTgt spid="61"/>
                                        </p:tgtEl>
                                        <p:attrNameLst>
                                          <p:attrName>ppt_w</p:attrName>
                                        </p:attrNameLst>
                                      </p:cBhvr>
                                      <p:tavLst>
                                        <p:tav tm="0">
                                          <p:val>
                                            <p:fltVal val="0"/>
                                          </p:val>
                                        </p:tav>
                                        <p:tav tm="100000">
                                          <p:val>
                                            <p:strVal val="#ppt_w"/>
                                          </p:val>
                                        </p:tav>
                                      </p:tavLst>
                                    </p:anim>
                                    <p:anim calcmode="lin" valueType="num">
                                      <p:cBhvr>
                                        <p:cTn id="31" dur="500" fill="hold"/>
                                        <p:tgtEl>
                                          <p:spTgt spid="61"/>
                                        </p:tgtEl>
                                        <p:attrNameLst>
                                          <p:attrName>ppt_h</p:attrName>
                                        </p:attrNameLst>
                                      </p:cBhvr>
                                      <p:tavLst>
                                        <p:tav tm="0">
                                          <p:val>
                                            <p:fltVal val="0"/>
                                          </p:val>
                                        </p:tav>
                                        <p:tav tm="100000">
                                          <p:val>
                                            <p:strVal val="#ppt_h"/>
                                          </p:val>
                                        </p:tav>
                                      </p:tavLst>
                                    </p:anim>
                                    <p:animEffect transition="in" filter="fade">
                                      <p:cBhvr>
                                        <p:cTn id="32" dur="500"/>
                                        <p:tgtEl>
                                          <p:spTgt spid="61"/>
                                        </p:tgtEl>
                                      </p:cBhvr>
                                    </p:animEffect>
                                  </p:childTnLst>
                                </p:cTn>
                              </p:par>
                              <p:par>
                                <p:cTn id="33" presetID="53" presetClass="entr" presetSubtype="16" fill="hold" nodeType="withEffect">
                                  <p:stCondLst>
                                    <p:cond delay="0"/>
                                  </p:stCondLst>
                                  <p:childTnLst>
                                    <p:set>
                                      <p:cBhvr>
                                        <p:cTn id="34" dur="1" fill="hold">
                                          <p:stCondLst>
                                            <p:cond delay="0"/>
                                          </p:stCondLst>
                                        </p:cTn>
                                        <p:tgtEl>
                                          <p:spTgt spid="74"/>
                                        </p:tgtEl>
                                        <p:attrNameLst>
                                          <p:attrName>style.visibility</p:attrName>
                                        </p:attrNameLst>
                                      </p:cBhvr>
                                      <p:to>
                                        <p:strVal val="visible"/>
                                      </p:to>
                                    </p:set>
                                    <p:anim calcmode="lin" valueType="num">
                                      <p:cBhvr>
                                        <p:cTn id="35" dur="500" fill="hold"/>
                                        <p:tgtEl>
                                          <p:spTgt spid="74"/>
                                        </p:tgtEl>
                                        <p:attrNameLst>
                                          <p:attrName>ppt_w</p:attrName>
                                        </p:attrNameLst>
                                      </p:cBhvr>
                                      <p:tavLst>
                                        <p:tav tm="0">
                                          <p:val>
                                            <p:fltVal val="0"/>
                                          </p:val>
                                        </p:tav>
                                        <p:tav tm="100000">
                                          <p:val>
                                            <p:strVal val="#ppt_w"/>
                                          </p:val>
                                        </p:tav>
                                      </p:tavLst>
                                    </p:anim>
                                    <p:anim calcmode="lin" valueType="num">
                                      <p:cBhvr>
                                        <p:cTn id="36" dur="500" fill="hold"/>
                                        <p:tgtEl>
                                          <p:spTgt spid="74"/>
                                        </p:tgtEl>
                                        <p:attrNameLst>
                                          <p:attrName>ppt_h</p:attrName>
                                        </p:attrNameLst>
                                      </p:cBhvr>
                                      <p:tavLst>
                                        <p:tav tm="0">
                                          <p:val>
                                            <p:fltVal val="0"/>
                                          </p:val>
                                        </p:tav>
                                        <p:tav tm="100000">
                                          <p:val>
                                            <p:strVal val="#ppt_h"/>
                                          </p:val>
                                        </p:tav>
                                      </p:tavLst>
                                    </p:anim>
                                    <p:animEffect transition="in" filter="fade">
                                      <p:cBhvr>
                                        <p:cTn id="37" dur="500"/>
                                        <p:tgtEl>
                                          <p:spTgt spid="74"/>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fade">
                                      <p:cBhvr>
                                        <p:cTn id="56" dur="500"/>
                                        <p:tgtEl>
                                          <p:spTgt spid="6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500"/>
                                        <p:tgtEl>
                                          <p:spTgt spid="4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500"/>
                                        <p:tgtEl>
                                          <p:spTgt spid="6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2"/>
                                        </p:tgtEl>
                                        <p:attrNameLst>
                                          <p:attrName>style.visibility</p:attrName>
                                        </p:attrNameLst>
                                      </p:cBhvr>
                                      <p:to>
                                        <p:strVal val="visible"/>
                                      </p:to>
                                    </p:set>
                                    <p:animEffect transition="in" filter="fade">
                                      <p:cBhvr>
                                        <p:cTn id="68" dur="500"/>
                                        <p:tgtEl>
                                          <p:spTgt spid="72"/>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fade">
                                      <p:cBhvr>
                                        <p:cTn id="72" dur="500"/>
                                        <p:tgtEl>
                                          <p:spTgt spid="5"/>
                                        </p:tgtEl>
                                      </p:cBhvr>
                                    </p:animEffect>
                                  </p:childTnLst>
                                </p:cTn>
                              </p:par>
                              <p:par>
                                <p:cTn id="73" presetID="64" presetClass="path" presetSubtype="0" decel="100000" fill="hold" grpId="1" nodeType="withEffect">
                                  <p:stCondLst>
                                    <p:cond delay="0"/>
                                  </p:stCondLst>
                                  <p:childTnLst>
                                    <p:animMotion origin="layout" path="M 0 0.02801 L 0 2.22222E-6 " pathEditMode="relative" rAng="0" ptsTypes="AA">
                                      <p:cBhvr>
                                        <p:cTn id="74" dur="500" fill="hold"/>
                                        <p:tgtEl>
                                          <p:spTgt spid="5"/>
                                        </p:tgtEl>
                                        <p:attrNameLst>
                                          <p:attrName>ppt_x</p:attrName>
                                          <p:attrName>ppt_y</p:attrName>
                                        </p:attrNameLst>
                                      </p:cBhvr>
                                      <p:rCtr x="0" y="-1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62" grpId="0"/>
      <p:bldP spid="63" grpId="0"/>
      <p:bldP spid="64" grpId="0"/>
      <p:bldP spid="65" grpId="0"/>
      <p:bldP spid="72" grpId="0"/>
      <p:bldP spid="73" grpId="0"/>
      <p:bldP spid="43" grpId="0"/>
      <p:bldP spid="44" grpId="0"/>
      <p:bldP spid="61" grpId="0" animBg="1"/>
      <p:bldP spid="77" grpId="0" animBg="1"/>
      <p:bldP spid="87" grpId="0" animBg="1"/>
      <p:bldP spid="36" grpId="0"/>
      <p:bldP spid="37" grpId="0"/>
      <p:bldP spid="3" grpId="0"/>
      <p:bldP spid="5" grpId="0" animBg="1"/>
      <p:bldP spid="5"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84C1C574-B008-439B-A29B-CE925E8400B7}"/>
              </a:ext>
            </a:extLst>
          </p:cNvPr>
          <p:cNvSpPr/>
          <p:nvPr/>
        </p:nvSpPr>
        <p:spPr bwMode="auto">
          <a:xfrm>
            <a:off x="152057" y="1371670"/>
            <a:ext cx="1568846" cy="401947"/>
          </a:xfrm>
          <a:prstGeom prst="rect">
            <a:avLst/>
          </a:prstGeom>
        </p:spPr>
        <p:txBody>
          <a:bodyPr vert="horz" wrap="square" lIns="93260" tIns="46630" rIns="93260" bIns="46630" rtlCol="0" anchor="t">
            <a:spAutoFit/>
          </a:bodyPr>
          <a:lstStyle/>
          <a:p>
            <a:pPr algn="ctr" defTabSz="951304">
              <a:spcBef>
                <a:spcPct val="0"/>
              </a:spcBef>
            </a:pPr>
            <a:r>
              <a:rPr lang="en-US" sz="2000" dirty="0">
                <a:ln w="3175">
                  <a:noFill/>
                </a:ln>
                <a:solidFill>
                  <a:schemeClr val="accent3"/>
                </a:solidFill>
                <a:latin typeface="Segoe UI Semibold"/>
              </a:rPr>
              <a:t>Documents</a:t>
            </a:r>
          </a:p>
        </p:txBody>
      </p:sp>
      <p:sp>
        <p:nvSpPr>
          <p:cNvPr id="68" name="Rectangle 67">
            <a:extLst>
              <a:ext uri="{FF2B5EF4-FFF2-40B4-BE49-F238E27FC236}">
                <a16:creationId xmlns:a16="http://schemas.microsoft.com/office/drawing/2014/main" id="{865CD6A4-CC70-45B2-ACEB-C377E91BBA4C}"/>
              </a:ext>
            </a:extLst>
          </p:cNvPr>
          <p:cNvSpPr/>
          <p:nvPr/>
        </p:nvSpPr>
        <p:spPr bwMode="auto">
          <a:xfrm>
            <a:off x="5109955" y="1371671"/>
            <a:ext cx="1819452" cy="401947"/>
          </a:xfrm>
          <a:prstGeom prst="rect">
            <a:avLst/>
          </a:prstGeom>
        </p:spPr>
        <p:txBody>
          <a:bodyPr vert="horz" wrap="square" lIns="93260" tIns="46630" rIns="93260" bIns="46630" rtlCol="0" anchor="t">
            <a:spAutoFit/>
          </a:bodyPr>
          <a:lstStyle/>
          <a:p>
            <a:pPr algn="ctr" defTabSz="951304">
              <a:spcBef>
                <a:spcPct val="0"/>
              </a:spcBef>
              <a:defRPr/>
            </a:pPr>
            <a:r>
              <a:rPr lang="en-US" sz="2000" dirty="0">
                <a:ln w="3175">
                  <a:noFill/>
                </a:ln>
                <a:solidFill>
                  <a:schemeClr val="accent3"/>
                </a:solidFill>
                <a:latin typeface="Segoe UI Semibold"/>
                <a:cs typeface="Segoe UI Light" panose="020B0502040204020203" pitchFamily="34" charset="0"/>
              </a:rPr>
              <a:t>AI Components</a:t>
            </a:r>
          </a:p>
        </p:txBody>
      </p:sp>
      <p:sp>
        <p:nvSpPr>
          <p:cNvPr id="82" name="Rectangle 81">
            <a:extLst>
              <a:ext uri="{FF2B5EF4-FFF2-40B4-BE49-F238E27FC236}">
                <a16:creationId xmlns:a16="http://schemas.microsoft.com/office/drawing/2014/main" id="{4DF71690-0027-43FD-94B3-4391735E7175}"/>
              </a:ext>
            </a:extLst>
          </p:cNvPr>
          <p:cNvSpPr/>
          <p:nvPr/>
        </p:nvSpPr>
        <p:spPr bwMode="auto">
          <a:xfrm>
            <a:off x="9753115" y="1371671"/>
            <a:ext cx="2173708" cy="1017500"/>
          </a:xfrm>
          <a:prstGeom prst="rect">
            <a:avLst/>
          </a:prstGeom>
        </p:spPr>
        <p:txBody>
          <a:bodyPr vert="horz" wrap="square" lIns="93260" tIns="46630" rIns="93260" bIns="46630" rtlCol="0" anchor="t">
            <a:spAutoFit/>
          </a:bodyPr>
          <a:lstStyle/>
          <a:p>
            <a:pPr algn="ctr" defTabSz="951304">
              <a:spcBef>
                <a:spcPct val="0"/>
              </a:spcBef>
            </a:pPr>
            <a:r>
              <a:rPr lang="en-US" sz="2000" dirty="0">
                <a:ln w="3175">
                  <a:noFill/>
                </a:ln>
                <a:solidFill>
                  <a:schemeClr val="accent3"/>
                </a:solidFill>
                <a:latin typeface="Segoe UI Semibold"/>
              </a:rPr>
              <a:t>Full text-searchable rich index</a:t>
            </a:r>
          </a:p>
        </p:txBody>
      </p:sp>
      <p:sp>
        <p:nvSpPr>
          <p:cNvPr id="3" name="Title 2">
            <a:extLst>
              <a:ext uri="{FF2B5EF4-FFF2-40B4-BE49-F238E27FC236}">
                <a16:creationId xmlns:a16="http://schemas.microsoft.com/office/drawing/2014/main" id="{6D572A94-1604-45DD-BEC1-D6C9027BAB1A}"/>
              </a:ext>
            </a:extLst>
          </p:cNvPr>
          <p:cNvSpPr>
            <a:spLocks noGrp="1"/>
          </p:cNvSpPr>
          <p:nvPr>
            <p:ph type="title"/>
          </p:nvPr>
        </p:nvSpPr>
        <p:spPr/>
        <p:txBody>
          <a:bodyPr/>
          <a:lstStyle/>
          <a:p>
            <a:pPr algn="ctr"/>
            <a:r>
              <a:rPr lang="en-US" dirty="0"/>
              <a:t>Knowledge Mining with Azure Search</a:t>
            </a:r>
          </a:p>
        </p:txBody>
      </p:sp>
      <p:sp>
        <p:nvSpPr>
          <p:cNvPr id="28" name="Arrow: Chevron 2">
            <a:extLst>
              <a:ext uri="{FF2B5EF4-FFF2-40B4-BE49-F238E27FC236}">
                <a16:creationId xmlns:a16="http://schemas.microsoft.com/office/drawing/2014/main" id="{826EE199-3DB5-4222-9C55-BE01C4F8418C}"/>
              </a:ext>
            </a:extLst>
          </p:cNvPr>
          <p:cNvSpPr/>
          <p:nvPr/>
        </p:nvSpPr>
        <p:spPr bwMode="auto">
          <a:xfrm>
            <a:off x="9428090" y="2883146"/>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ln>
            <a:headEnd type="none" w="med" len="med"/>
            <a:tailEnd type="none" w="med"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a:solidFill>
                <a:schemeClr val="tx1"/>
              </a:solidFill>
              <a:latin typeface="Segoe UI"/>
              <a:ea typeface="Segoe UI" pitchFamily="34" charset="0"/>
              <a:cs typeface="Segoe UI" pitchFamily="34" charset="0"/>
            </a:endParaRPr>
          </a:p>
        </p:txBody>
      </p:sp>
      <p:sp>
        <p:nvSpPr>
          <p:cNvPr id="29" name="Arrow: Chevron 2">
            <a:extLst>
              <a:ext uri="{FF2B5EF4-FFF2-40B4-BE49-F238E27FC236}">
                <a16:creationId xmlns:a16="http://schemas.microsoft.com/office/drawing/2014/main" id="{67F233F6-DB84-489F-B54D-33992F9B8BAE}"/>
              </a:ext>
            </a:extLst>
          </p:cNvPr>
          <p:cNvSpPr/>
          <p:nvPr/>
        </p:nvSpPr>
        <p:spPr bwMode="auto">
          <a:xfrm>
            <a:off x="1957886" y="2949841"/>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ln>
            <a:headEnd type="none" w="med" len="med"/>
            <a:tailEnd type="none" w="med"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a:solidFill>
                <a:schemeClr val="tx1"/>
              </a:solidFill>
              <a:latin typeface="Segoe UI"/>
              <a:ea typeface="Segoe UI" pitchFamily="34" charset="0"/>
              <a:cs typeface="Segoe UI" pitchFamily="34" charset="0"/>
            </a:endParaRPr>
          </a:p>
        </p:txBody>
      </p:sp>
      <p:sp>
        <p:nvSpPr>
          <p:cNvPr id="75" name="Freeform 5">
            <a:extLst>
              <a:ext uri="{FF2B5EF4-FFF2-40B4-BE49-F238E27FC236}">
                <a16:creationId xmlns:a16="http://schemas.microsoft.com/office/drawing/2014/main" id="{37651D3D-BFB2-4F81-8D27-2E72C8BA66B0}"/>
              </a:ext>
            </a:extLst>
          </p:cNvPr>
          <p:cNvSpPr>
            <a:spLocks noEditPoints="1"/>
          </p:cNvSpPr>
          <p:nvPr/>
        </p:nvSpPr>
        <p:spPr bwMode="auto">
          <a:xfrm>
            <a:off x="5850471" y="2074000"/>
            <a:ext cx="226695" cy="362597"/>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ln>
            <a:headEnd/>
            <a:tailEnd/>
          </a:ln>
          <a:extLst>
            <a:ext uri="{909E8E84-426E-40DD-AFC4-6F175D3DCCD1}">
              <a14:hiddenFill xmlns:a14="http://schemas.microsoft.com/office/drawing/2010/main">
                <a:solidFill>
                  <a:srgbClr val="FFFFFF"/>
                </a:solidFill>
              </a14:hiddenFill>
            </a:ext>
          </a:extLst>
        </p:spPr>
        <p:style>
          <a:lnRef idx="2">
            <a:schemeClr val="accent3"/>
          </a:lnRef>
          <a:fillRef idx="1">
            <a:schemeClr val="lt1"/>
          </a:fillRef>
          <a:effectRef idx="0">
            <a:schemeClr val="accent3"/>
          </a:effectRef>
          <a:fontRef idx="minor">
            <a:schemeClr val="dk1"/>
          </a:fontRef>
        </p:style>
        <p:txBody>
          <a:bodyPr vert="horz" wrap="square" lIns="93260" tIns="46630" rIns="93260" bIns="46630" numCol="1" anchor="t" anchorCtr="0" compatLnSpc="1">
            <a:prstTxWarp prst="textNoShape">
              <a:avLst/>
            </a:prstTxWarp>
          </a:bodyPr>
          <a:lstStyle/>
          <a:p>
            <a:pPr defTabSz="951304">
              <a:defRPr/>
            </a:pPr>
            <a:endParaRPr lang="en-US" sz="2400">
              <a:latin typeface="Segoe UI Semilight"/>
            </a:endParaRPr>
          </a:p>
        </p:txBody>
      </p:sp>
      <p:grpSp>
        <p:nvGrpSpPr>
          <p:cNvPr id="76" name="Group 75">
            <a:extLst>
              <a:ext uri="{FF2B5EF4-FFF2-40B4-BE49-F238E27FC236}">
                <a16:creationId xmlns:a16="http://schemas.microsoft.com/office/drawing/2014/main" id="{FC8865A3-2F83-4F44-910A-A42555EFAB9D}"/>
              </a:ext>
            </a:extLst>
          </p:cNvPr>
          <p:cNvGrpSpPr/>
          <p:nvPr/>
        </p:nvGrpSpPr>
        <p:grpSpPr>
          <a:xfrm>
            <a:off x="3289860" y="3162037"/>
            <a:ext cx="350373" cy="277017"/>
            <a:chOff x="967154" y="1481462"/>
            <a:chExt cx="5331069" cy="4214950"/>
          </a:xfrm>
        </p:grpSpPr>
        <p:cxnSp>
          <p:nvCxnSpPr>
            <p:cNvPr id="77" name="Straight Connector 76">
              <a:extLst>
                <a:ext uri="{FF2B5EF4-FFF2-40B4-BE49-F238E27FC236}">
                  <a16:creationId xmlns:a16="http://schemas.microsoft.com/office/drawing/2014/main" id="{59A40472-D23D-4A6A-85F3-650E7EB7AA67}"/>
                </a:ext>
              </a:extLst>
            </p:cNvPr>
            <p:cNvCxnSpPr>
              <a:cxnSpLocks/>
            </p:cNvCxnSpPr>
            <p:nvPr/>
          </p:nvCxnSpPr>
          <p:spPr>
            <a:xfrm>
              <a:off x="967154" y="5696412"/>
              <a:ext cx="5331069" cy="0"/>
            </a:xfrm>
            <a:prstGeom prst="line">
              <a:avLst/>
            </a:prstGeom>
            <a:ln>
              <a:headEnd type="none"/>
              <a:tailEnd type="none"/>
            </a:ln>
          </p:spPr>
          <p:style>
            <a:lnRef idx="2">
              <a:schemeClr val="accent3"/>
            </a:lnRef>
            <a:fillRef idx="1">
              <a:schemeClr val="lt1"/>
            </a:fillRef>
            <a:effectRef idx="0">
              <a:schemeClr val="accent3"/>
            </a:effectRef>
            <a:fontRef idx="minor">
              <a:schemeClr val="dk1"/>
            </a:fontRef>
          </p:style>
        </p:cxnSp>
        <p:sp>
          <p:nvSpPr>
            <p:cNvPr id="78" name="Rectangle 77">
              <a:extLst>
                <a:ext uri="{FF2B5EF4-FFF2-40B4-BE49-F238E27FC236}">
                  <a16:creationId xmlns:a16="http://schemas.microsoft.com/office/drawing/2014/main" id="{C36B927C-5BC7-46C6-BE90-0E261F650787}"/>
                </a:ext>
              </a:extLst>
            </p:cNvPr>
            <p:cNvSpPr/>
            <p:nvPr/>
          </p:nvSpPr>
          <p:spPr bwMode="auto">
            <a:xfrm>
              <a:off x="1286608" y="2696308"/>
              <a:ext cx="2793023" cy="300010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solidFill>
                  <a:schemeClr val="tx1"/>
                </a:solidFill>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308769F3-722F-40A9-BFF2-5DB05559DAD7}"/>
                </a:ext>
              </a:extLst>
            </p:cNvPr>
            <p:cNvSpPr/>
            <p:nvPr/>
          </p:nvSpPr>
          <p:spPr bwMode="auto">
            <a:xfrm>
              <a:off x="2225919" y="4700954"/>
              <a:ext cx="914400" cy="99545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solidFill>
                  <a:schemeClr val="tx1"/>
                </a:solidFill>
                <a:latin typeface="Segoe UI"/>
                <a:ea typeface="Segoe UI" pitchFamily="34" charset="0"/>
                <a:cs typeface="Segoe UI" pitchFamily="34" charset="0"/>
              </a:endParaRPr>
            </a:p>
          </p:txBody>
        </p:sp>
        <p:sp>
          <p:nvSpPr>
            <p:cNvPr id="80" name="Freeform: Shape 404">
              <a:extLst>
                <a:ext uri="{FF2B5EF4-FFF2-40B4-BE49-F238E27FC236}">
                  <a16:creationId xmlns:a16="http://schemas.microsoft.com/office/drawing/2014/main" id="{1DE5A837-E5CA-4FD3-8487-87E2B020E412}"/>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solidFill>
                  <a:schemeClr val="tx1"/>
                </a:solidFill>
                <a:latin typeface="Segoe UI"/>
                <a:ea typeface="Segoe UI" pitchFamily="34" charset="0"/>
                <a:cs typeface="Segoe UI" pitchFamily="34" charset="0"/>
              </a:endParaRPr>
            </a:p>
          </p:txBody>
        </p:sp>
        <p:sp>
          <p:nvSpPr>
            <p:cNvPr id="81" name="Freeform: Shape 405">
              <a:extLst>
                <a:ext uri="{FF2B5EF4-FFF2-40B4-BE49-F238E27FC236}">
                  <a16:creationId xmlns:a16="http://schemas.microsoft.com/office/drawing/2014/main" id="{90111C11-5AA4-4452-8DB4-F60066913650}"/>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solidFill>
                  <a:schemeClr val="tx1"/>
                </a:solidFill>
                <a:latin typeface="Segoe UI"/>
                <a:ea typeface="Segoe UI" pitchFamily="34" charset="0"/>
                <a:cs typeface="Segoe UI" pitchFamily="34" charset="0"/>
              </a:endParaRPr>
            </a:p>
          </p:txBody>
        </p:sp>
      </p:grpSp>
      <p:sp>
        <p:nvSpPr>
          <p:cNvPr id="83" name="Freeform 5">
            <a:extLst>
              <a:ext uri="{FF2B5EF4-FFF2-40B4-BE49-F238E27FC236}">
                <a16:creationId xmlns:a16="http://schemas.microsoft.com/office/drawing/2014/main" id="{781F6DED-EF48-489E-913E-ED7BF55F86D6}"/>
              </a:ext>
            </a:extLst>
          </p:cNvPr>
          <p:cNvSpPr>
            <a:spLocks noEditPoints="1"/>
          </p:cNvSpPr>
          <p:nvPr/>
        </p:nvSpPr>
        <p:spPr bwMode="auto">
          <a:xfrm>
            <a:off x="5828495" y="3136656"/>
            <a:ext cx="270647" cy="30239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ln>
            <a:headEnd/>
            <a:tailEnd/>
          </a:ln>
          <a:extLst>
            <a:ext uri="{909E8E84-426E-40DD-AFC4-6F175D3DCCD1}">
              <a14:hiddenFill xmlns:a14="http://schemas.microsoft.com/office/drawing/2010/main">
                <a:solidFill>
                  <a:srgbClr val="FFFFFF"/>
                </a:solidFill>
              </a14:hiddenFill>
            </a:ext>
          </a:extLst>
        </p:spPr>
        <p:style>
          <a:lnRef idx="1">
            <a:schemeClr val="accent3"/>
          </a:lnRef>
          <a:fillRef idx="0">
            <a:schemeClr val="accent3"/>
          </a:fillRef>
          <a:effectRef idx="0">
            <a:schemeClr val="accent3"/>
          </a:effectRef>
          <a:fontRef idx="minor">
            <a:schemeClr val="tx1"/>
          </a:fontRef>
        </p:style>
        <p:txBody>
          <a:bodyPr vert="horz" wrap="square" lIns="93260" tIns="46630" rIns="93260" bIns="46630" numCol="1" anchor="t" anchorCtr="0" compatLnSpc="1">
            <a:prstTxWarp prst="textNoShape">
              <a:avLst/>
            </a:prstTxWarp>
          </a:bodyPr>
          <a:lstStyle/>
          <a:p>
            <a:pPr defTabSz="951304">
              <a:defRPr/>
            </a:pPr>
            <a:endParaRPr lang="en-US" sz="2400">
              <a:latin typeface="Segoe UI Semilight"/>
            </a:endParaRPr>
          </a:p>
        </p:txBody>
      </p:sp>
      <p:sp>
        <p:nvSpPr>
          <p:cNvPr id="99" name="building_5">
            <a:extLst>
              <a:ext uri="{FF2B5EF4-FFF2-40B4-BE49-F238E27FC236}">
                <a16:creationId xmlns:a16="http://schemas.microsoft.com/office/drawing/2014/main" id="{8C0B64C2-301A-49B9-8C4A-53195071CA5D}"/>
              </a:ext>
            </a:extLst>
          </p:cNvPr>
          <p:cNvSpPr>
            <a:spLocks noChangeAspect="1" noEditPoints="1"/>
          </p:cNvSpPr>
          <p:nvPr/>
        </p:nvSpPr>
        <p:spPr bwMode="auto">
          <a:xfrm>
            <a:off x="5788632" y="5132106"/>
            <a:ext cx="350373" cy="30011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ln>
            <a:headEnd/>
            <a:tailEnd/>
          </a:ln>
          <a:extLst>
            <a:ext uri="{909E8E84-426E-40DD-AFC4-6F175D3DCCD1}">
              <a14:hiddenFill xmlns:a14="http://schemas.microsoft.com/office/drawing/2010/main">
                <a:solidFill>
                  <a:srgbClr val="FFFFFF"/>
                </a:solidFill>
              </a14:hiddenFill>
            </a:ext>
          </a:extLst>
        </p:spPr>
        <p:style>
          <a:lnRef idx="1">
            <a:schemeClr val="accent3"/>
          </a:lnRef>
          <a:fillRef idx="0">
            <a:schemeClr val="accent3"/>
          </a:fillRef>
          <a:effectRef idx="0">
            <a:schemeClr val="accent3"/>
          </a:effectRef>
          <a:fontRef idx="minor">
            <a:schemeClr val="tx1"/>
          </a:fontRef>
        </p:style>
        <p:txBody>
          <a:bodyPr vert="horz" wrap="square" lIns="93247" tIns="46623" rIns="93247" bIns="46623" numCol="1" anchor="t" anchorCtr="0" compatLnSpc="1">
            <a:prstTxWarp prst="textNoShape">
              <a:avLst/>
            </a:prstTxWarp>
          </a:bodyPr>
          <a:lstStyle/>
          <a:p>
            <a:pPr defTabSz="951121">
              <a:defRPr/>
            </a:pPr>
            <a:endParaRPr lang="en-US" sz="2400">
              <a:latin typeface="Segoe UI Semilight"/>
            </a:endParaRPr>
          </a:p>
        </p:txBody>
      </p:sp>
      <p:grpSp>
        <p:nvGrpSpPr>
          <p:cNvPr id="100" name="Group 99">
            <a:extLst>
              <a:ext uri="{FF2B5EF4-FFF2-40B4-BE49-F238E27FC236}">
                <a16:creationId xmlns:a16="http://schemas.microsoft.com/office/drawing/2014/main" id="{7EA89C0D-E0FC-4B60-8F82-B22620968A3C}"/>
              </a:ext>
            </a:extLst>
          </p:cNvPr>
          <p:cNvGrpSpPr/>
          <p:nvPr/>
        </p:nvGrpSpPr>
        <p:grpSpPr>
          <a:xfrm>
            <a:off x="8248520" y="5111216"/>
            <a:ext cx="268778" cy="329020"/>
            <a:chOff x="965200" y="3436897"/>
            <a:chExt cx="528881" cy="647424"/>
          </a:xfrm>
        </p:grpSpPr>
        <p:grpSp>
          <p:nvGrpSpPr>
            <p:cNvPr id="101" name="Group 100">
              <a:extLst>
                <a:ext uri="{FF2B5EF4-FFF2-40B4-BE49-F238E27FC236}">
                  <a16:creationId xmlns:a16="http://schemas.microsoft.com/office/drawing/2014/main" id="{CA8F3AFC-3637-41B9-84B7-4E9D62E41667}"/>
                </a:ext>
              </a:extLst>
            </p:cNvPr>
            <p:cNvGrpSpPr/>
            <p:nvPr/>
          </p:nvGrpSpPr>
          <p:grpSpPr>
            <a:xfrm flipH="1">
              <a:off x="965200" y="3436897"/>
              <a:ext cx="528881" cy="647424"/>
              <a:chOff x="3003960" y="3685414"/>
              <a:chExt cx="403310" cy="493707"/>
            </a:xfrm>
          </p:grpSpPr>
          <p:sp>
            <p:nvSpPr>
              <p:cNvPr id="106" name="Snip Single Corner Rectangle 26">
                <a:extLst>
                  <a:ext uri="{FF2B5EF4-FFF2-40B4-BE49-F238E27FC236}">
                    <a16:creationId xmlns:a16="http://schemas.microsoft.com/office/drawing/2014/main" id="{6BB80100-8A33-4646-8BA6-E867C349522C}"/>
                  </a:ext>
                </a:extLst>
              </p:cNvPr>
              <p:cNvSpPr/>
              <p:nvPr/>
            </p:nvSpPr>
            <p:spPr bwMode="auto">
              <a:xfrm flipH="1">
                <a:off x="3003960" y="3685414"/>
                <a:ext cx="403310" cy="493707"/>
              </a:xfrm>
              <a:prstGeom prst="snip1Rect">
                <a:avLst>
                  <a:gd name="adj" fmla="val 28736"/>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solidFill>
                    <a:schemeClr val="tx1"/>
                  </a:solidFill>
                  <a:latin typeface="Segoe UI"/>
                  <a:ea typeface="Segoe UI" pitchFamily="34" charset="0"/>
                  <a:cs typeface="Segoe UI" pitchFamily="34" charset="0"/>
                </a:endParaRPr>
              </a:p>
            </p:txBody>
          </p:sp>
          <p:sp>
            <p:nvSpPr>
              <p:cNvPr id="107" name="Triangle 27">
                <a:extLst>
                  <a:ext uri="{FF2B5EF4-FFF2-40B4-BE49-F238E27FC236}">
                    <a16:creationId xmlns:a16="http://schemas.microsoft.com/office/drawing/2014/main" id="{E2ED9760-C431-455B-9071-BEF86C70F435}"/>
                  </a:ext>
                </a:extLst>
              </p:cNvPr>
              <p:cNvSpPr/>
              <p:nvPr/>
            </p:nvSpPr>
            <p:spPr bwMode="auto">
              <a:xfrm rot="8100000">
                <a:off x="3012552" y="3733609"/>
                <a:ext cx="160049" cy="80930"/>
              </a:xfrm>
              <a:prstGeom prst="triangl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solidFill>
                    <a:schemeClr val="tx1"/>
                  </a:solidFill>
                  <a:latin typeface="Segoe UI"/>
                  <a:ea typeface="Segoe UI" pitchFamily="34" charset="0"/>
                  <a:cs typeface="Segoe UI" pitchFamily="34" charset="0"/>
                </a:endParaRPr>
              </a:p>
            </p:txBody>
          </p:sp>
        </p:grpSp>
        <p:cxnSp>
          <p:nvCxnSpPr>
            <p:cNvPr id="102" name="Straight Connector 101">
              <a:extLst>
                <a:ext uri="{FF2B5EF4-FFF2-40B4-BE49-F238E27FC236}">
                  <a16:creationId xmlns:a16="http://schemas.microsoft.com/office/drawing/2014/main" id="{FF4164EF-F694-4940-A3FF-A39CDA64E7CC}"/>
                </a:ext>
              </a:extLst>
            </p:cNvPr>
            <p:cNvCxnSpPr/>
            <p:nvPr/>
          </p:nvCxnSpPr>
          <p:spPr>
            <a:xfrm>
              <a:off x="1047750" y="3578225"/>
              <a:ext cx="215900" cy="0"/>
            </a:xfrm>
            <a:prstGeom prst="line">
              <a:avLst/>
            </a:prstGeom>
            <a:ln>
              <a:headEnd type="none"/>
              <a:tailEnd type="none"/>
            </a:ln>
          </p:spPr>
          <p:style>
            <a:lnRef idx="2">
              <a:schemeClr val="accent3"/>
            </a:lnRef>
            <a:fillRef idx="1">
              <a:schemeClr val="lt1"/>
            </a:fillRef>
            <a:effectRef idx="0">
              <a:schemeClr val="accent3"/>
            </a:effectRef>
            <a:fontRef idx="minor">
              <a:schemeClr val="dk1"/>
            </a:fontRef>
          </p:style>
        </p:cxnSp>
        <p:cxnSp>
          <p:nvCxnSpPr>
            <p:cNvPr id="103" name="Straight Connector 102">
              <a:extLst>
                <a:ext uri="{FF2B5EF4-FFF2-40B4-BE49-F238E27FC236}">
                  <a16:creationId xmlns:a16="http://schemas.microsoft.com/office/drawing/2014/main" id="{CA79AAA6-14EE-47DC-A990-0F2A7457025E}"/>
                </a:ext>
              </a:extLst>
            </p:cNvPr>
            <p:cNvCxnSpPr/>
            <p:nvPr/>
          </p:nvCxnSpPr>
          <p:spPr>
            <a:xfrm>
              <a:off x="1047750" y="3697817"/>
              <a:ext cx="368300" cy="0"/>
            </a:xfrm>
            <a:prstGeom prst="line">
              <a:avLst/>
            </a:prstGeom>
            <a:ln>
              <a:headEnd type="none"/>
              <a:tailEnd type="none"/>
            </a:ln>
          </p:spPr>
          <p:style>
            <a:lnRef idx="2">
              <a:schemeClr val="accent3"/>
            </a:lnRef>
            <a:fillRef idx="1">
              <a:schemeClr val="lt1"/>
            </a:fillRef>
            <a:effectRef idx="0">
              <a:schemeClr val="accent3"/>
            </a:effectRef>
            <a:fontRef idx="minor">
              <a:schemeClr val="dk1"/>
            </a:fontRef>
          </p:style>
        </p:cxnSp>
        <p:cxnSp>
          <p:nvCxnSpPr>
            <p:cNvPr id="104" name="Straight Connector 103">
              <a:extLst>
                <a:ext uri="{FF2B5EF4-FFF2-40B4-BE49-F238E27FC236}">
                  <a16:creationId xmlns:a16="http://schemas.microsoft.com/office/drawing/2014/main" id="{07F960C6-3FB9-421A-9A27-58F61C7C52CE}"/>
                </a:ext>
              </a:extLst>
            </p:cNvPr>
            <p:cNvCxnSpPr/>
            <p:nvPr/>
          </p:nvCxnSpPr>
          <p:spPr>
            <a:xfrm>
              <a:off x="1047750" y="3817409"/>
              <a:ext cx="368300" cy="0"/>
            </a:xfrm>
            <a:prstGeom prst="line">
              <a:avLst/>
            </a:prstGeom>
            <a:ln>
              <a:headEnd type="none"/>
              <a:tailEnd type="none"/>
            </a:ln>
          </p:spPr>
          <p:style>
            <a:lnRef idx="2">
              <a:schemeClr val="accent3"/>
            </a:lnRef>
            <a:fillRef idx="1">
              <a:schemeClr val="lt1"/>
            </a:fillRef>
            <a:effectRef idx="0">
              <a:schemeClr val="accent3"/>
            </a:effectRef>
            <a:fontRef idx="minor">
              <a:schemeClr val="dk1"/>
            </a:fontRef>
          </p:style>
        </p:cxnSp>
        <p:cxnSp>
          <p:nvCxnSpPr>
            <p:cNvPr id="105" name="Straight Connector 104">
              <a:extLst>
                <a:ext uri="{FF2B5EF4-FFF2-40B4-BE49-F238E27FC236}">
                  <a16:creationId xmlns:a16="http://schemas.microsoft.com/office/drawing/2014/main" id="{E3F15A08-7B90-49DC-8429-369520175E61}"/>
                </a:ext>
              </a:extLst>
            </p:cNvPr>
            <p:cNvCxnSpPr/>
            <p:nvPr/>
          </p:nvCxnSpPr>
          <p:spPr>
            <a:xfrm>
              <a:off x="1047750" y="3937000"/>
              <a:ext cx="368300" cy="0"/>
            </a:xfrm>
            <a:prstGeom prst="line">
              <a:avLst/>
            </a:prstGeom>
            <a:ln>
              <a:headEnd type="none"/>
              <a:tailEnd type="none"/>
            </a:ln>
          </p:spPr>
          <p:style>
            <a:lnRef idx="2">
              <a:schemeClr val="accent3"/>
            </a:lnRef>
            <a:fillRef idx="1">
              <a:schemeClr val="lt1"/>
            </a:fillRef>
            <a:effectRef idx="0">
              <a:schemeClr val="accent3"/>
            </a:effectRef>
            <a:fontRef idx="minor">
              <a:schemeClr val="dk1"/>
            </a:fontRef>
          </p:style>
        </p:cxnSp>
      </p:grpSp>
      <p:sp>
        <p:nvSpPr>
          <p:cNvPr id="108" name="DeveloperTools_EC7A">
            <a:extLst>
              <a:ext uri="{FF2B5EF4-FFF2-40B4-BE49-F238E27FC236}">
                <a16:creationId xmlns:a16="http://schemas.microsoft.com/office/drawing/2014/main" id="{94D8DE91-6C0B-464A-A30B-2A0F943F3307}"/>
              </a:ext>
            </a:extLst>
          </p:cNvPr>
          <p:cNvSpPr>
            <a:spLocks noChangeAspect="1" noEditPoints="1"/>
          </p:cNvSpPr>
          <p:nvPr/>
        </p:nvSpPr>
        <p:spPr bwMode="auto">
          <a:xfrm>
            <a:off x="3354688" y="5071605"/>
            <a:ext cx="220718" cy="347772"/>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ln>
            <a:headEnd/>
            <a:tailEnd/>
          </a:ln>
          <a:extLst>
            <a:ext uri="{909E8E84-426E-40DD-AFC4-6F175D3DCCD1}">
              <a14:hiddenFill xmlns:a14="http://schemas.microsoft.com/office/drawing/2010/main">
                <a:solidFill>
                  <a:srgbClr val="FFFFFF"/>
                </a:solidFill>
              </a14:hiddenFill>
            </a:ext>
          </a:extLst>
        </p:spPr>
        <p:style>
          <a:lnRef idx="2">
            <a:schemeClr val="accent3"/>
          </a:lnRef>
          <a:fillRef idx="1">
            <a:schemeClr val="lt1"/>
          </a:fillRef>
          <a:effectRef idx="0">
            <a:schemeClr val="accent3"/>
          </a:effectRef>
          <a:fontRef idx="minor">
            <a:schemeClr val="dk1"/>
          </a:fontRef>
        </p:style>
        <p:txBody>
          <a:bodyPr vert="horz" wrap="square" lIns="93260" tIns="46630" rIns="93260" bIns="46630" numCol="1" anchor="t" anchorCtr="0" compatLnSpc="1">
            <a:prstTxWarp prst="textNoShape">
              <a:avLst/>
            </a:prstTxWarp>
          </a:bodyPr>
          <a:lstStyle/>
          <a:p>
            <a:pPr defTabSz="951304">
              <a:defRPr/>
            </a:pPr>
            <a:endParaRPr lang="en-US" sz="2400">
              <a:latin typeface="Segoe UI Semilight"/>
            </a:endParaRPr>
          </a:p>
        </p:txBody>
      </p:sp>
      <p:grpSp>
        <p:nvGrpSpPr>
          <p:cNvPr id="112" name="Group 111">
            <a:extLst>
              <a:ext uri="{FF2B5EF4-FFF2-40B4-BE49-F238E27FC236}">
                <a16:creationId xmlns:a16="http://schemas.microsoft.com/office/drawing/2014/main" id="{BA35E74C-31DB-403A-B265-72F02AA2A405}"/>
              </a:ext>
            </a:extLst>
          </p:cNvPr>
          <p:cNvGrpSpPr/>
          <p:nvPr/>
        </p:nvGrpSpPr>
        <p:grpSpPr>
          <a:xfrm>
            <a:off x="5828467" y="4126543"/>
            <a:ext cx="270681" cy="341186"/>
            <a:chOff x="9006725" y="765957"/>
            <a:chExt cx="222999" cy="281085"/>
          </a:xfrm>
        </p:grpSpPr>
        <p:grpSp>
          <p:nvGrpSpPr>
            <p:cNvPr id="113" name="Group 112">
              <a:extLst>
                <a:ext uri="{FF2B5EF4-FFF2-40B4-BE49-F238E27FC236}">
                  <a16:creationId xmlns:a16="http://schemas.microsoft.com/office/drawing/2014/main" id="{E4A03259-7418-44B6-855C-6B5B2D23AC24}"/>
                </a:ext>
              </a:extLst>
            </p:cNvPr>
            <p:cNvGrpSpPr/>
            <p:nvPr/>
          </p:nvGrpSpPr>
          <p:grpSpPr>
            <a:xfrm>
              <a:off x="9006725" y="765957"/>
              <a:ext cx="222999" cy="281085"/>
              <a:chOff x="9049397" y="3538221"/>
              <a:chExt cx="843714" cy="1063479"/>
            </a:xfrm>
          </p:grpSpPr>
          <p:sp>
            <p:nvSpPr>
              <p:cNvPr id="117" name="Delay 472">
                <a:extLst>
                  <a:ext uri="{FF2B5EF4-FFF2-40B4-BE49-F238E27FC236}">
                    <a16:creationId xmlns:a16="http://schemas.microsoft.com/office/drawing/2014/main" id="{CCF9D947-5248-4E66-B4BB-230DB9D5F1B7}"/>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solidFill>
                    <a:schemeClr val="tx1"/>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2CE6A796-3964-4630-B86E-801E261F9CB1}"/>
                  </a:ext>
                </a:extLst>
              </p:cNvPr>
              <p:cNvGrpSpPr/>
              <p:nvPr/>
            </p:nvGrpSpPr>
            <p:grpSpPr>
              <a:xfrm>
                <a:off x="9049397" y="3679697"/>
                <a:ext cx="843714" cy="922003"/>
                <a:chOff x="7480331" y="4348086"/>
                <a:chExt cx="144649" cy="158071"/>
              </a:xfrm>
              <a:solidFill>
                <a:schemeClr val="bg1"/>
              </a:solidFill>
            </p:grpSpPr>
            <p:sp>
              <p:nvSpPr>
                <p:cNvPr id="119" name="Oval 9">
                  <a:extLst>
                    <a:ext uri="{FF2B5EF4-FFF2-40B4-BE49-F238E27FC236}">
                      <a16:creationId xmlns:a16="http://schemas.microsoft.com/office/drawing/2014/main" id="{8939D726-E18B-4FC9-AED3-399FDF6F7705}"/>
                    </a:ext>
                  </a:extLst>
                </p:cNvPr>
                <p:cNvSpPr>
                  <a:spLocks noChangeArrowheads="1"/>
                </p:cNvSpPr>
                <p:nvPr/>
              </p:nvSpPr>
              <p:spPr bwMode="auto">
                <a:xfrm>
                  <a:off x="7502207" y="4348086"/>
                  <a:ext cx="99631" cy="86326"/>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64 w 581142"/>
                    <a:gd name="connsiteY0" fmla="*/ 213294 h 503636"/>
                    <a:gd name="connsiteX1" fmla="*/ 213764 w 581142"/>
                    <a:gd name="connsiteY1" fmla="*/ 30488 h 503636"/>
                    <a:gd name="connsiteX2" fmla="*/ 311314 w 581142"/>
                    <a:gd name="connsiteY2" fmla="*/ 29190 h 503636"/>
                    <a:gd name="connsiteX3" fmla="*/ 581142 w 581142"/>
                    <a:gd name="connsiteY3" fmla="*/ 213294 h 503636"/>
                    <a:gd name="connsiteX4" fmla="*/ 290903 w 581142"/>
                    <a:gd name="connsiteY4" fmla="*/ 503534 h 503636"/>
                    <a:gd name="connsiteX5" fmla="*/ 664 w 581142"/>
                    <a:gd name="connsiteY5" fmla="*/ 213294 h 50363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58 w 581136"/>
                    <a:gd name="connsiteY0" fmla="*/ 213294 h 503534"/>
                    <a:gd name="connsiteX1" fmla="*/ 213758 w 581136"/>
                    <a:gd name="connsiteY1" fmla="*/ 30488 h 503534"/>
                    <a:gd name="connsiteX2" fmla="*/ 311308 w 581136"/>
                    <a:gd name="connsiteY2" fmla="*/ 29190 h 503534"/>
                    <a:gd name="connsiteX3" fmla="*/ 581136 w 581136"/>
                    <a:gd name="connsiteY3" fmla="*/ 213294 h 503534"/>
                    <a:gd name="connsiteX4" fmla="*/ 290897 w 581136"/>
                    <a:gd name="connsiteY4" fmla="*/ 503534 h 503534"/>
                    <a:gd name="connsiteX5" fmla="*/ 658 w 581136"/>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36" h="503534">
                      <a:moveTo>
                        <a:pt x="658" y="213294"/>
                      </a:moveTo>
                      <a:cubicBezTo>
                        <a:pt x="9429" y="112825"/>
                        <a:pt x="165385" y="78861"/>
                        <a:pt x="213758" y="30488"/>
                      </a:cubicBezTo>
                      <a:cubicBezTo>
                        <a:pt x="262131" y="-17885"/>
                        <a:pt x="250078" y="-1278"/>
                        <a:pt x="311308" y="29190"/>
                      </a:cubicBezTo>
                      <a:cubicBezTo>
                        <a:pt x="372538" y="59658"/>
                        <a:pt x="581136" y="52999"/>
                        <a:pt x="581136" y="213294"/>
                      </a:cubicBezTo>
                      <a:cubicBezTo>
                        <a:pt x="581136" y="373589"/>
                        <a:pt x="511752" y="503534"/>
                        <a:pt x="290897" y="503534"/>
                      </a:cubicBezTo>
                      <a:cubicBezTo>
                        <a:pt x="70042" y="503534"/>
                        <a:pt x="-8113" y="313763"/>
                        <a:pt x="658" y="213294"/>
                      </a:cubicBezTo>
                      <a:close/>
                    </a:path>
                  </a:pathLst>
                </a:custGeom>
                <a:ln>
                  <a:headEnd/>
                  <a:tailEnd/>
                </a:ln>
                <a:extLst/>
              </p:spPr>
              <p:style>
                <a:lnRef idx="2">
                  <a:schemeClr val="accent3"/>
                </a:lnRef>
                <a:fillRef idx="1">
                  <a:schemeClr val="lt1"/>
                </a:fillRef>
                <a:effectRef idx="0">
                  <a:schemeClr val="accent3"/>
                </a:effectRef>
                <a:fontRef idx="minor">
                  <a:schemeClr val="dk1"/>
                </a:fontRef>
              </p:style>
              <p:txBody>
                <a:bodyPr vert="horz" wrap="square" lIns="93260" tIns="46630" rIns="93260" bIns="46630" numCol="1" anchor="t" anchorCtr="0" compatLnSpc="1">
                  <a:prstTxWarp prst="textNoShape">
                    <a:avLst/>
                  </a:prstTxWarp>
                </a:bodyPr>
                <a:lstStyle/>
                <a:p>
                  <a:pPr defTabSz="932597">
                    <a:defRPr/>
                  </a:pPr>
                  <a:endParaRPr lang="en-US" sz="2400">
                    <a:latin typeface="Segoe UI"/>
                  </a:endParaRPr>
                </a:p>
              </p:txBody>
            </p:sp>
            <p:sp>
              <p:nvSpPr>
                <p:cNvPr id="120" name="Freeform 10">
                  <a:extLst>
                    <a:ext uri="{FF2B5EF4-FFF2-40B4-BE49-F238E27FC236}">
                      <a16:creationId xmlns:a16="http://schemas.microsoft.com/office/drawing/2014/main" id="{05205D45-9E84-4435-969A-5878002A9523}"/>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ln>
                  <a:headEnd/>
                  <a:tailEnd/>
                </a:ln>
                <a:extLst/>
              </p:spPr>
              <p:style>
                <a:lnRef idx="2">
                  <a:schemeClr val="accent3"/>
                </a:lnRef>
                <a:fillRef idx="1">
                  <a:schemeClr val="lt1"/>
                </a:fillRef>
                <a:effectRef idx="0">
                  <a:schemeClr val="accent3"/>
                </a:effectRef>
                <a:fontRef idx="minor">
                  <a:schemeClr val="dk1"/>
                </a:fontRef>
              </p:style>
              <p:txBody>
                <a:bodyPr vert="horz" wrap="square" lIns="93260" tIns="46630" rIns="93260" bIns="46630" numCol="1" anchor="t" anchorCtr="0" compatLnSpc="1">
                  <a:prstTxWarp prst="textNoShape">
                    <a:avLst/>
                  </a:prstTxWarp>
                </a:bodyPr>
                <a:lstStyle/>
                <a:p>
                  <a:pPr defTabSz="932597">
                    <a:defRPr/>
                  </a:pPr>
                  <a:endParaRPr lang="en-US" sz="2400">
                    <a:latin typeface="Segoe UI"/>
                  </a:endParaRPr>
                </a:p>
              </p:txBody>
            </p:sp>
          </p:grpSp>
        </p:grpSp>
        <p:sp>
          <p:nvSpPr>
            <p:cNvPr id="114" name="Rounded Rectangle 442">
              <a:extLst>
                <a:ext uri="{FF2B5EF4-FFF2-40B4-BE49-F238E27FC236}">
                  <a16:creationId xmlns:a16="http://schemas.microsoft.com/office/drawing/2014/main" id="{51952DDC-54C7-4A6C-BA2E-7800EE9CD2DE}"/>
                </a:ext>
              </a:extLst>
            </p:cNvPr>
            <p:cNvSpPr/>
            <p:nvPr/>
          </p:nvSpPr>
          <p:spPr bwMode="auto">
            <a:xfrm>
              <a:off x="9067095" y="846868"/>
              <a:ext cx="43020" cy="30046"/>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solidFill>
                  <a:schemeClr val="tx1"/>
                </a:solidFill>
                <a:latin typeface="Segoe UI"/>
                <a:ea typeface="Segoe UI" pitchFamily="34" charset="0"/>
                <a:cs typeface="Segoe UI" pitchFamily="34" charset="0"/>
              </a:endParaRPr>
            </a:p>
          </p:txBody>
        </p:sp>
        <p:sp>
          <p:nvSpPr>
            <p:cNvPr id="115" name="Rounded Rectangle 443">
              <a:extLst>
                <a:ext uri="{FF2B5EF4-FFF2-40B4-BE49-F238E27FC236}">
                  <a16:creationId xmlns:a16="http://schemas.microsoft.com/office/drawing/2014/main" id="{FAA24222-4D8F-471E-9086-304141A5B8A5}"/>
                </a:ext>
              </a:extLst>
            </p:cNvPr>
            <p:cNvSpPr/>
            <p:nvPr/>
          </p:nvSpPr>
          <p:spPr bwMode="auto">
            <a:xfrm>
              <a:off x="9124249" y="846868"/>
              <a:ext cx="43020" cy="30046"/>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solidFill>
                  <a:schemeClr val="tx1"/>
                </a:solidFill>
                <a:latin typeface="Segoe UI"/>
                <a:ea typeface="Segoe UI" pitchFamily="34" charset="0"/>
                <a:cs typeface="Segoe UI" pitchFamily="34" charset="0"/>
              </a:endParaRPr>
            </a:p>
          </p:txBody>
        </p:sp>
        <p:sp>
          <p:nvSpPr>
            <p:cNvPr id="116" name="Freeform 444">
              <a:extLst>
                <a:ext uri="{FF2B5EF4-FFF2-40B4-BE49-F238E27FC236}">
                  <a16:creationId xmlns:a16="http://schemas.microsoft.com/office/drawing/2014/main" id="{4B597123-C51E-4D00-B56B-ECEFAB8F2889}"/>
                </a:ext>
              </a:extLst>
            </p:cNvPr>
            <p:cNvSpPr/>
            <p:nvPr/>
          </p:nvSpPr>
          <p:spPr bwMode="auto">
            <a:xfrm>
              <a:off x="9053802" y="843363"/>
              <a:ext cx="127872" cy="4341"/>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US" sz="2400">
                <a:solidFill>
                  <a:schemeClr val="tx1"/>
                </a:solidFill>
                <a:latin typeface="Segoe UI"/>
              </a:endParaRPr>
            </a:p>
          </p:txBody>
        </p:sp>
      </p:grpSp>
      <p:sp>
        <p:nvSpPr>
          <p:cNvPr id="5" name="Smiley Face 4">
            <a:extLst>
              <a:ext uri="{FF2B5EF4-FFF2-40B4-BE49-F238E27FC236}">
                <a16:creationId xmlns:a16="http://schemas.microsoft.com/office/drawing/2014/main" id="{FA7903ED-FF53-44B1-9BE1-570B42737B81}"/>
              </a:ext>
            </a:extLst>
          </p:cNvPr>
          <p:cNvSpPr/>
          <p:nvPr/>
        </p:nvSpPr>
        <p:spPr bwMode="auto">
          <a:xfrm>
            <a:off x="8233088" y="2136958"/>
            <a:ext cx="299639" cy="299639"/>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stroke="0" extrusionOk="0">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 w="914400" h="914400" fill="darkenLess" extrusionOk="0">
                <a:moveTo>
                  <a:pt x="263102" y="320463"/>
                </a:moveTo>
                <a:cubicBezTo>
                  <a:pt x="263102" y="294160"/>
                  <a:pt x="284424" y="272838"/>
                  <a:pt x="310727" y="272838"/>
                </a:cubicBezTo>
                <a:cubicBezTo>
                  <a:pt x="337030" y="272838"/>
                  <a:pt x="358352" y="294160"/>
                  <a:pt x="358352" y="320463"/>
                </a:cubicBezTo>
                <a:cubicBezTo>
                  <a:pt x="358352" y="346766"/>
                  <a:pt x="337030" y="368088"/>
                  <a:pt x="310727" y="368088"/>
                </a:cubicBezTo>
                <a:cubicBezTo>
                  <a:pt x="284424" y="368088"/>
                  <a:pt x="263102" y="346766"/>
                  <a:pt x="263102" y="320463"/>
                </a:cubicBezTo>
                <a:moveTo>
                  <a:pt x="556048" y="320463"/>
                </a:moveTo>
                <a:cubicBezTo>
                  <a:pt x="556048" y="294160"/>
                  <a:pt x="577370" y="272838"/>
                  <a:pt x="603673" y="272838"/>
                </a:cubicBezTo>
                <a:cubicBezTo>
                  <a:pt x="629976" y="272838"/>
                  <a:pt x="651298" y="294160"/>
                  <a:pt x="651298" y="320463"/>
                </a:cubicBezTo>
                <a:cubicBezTo>
                  <a:pt x="651298" y="346766"/>
                  <a:pt x="629976" y="368088"/>
                  <a:pt x="603673" y="368088"/>
                </a:cubicBezTo>
                <a:cubicBezTo>
                  <a:pt x="577370" y="368088"/>
                  <a:pt x="556048" y="346766"/>
                  <a:pt x="556048" y="320463"/>
                </a:cubicBezTo>
              </a:path>
              <a:path w="914400" h="914400" fill="none" extrusionOk="0">
                <a:moveTo>
                  <a:pt x="201838" y="583538"/>
                </a:moveTo>
                <a:cubicBezTo>
                  <a:pt x="252912" y="750761"/>
                  <a:pt x="677129" y="760028"/>
                  <a:pt x="722059" y="586058"/>
                </a:cubicBezTo>
              </a:path>
              <a:path w="914400" h="914400" fill="none">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Lst>
          </a:cu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a:solidFill>
                <a:schemeClr val="tx1"/>
              </a:solidFill>
              <a:latin typeface="Segoe UI"/>
              <a:ea typeface="Segoe UI" pitchFamily="34" charset="0"/>
              <a:cs typeface="Segoe UI" pitchFamily="34" charset="0"/>
            </a:endParaRPr>
          </a:p>
        </p:txBody>
      </p:sp>
      <p:sp>
        <p:nvSpPr>
          <p:cNvPr id="187" name="TextBox 186">
            <a:extLst>
              <a:ext uri="{FF2B5EF4-FFF2-40B4-BE49-F238E27FC236}">
                <a16:creationId xmlns:a16="http://schemas.microsoft.com/office/drawing/2014/main" id="{18815C42-C69E-4AFB-810C-6B9DECA49B9B}"/>
              </a:ext>
            </a:extLst>
          </p:cNvPr>
          <p:cNvSpPr txBox="1"/>
          <p:nvPr/>
        </p:nvSpPr>
        <p:spPr>
          <a:xfrm>
            <a:off x="2450721" y="2481368"/>
            <a:ext cx="2028653" cy="340392"/>
          </a:xfrm>
          <a:prstGeom prst="rect">
            <a:avLst/>
          </a:prstGeom>
          <a:noFill/>
        </p:spPr>
        <p:txBody>
          <a:bodyPr wrap="none" lIns="93260" tIns="46630" rIns="93260" bIns="46630" rtlCol="0">
            <a:spAutoFit/>
          </a:bodyPr>
          <a:lstStyle/>
          <a:p>
            <a:pPr algn="ctr" defTabSz="932597">
              <a:spcAft>
                <a:spcPts val="1224"/>
              </a:spcAft>
              <a:defRPr/>
            </a:pPr>
            <a:r>
              <a:rPr lang="en-US" sz="1600">
                <a:latin typeface="Segoe UI"/>
              </a:rPr>
              <a:t>Key Phrase extraction </a:t>
            </a:r>
          </a:p>
        </p:txBody>
      </p:sp>
      <p:sp>
        <p:nvSpPr>
          <p:cNvPr id="188" name="TextBox 187">
            <a:extLst>
              <a:ext uri="{FF2B5EF4-FFF2-40B4-BE49-F238E27FC236}">
                <a16:creationId xmlns:a16="http://schemas.microsoft.com/office/drawing/2014/main" id="{2EF22189-6736-4E00-90AE-0FC174906C01}"/>
              </a:ext>
            </a:extLst>
          </p:cNvPr>
          <p:cNvSpPr txBox="1"/>
          <p:nvPr/>
        </p:nvSpPr>
        <p:spPr>
          <a:xfrm>
            <a:off x="4782557" y="2481368"/>
            <a:ext cx="2362526" cy="340392"/>
          </a:xfrm>
          <a:prstGeom prst="rect">
            <a:avLst/>
          </a:prstGeom>
          <a:noFill/>
        </p:spPr>
        <p:txBody>
          <a:bodyPr wrap="none" lIns="93260" tIns="46630" rIns="93260" bIns="46630" rtlCol="0">
            <a:spAutoFit/>
          </a:bodyPr>
          <a:lstStyle/>
          <a:p>
            <a:pPr algn="ctr" defTabSz="932597">
              <a:spcAft>
                <a:spcPts val="1224"/>
              </a:spcAft>
              <a:defRPr/>
            </a:pPr>
            <a:r>
              <a:rPr lang="en-US" sz="1600">
                <a:latin typeface="Segoe UI"/>
              </a:rPr>
              <a:t>Location entity extraction </a:t>
            </a:r>
          </a:p>
        </p:txBody>
      </p:sp>
      <p:sp>
        <p:nvSpPr>
          <p:cNvPr id="189" name="TextBox 188">
            <a:extLst>
              <a:ext uri="{FF2B5EF4-FFF2-40B4-BE49-F238E27FC236}">
                <a16:creationId xmlns:a16="http://schemas.microsoft.com/office/drawing/2014/main" id="{195DD90A-FBD9-43A8-A095-DD11D76379E8}"/>
              </a:ext>
            </a:extLst>
          </p:cNvPr>
          <p:cNvSpPr txBox="1"/>
          <p:nvPr/>
        </p:nvSpPr>
        <p:spPr>
          <a:xfrm>
            <a:off x="7512564" y="2481368"/>
            <a:ext cx="1740690" cy="340392"/>
          </a:xfrm>
          <a:prstGeom prst="rect">
            <a:avLst/>
          </a:prstGeom>
          <a:noFill/>
        </p:spPr>
        <p:txBody>
          <a:bodyPr wrap="none" lIns="93260" tIns="46630" rIns="93260" bIns="46630" rtlCol="0">
            <a:spAutoFit/>
          </a:bodyPr>
          <a:lstStyle/>
          <a:p>
            <a:pPr algn="ctr" defTabSz="932597">
              <a:spcAft>
                <a:spcPts val="1224"/>
              </a:spcAft>
              <a:defRPr/>
            </a:pPr>
            <a:r>
              <a:rPr lang="en-US" sz="1600">
                <a:latin typeface="Segoe UI"/>
              </a:rPr>
              <a:t>Sentiment analysis</a:t>
            </a:r>
          </a:p>
        </p:txBody>
      </p:sp>
      <p:sp>
        <p:nvSpPr>
          <p:cNvPr id="190" name="TextBox 189">
            <a:extLst>
              <a:ext uri="{FF2B5EF4-FFF2-40B4-BE49-F238E27FC236}">
                <a16:creationId xmlns:a16="http://schemas.microsoft.com/office/drawing/2014/main" id="{66C5C4AE-49F5-44FD-B2B4-764D20E191E1}"/>
              </a:ext>
            </a:extLst>
          </p:cNvPr>
          <p:cNvSpPr txBox="1"/>
          <p:nvPr/>
        </p:nvSpPr>
        <p:spPr>
          <a:xfrm>
            <a:off x="2338070" y="3479158"/>
            <a:ext cx="2253953" cy="586613"/>
          </a:xfrm>
          <a:prstGeom prst="rect">
            <a:avLst/>
          </a:prstGeom>
          <a:noFill/>
        </p:spPr>
        <p:txBody>
          <a:bodyPr wrap="square" lIns="93260" tIns="46630" rIns="93260" bIns="46630" rtlCol="0">
            <a:spAutoFit/>
          </a:bodyPr>
          <a:lstStyle/>
          <a:p>
            <a:pPr algn="ctr" defTabSz="932597">
              <a:spcAft>
                <a:spcPts val="1224"/>
              </a:spcAft>
              <a:defRPr/>
            </a:pPr>
            <a:r>
              <a:rPr lang="en-US" sz="1600">
                <a:latin typeface="Segoe UI"/>
              </a:rPr>
              <a:t>Organization entity extraction</a:t>
            </a:r>
          </a:p>
        </p:txBody>
      </p:sp>
      <p:sp>
        <p:nvSpPr>
          <p:cNvPr id="191" name="TextBox 190">
            <a:extLst>
              <a:ext uri="{FF2B5EF4-FFF2-40B4-BE49-F238E27FC236}">
                <a16:creationId xmlns:a16="http://schemas.microsoft.com/office/drawing/2014/main" id="{BF50FFFD-F2B8-43E9-BB81-E27EC6CE30BB}"/>
              </a:ext>
            </a:extLst>
          </p:cNvPr>
          <p:cNvSpPr txBox="1"/>
          <p:nvPr/>
        </p:nvSpPr>
        <p:spPr>
          <a:xfrm>
            <a:off x="4998229" y="3479158"/>
            <a:ext cx="1931178" cy="586613"/>
          </a:xfrm>
          <a:prstGeom prst="rect">
            <a:avLst/>
          </a:prstGeom>
          <a:noFill/>
        </p:spPr>
        <p:txBody>
          <a:bodyPr wrap="square" lIns="93260" tIns="46630" rIns="93260" bIns="46630" rtlCol="0">
            <a:spAutoFit/>
          </a:bodyPr>
          <a:lstStyle/>
          <a:p>
            <a:pPr algn="ctr" defTabSz="932597">
              <a:spcAft>
                <a:spcPts val="1224"/>
              </a:spcAft>
              <a:defRPr/>
            </a:pPr>
            <a:r>
              <a:rPr lang="en-US" sz="1600">
                <a:latin typeface="Segoe UI"/>
              </a:rPr>
              <a:t>Persons entity extraction</a:t>
            </a:r>
          </a:p>
        </p:txBody>
      </p:sp>
      <p:sp>
        <p:nvSpPr>
          <p:cNvPr id="192" name="TextBox 191">
            <a:extLst>
              <a:ext uri="{FF2B5EF4-FFF2-40B4-BE49-F238E27FC236}">
                <a16:creationId xmlns:a16="http://schemas.microsoft.com/office/drawing/2014/main" id="{6341C792-31CA-4CAC-947A-8E2F1E92C68C}"/>
              </a:ext>
            </a:extLst>
          </p:cNvPr>
          <p:cNvSpPr txBox="1"/>
          <p:nvPr/>
        </p:nvSpPr>
        <p:spPr>
          <a:xfrm>
            <a:off x="7472104" y="3479158"/>
            <a:ext cx="1821610" cy="340392"/>
          </a:xfrm>
          <a:prstGeom prst="rect">
            <a:avLst/>
          </a:prstGeom>
          <a:noFill/>
        </p:spPr>
        <p:txBody>
          <a:bodyPr wrap="none" lIns="93260" tIns="46630" rIns="93260" bIns="46630" rtlCol="0">
            <a:spAutoFit/>
          </a:bodyPr>
          <a:lstStyle/>
          <a:p>
            <a:pPr algn="ctr" defTabSz="932597">
              <a:spcAft>
                <a:spcPts val="1224"/>
              </a:spcAft>
              <a:defRPr/>
            </a:pPr>
            <a:r>
              <a:rPr lang="en-US" sz="1600">
                <a:latin typeface="Segoe UI"/>
              </a:rPr>
              <a:t>Language detection</a:t>
            </a:r>
          </a:p>
        </p:txBody>
      </p:sp>
      <p:sp>
        <p:nvSpPr>
          <p:cNvPr id="193" name="TextBox 192">
            <a:extLst>
              <a:ext uri="{FF2B5EF4-FFF2-40B4-BE49-F238E27FC236}">
                <a16:creationId xmlns:a16="http://schemas.microsoft.com/office/drawing/2014/main" id="{A5B72E17-FF5C-4839-8C8D-9F7158FE63F9}"/>
              </a:ext>
            </a:extLst>
          </p:cNvPr>
          <p:cNvSpPr txBox="1"/>
          <p:nvPr/>
        </p:nvSpPr>
        <p:spPr>
          <a:xfrm>
            <a:off x="2761319" y="4476948"/>
            <a:ext cx="1407458" cy="340392"/>
          </a:xfrm>
          <a:prstGeom prst="rect">
            <a:avLst/>
          </a:prstGeom>
          <a:noFill/>
        </p:spPr>
        <p:txBody>
          <a:bodyPr wrap="none" lIns="93260" tIns="46630" rIns="93260" bIns="46630" rtlCol="0">
            <a:spAutoFit/>
          </a:bodyPr>
          <a:lstStyle/>
          <a:p>
            <a:pPr algn="ctr" defTabSz="932597">
              <a:spcAft>
                <a:spcPts val="1224"/>
              </a:spcAft>
              <a:defRPr/>
            </a:pPr>
            <a:r>
              <a:rPr lang="en-US" sz="1600">
                <a:latin typeface="Segoe UI"/>
              </a:rPr>
              <a:t>Face detection</a:t>
            </a:r>
          </a:p>
        </p:txBody>
      </p:sp>
      <p:sp>
        <p:nvSpPr>
          <p:cNvPr id="194" name="TextBox 193">
            <a:extLst>
              <a:ext uri="{FF2B5EF4-FFF2-40B4-BE49-F238E27FC236}">
                <a16:creationId xmlns:a16="http://schemas.microsoft.com/office/drawing/2014/main" id="{51C976F7-ABA6-414E-AF7C-378E1BE6C6C8}"/>
              </a:ext>
            </a:extLst>
          </p:cNvPr>
          <p:cNvSpPr txBox="1"/>
          <p:nvPr/>
        </p:nvSpPr>
        <p:spPr>
          <a:xfrm>
            <a:off x="4998224" y="4476948"/>
            <a:ext cx="1931191" cy="340392"/>
          </a:xfrm>
          <a:prstGeom prst="rect">
            <a:avLst/>
          </a:prstGeom>
          <a:noFill/>
        </p:spPr>
        <p:txBody>
          <a:bodyPr wrap="none" lIns="93260" tIns="46630" rIns="93260" bIns="46630" rtlCol="0">
            <a:spAutoFit/>
          </a:bodyPr>
          <a:lstStyle/>
          <a:p>
            <a:pPr algn="ctr" defTabSz="932597">
              <a:spcAft>
                <a:spcPts val="1224"/>
              </a:spcAft>
              <a:defRPr/>
            </a:pPr>
            <a:r>
              <a:rPr lang="en-US" sz="1600">
                <a:latin typeface="Segoe UI"/>
              </a:rPr>
              <a:t>Celebrity recognition</a:t>
            </a:r>
          </a:p>
        </p:txBody>
      </p:sp>
      <p:sp>
        <p:nvSpPr>
          <p:cNvPr id="195" name="TextBox 194">
            <a:extLst>
              <a:ext uri="{FF2B5EF4-FFF2-40B4-BE49-F238E27FC236}">
                <a16:creationId xmlns:a16="http://schemas.microsoft.com/office/drawing/2014/main" id="{27C11887-C72C-4379-B24D-4AE8890EDEFF}"/>
              </a:ext>
            </a:extLst>
          </p:cNvPr>
          <p:cNvSpPr txBox="1"/>
          <p:nvPr/>
        </p:nvSpPr>
        <p:spPr>
          <a:xfrm>
            <a:off x="7706206" y="4476948"/>
            <a:ext cx="1353404" cy="340392"/>
          </a:xfrm>
          <a:prstGeom prst="rect">
            <a:avLst/>
          </a:prstGeom>
          <a:noFill/>
        </p:spPr>
        <p:txBody>
          <a:bodyPr wrap="none" lIns="93260" tIns="46630" rIns="93260" bIns="46630" rtlCol="0">
            <a:spAutoFit/>
          </a:bodyPr>
          <a:lstStyle/>
          <a:p>
            <a:pPr algn="ctr" defTabSz="932597">
              <a:spcAft>
                <a:spcPts val="1224"/>
              </a:spcAft>
              <a:defRPr/>
            </a:pPr>
            <a:r>
              <a:rPr lang="en-US" sz="1600">
                <a:latin typeface="Segoe UI"/>
              </a:rPr>
              <a:t>Tag extraction</a:t>
            </a:r>
          </a:p>
        </p:txBody>
      </p:sp>
      <p:sp>
        <p:nvSpPr>
          <p:cNvPr id="196" name="TextBox 195">
            <a:extLst>
              <a:ext uri="{FF2B5EF4-FFF2-40B4-BE49-F238E27FC236}">
                <a16:creationId xmlns:a16="http://schemas.microsoft.com/office/drawing/2014/main" id="{6AD3E540-0E8C-4E87-8CB2-A7A23010D729}"/>
              </a:ext>
            </a:extLst>
          </p:cNvPr>
          <p:cNvSpPr txBox="1"/>
          <p:nvPr/>
        </p:nvSpPr>
        <p:spPr>
          <a:xfrm>
            <a:off x="2834415" y="5474738"/>
            <a:ext cx="1261264" cy="340392"/>
          </a:xfrm>
          <a:prstGeom prst="rect">
            <a:avLst/>
          </a:prstGeom>
          <a:noFill/>
        </p:spPr>
        <p:txBody>
          <a:bodyPr wrap="none" lIns="93260" tIns="46630" rIns="93260" bIns="46630" rtlCol="0">
            <a:spAutoFit/>
          </a:bodyPr>
          <a:lstStyle/>
          <a:p>
            <a:pPr algn="ctr" defTabSz="932597">
              <a:spcAft>
                <a:spcPts val="1224"/>
              </a:spcAft>
              <a:defRPr/>
            </a:pPr>
            <a:r>
              <a:rPr lang="en-US" sz="1600">
                <a:latin typeface="Segoe UI"/>
              </a:rPr>
              <a:t>Custom skills</a:t>
            </a:r>
          </a:p>
        </p:txBody>
      </p:sp>
      <p:sp>
        <p:nvSpPr>
          <p:cNvPr id="197" name="TextBox 196">
            <a:extLst>
              <a:ext uri="{FF2B5EF4-FFF2-40B4-BE49-F238E27FC236}">
                <a16:creationId xmlns:a16="http://schemas.microsoft.com/office/drawing/2014/main" id="{1EDE99F7-74B0-465A-B766-7764CB69C15A}"/>
              </a:ext>
            </a:extLst>
          </p:cNvPr>
          <p:cNvSpPr txBox="1"/>
          <p:nvPr/>
        </p:nvSpPr>
        <p:spPr>
          <a:xfrm>
            <a:off x="5035317" y="5474738"/>
            <a:ext cx="1857003" cy="340392"/>
          </a:xfrm>
          <a:prstGeom prst="rect">
            <a:avLst/>
          </a:prstGeom>
          <a:noFill/>
        </p:spPr>
        <p:txBody>
          <a:bodyPr wrap="none" lIns="93260" tIns="46630" rIns="93260" bIns="46630" rtlCol="0">
            <a:spAutoFit/>
          </a:bodyPr>
          <a:lstStyle/>
          <a:p>
            <a:pPr algn="ctr" defTabSz="932597">
              <a:spcAft>
                <a:spcPts val="1224"/>
              </a:spcAft>
              <a:defRPr/>
            </a:pPr>
            <a:r>
              <a:rPr lang="en-US" sz="1600">
                <a:latin typeface="Segoe UI"/>
              </a:rPr>
              <a:t>Landmark detection</a:t>
            </a:r>
          </a:p>
        </p:txBody>
      </p:sp>
      <p:sp>
        <p:nvSpPr>
          <p:cNvPr id="198" name="TextBox 197">
            <a:extLst>
              <a:ext uri="{FF2B5EF4-FFF2-40B4-BE49-F238E27FC236}">
                <a16:creationId xmlns:a16="http://schemas.microsoft.com/office/drawing/2014/main" id="{6ACC12A4-8484-47EA-AED9-6F4DFAA128F2}"/>
              </a:ext>
            </a:extLst>
          </p:cNvPr>
          <p:cNvSpPr txBox="1"/>
          <p:nvPr/>
        </p:nvSpPr>
        <p:spPr>
          <a:xfrm>
            <a:off x="7303083" y="5474738"/>
            <a:ext cx="2159650" cy="340392"/>
          </a:xfrm>
          <a:prstGeom prst="rect">
            <a:avLst/>
          </a:prstGeom>
          <a:noFill/>
        </p:spPr>
        <p:txBody>
          <a:bodyPr wrap="none" lIns="93260" tIns="46630" rIns="93260" bIns="46630" rtlCol="0">
            <a:spAutoFit/>
          </a:bodyPr>
          <a:lstStyle/>
          <a:p>
            <a:pPr algn="ctr" defTabSz="932597">
              <a:spcAft>
                <a:spcPts val="1224"/>
              </a:spcAft>
              <a:defRPr/>
            </a:pPr>
            <a:r>
              <a:rPr lang="en-US" sz="1600">
                <a:latin typeface="Segoe UI"/>
              </a:rPr>
              <a:t>Printed text recognition</a:t>
            </a:r>
          </a:p>
        </p:txBody>
      </p:sp>
      <p:grpSp>
        <p:nvGrpSpPr>
          <p:cNvPr id="210" name="Group 209">
            <a:extLst>
              <a:ext uri="{FF2B5EF4-FFF2-40B4-BE49-F238E27FC236}">
                <a16:creationId xmlns:a16="http://schemas.microsoft.com/office/drawing/2014/main" id="{2544D74F-1E97-42D5-9D68-629DA17AA53E}"/>
              </a:ext>
            </a:extLst>
          </p:cNvPr>
          <p:cNvGrpSpPr/>
          <p:nvPr/>
        </p:nvGrpSpPr>
        <p:grpSpPr>
          <a:xfrm>
            <a:off x="8270995" y="4179982"/>
            <a:ext cx="223825" cy="264792"/>
            <a:chOff x="10049477" y="4977630"/>
            <a:chExt cx="667988" cy="790257"/>
          </a:xfrm>
        </p:grpSpPr>
        <p:cxnSp>
          <p:nvCxnSpPr>
            <p:cNvPr id="200" name="Straight Connector 199">
              <a:extLst>
                <a:ext uri="{FF2B5EF4-FFF2-40B4-BE49-F238E27FC236}">
                  <a16:creationId xmlns:a16="http://schemas.microsoft.com/office/drawing/2014/main" id="{B198C796-477E-4D8D-8679-48CC019B6609}"/>
                </a:ext>
              </a:extLst>
            </p:cNvPr>
            <p:cNvCxnSpPr>
              <a:cxnSpLocks/>
            </p:cNvCxnSpPr>
            <p:nvPr/>
          </p:nvCxnSpPr>
          <p:spPr>
            <a:xfrm flipH="1">
              <a:off x="10182650" y="4977630"/>
              <a:ext cx="163287" cy="790257"/>
            </a:xfrm>
            <a:prstGeom prst="line">
              <a:avLst/>
            </a:prstGeom>
            <a:ln>
              <a:headEnd/>
              <a:tailEnd/>
            </a:ln>
            <a:extLst>
              <a:ext uri="{909E8E84-426E-40DD-AFC4-6F175D3DCCD1}">
                <a14:hiddenFill xmlns:a14="http://schemas.microsoft.com/office/drawing/2010/main">
                  <a:solidFill>
                    <a:srgbClr val="FFFFFF"/>
                  </a:solidFill>
                </a14:hiddenFill>
              </a:ext>
            </a:extLst>
          </p:spPr>
          <p:style>
            <a:lnRef idx="1">
              <a:schemeClr val="accent3"/>
            </a:lnRef>
            <a:fillRef idx="0">
              <a:schemeClr val="accent3"/>
            </a:fillRef>
            <a:effectRef idx="0">
              <a:schemeClr val="accent3"/>
            </a:effectRef>
            <a:fontRef idx="minor">
              <a:schemeClr val="tx1"/>
            </a:fontRef>
          </p:style>
        </p:cxnSp>
        <p:cxnSp>
          <p:nvCxnSpPr>
            <p:cNvPr id="205" name="Straight Connector 204">
              <a:extLst>
                <a:ext uri="{FF2B5EF4-FFF2-40B4-BE49-F238E27FC236}">
                  <a16:creationId xmlns:a16="http://schemas.microsoft.com/office/drawing/2014/main" id="{3AF515DA-B8D7-44FB-8830-97E21BB7388D}"/>
                </a:ext>
              </a:extLst>
            </p:cNvPr>
            <p:cNvCxnSpPr>
              <a:cxnSpLocks/>
            </p:cNvCxnSpPr>
            <p:nvPr/>
          </p:nvCxnSpPr>
          <p:spPr>
            <a:xfrm flipH="1">
              <a:off x="10425938" y="4977630"/>
              <a:ext cx="163287" cy="790257"/>
            </a:xfrm>
            <a:prstGeom prst="line">
              <a:avLst/>
            </a:prstGeom>
            <a:ln>
              <a:headEnd/>
              <a:tailEnd/>
            </a:ln>
            <a:extLst>
              <a:ext uri="{909E8E84-426E-40DD-AFC4-6F175D3DCCD1}">
                <a14:hiddenFill xmlns:a14="http://schemas.microsoft.com/office/drawing/2010/main">
                  <a:solidFill>
                    <a:srgbClr val="FFFFFF"/>
                  </a:solidFill>
                </a14:hiddenFill>
              </a:ext>
            </a:extLst>
          </p:spPr>
          <p:style>
            <a:lnRef idx="1">
              <a:schemeClr val="accent3"/>
            </a:lnRef>
            <a:fillRef idx="0">
              <a:schemeClr val="accent3"/>
            </a:fillRef>
            <a:effectRef idx="0">
              <a:schemeClr val="accent3"/>
            </a:effectRef>
            <a:fontRef idx="minor">
              <a:schemeClr val="tx1"/>
            </a:fontRef>
          </p:style>
        </p:cxnSp>
        <p:cxnSp>
          <p:nvCxnSpPr>
            <p:cNvPr id="207" name="Straight Connector 206">
              <a:extLst>
                <a:ext uri="{FF2B5EF4-FFF2-40B4-BE49-F238E27FC236}">
                  <a16:creationId xmlns:a16="http://schemas.microsoft.com/office/drawing/2014/main" id="{D857B08E-A8B9-4AE9-B625-2F6E99C426D4}"/>
                </a:ext>
              </a:extLst>
            </p:cNvPr>
            <p:cNvCxnSpPr/>
            <p:nvPr/>
          </p:nvCxnSpPr>
          <p:spPr>
            <a:xfrm>
              <a:off x="10098428" y="5250543"/>
              <a:ext cx="619037" cy="0"/>
            </a:xfrm>
            <a:prstGeom prst="line">
              <a:avLst/>
            </a:prstGeom>
            <a:ln>
              <a:headEnd/>
              <a:tailEnd/>
            </a:ln>
            <a:extLst>
              <a:ext uri="{909E8E84-426E-40DD-AFC4-6F175D3DCCD1}">
                <a14:hiddenFill xmlns:a14="http://schemas.microsoft.com/office/drawing/2010/main">
                  <a:solidFill>
                    <a:srgbClr val="FFFFFF"/>
                  </a:solidFill>
                </a14:hiddenFill>
              </a:ext>
            </a:extLst>
          </p:spPr>
          <p:style>
            <a:lnRef idx="1">
              <a:schemeClr val="accent3"/>
            </a:lnRef>
            <a:fillRef idx="0">
              <a:schemeClr val="accent3"/>
            </a:fillRef>
            <a:effectRef idx="0">
              <a:schemeClr val="accent3"/>
            </a:effectRef>
            <a:fontRef idx="minor">
              <a:schemeClr val="tx1"/>
            </a:fontRef>
          </p:style>
        </p:cxnSp>
        <p:cxnSp>
          <p:nvCxnSpPr>
            <p:cNvPr id="208" name="Straight Connector 207">
              <a:extLst>
                <a:ext uri="{FF2B5EF4-FFF2-40B4-BE49-F238E27FC236}">
                  <a16:creationId xmlns:a16="http://schemas.microsoft.com/office/drawing/2014/main" id="{2620BF9C-28A9-4C7B-81B0-4310CD18917A}"/>
                </a:ext>
              </a:extLst>
            </p:cNvPr>
            <p:cNvCxnSpPr/>
            <p:nvPr/>
          </p:nvCxnSpPr>
          <p:spPr>
            <a:xfrm>
              <a:off x="10049477" y="5501256"/>
              <a:ext cx="619037" cy="0"/>
            </a:xfrm>
            <a:prstGeom prst="line">
              <a:avLst/>
            </a:prstGeom>
            <a:ln>
              <a:headEnd/>
              <a:tailEnd/>
            </a:ln>
            <a:extLst>
              <a:ext uri="{909E8E84-426E-40DD-AFC4-6F175D3DCCD1}">
                <a14:hiddenFill xmlns:a14="http://schemas.microsoft.com/office/drawing/2010/main">
                  <a:solidFill>
                    <a:srgbClr val="FFFFFF"/>
                  </a:solidFill>
                </a14:hiddenFill>
              </a:ext>
            </a:extLst>
          </p:spPr>
          <p:style>
            <a:lnRef idx="1">
              <a:schemeClr val="accent3"/>
            </a:lnRef>
            <a:fillRef idx="0">
              <a:schemeClr val="accent3"/>
            </a:fillRef>
            <a:effectRef idx="0">
              <a:schemeClr val="accent3"/>
            </a:effectRef>
            <a:fontRef idx="minor">
              <a:schemeClr val="tx1"/>
            </a:fontRef>
          </p:style>
        </p:cxnSp>
      </p:grpSp>
      <p:pic>
        <p:nvPicPr>
          <p:cNvPr id="211" name="Graphic 569">
            <a:extLst>
              <a:ext uri="{FF2B5EF4-FFF2-40B4-BE49-F238E27FC236}">
                <a16:creationId xmlns:a16="http://schemas.microsoft.com/office/drawing/2014/main" id="{DE8D157E-8F0D-434E-A902-9A7ECE178A6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20834" y="3136656"/>
            <a:ext cx="324150" cy="300138"/>
          </a:xfrm>
          <a:prstGeom prst="rect">
            <a:avLst/>
          </a:prstGeom>
        </p:spPr>
      </p:pic>
      <p:pic>
        <p:nvPicPr>
          <p:cNvPr id="218" name="Picture 217">
            <a:extLst>
              <a:ext uri="{FF2B5EF4-FFF2-40B4-BE49-F238E27FC236}">
                <a16:creationId xmlns:a16="http://schemas.microsoft.com/office/drawing/2014/main" id="{ED8390C7-420B-4965-A78E-1B5133E468A2}"/>
              </a:ext>
            </a:extLst>
          </p:cNvPr>
          <p:cNvPicPr>
            <a:picLocks/>
          </p:cNvPicPr>
          <p:nvPr/>
        </p:nvPicPr>
        <p:blipFill rotWithShape="1">
          <a:blip r:embed="rId5" cstate="print">
            <a:extLst>
              <a:ext uri="{28A0092B-C50C-407E-A947-70E740481C1C}">
                <a14:useLocalDpi xmlns:a14="http://schemas.microsoft.com/office/drawing/2010/main"/>
              </a:ext>
            </a:extLst>
          </a:blip>
          <a:srcRect/>
          <a:stretch/>
        </p:blipFill>
        <p:spPr>
          <a:xfrm>
            <a:off x="3277581" y="4068069"/>
            <a:ext cx="374933" cy="374933"/>
          </a:xfrm>
          <a:prstGeom prst="ellipse">
            <a:avLst/>
          </a:prstGeom>
          <a:ln w="12700">
            <a:solidFill>
              <a:schemeClr val="accent1"/>
            </a:solidFill>
          </a:ln>
        </p:spPr>
      </p:pic>
      <p:grpSp>
        <p:nvGrpSpPr>
          <p:cNvPr id="219" name="Group 218">
            <a:extLst>
              <a:ext uri="{FF2B5EF4-FFF2-40B4-BE49-F238E27FC236}">
                <a16:creationId xmlns:a16="http://schemas.microsoft.com/office/drawing/2014/main" id="{F6044FD7-4CB9-40DE-BFC4-341A12D154EC}"/>
              </a:ext>
            </a:extLst>
          </p:cNvPr>
          <p:cNvGrpSpPr/>
          <p:nvPr/>
        </p:nvGrpSpPr>
        <p:grpSpPr>
          <a:xfrm>
            <a:off x="3287278" y="2079527"/>
            <a:ext cx="355538" cy="355538"/>
            <a:chOff x="475287" y="4173926"/>
            <a:chExt cx="740664" cy="740664"/>
          </a:xfrm>
        </p:grpSpPr>
        <p:pic>
          <p:nvPicPr>
            <p:cNvPr id="220" name="Picture 219">
              <a:extLst>
                <a:ext uri="{FF2B5EF4-FFF2-40B4-BE49-F238E27FC236}">
                  <a16:creationId xmlns:a16="http://schemas.microsoft.com/office/drawing/2014/main" id="{EEB03CA1-4EEC-4370-B500-5A96DD54730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75287" y="4173926"/>
              <a:ext cx="740664" cy="740664"/>
            </a:xfrm>
            <a:prstGeom prst="ellipse">
              <a:avLst/>
            </a:prstGeom>
            <a:ln/>
          </p:spPr>
          <p:style>
            <a:lnRef idx="2">
              <a:schemeClr val="accent4"/>
            </a:lnRef>
            <a:fillRef idx="1">
              <a:schemeClr val="lt1"/>
            </a:fillRef>
            <a:effectRef idx="0">
              <a:schemeClr val="accent4"/>
            </a:effectRef>
            <a:fontRef idx="minor">
              <a:schemeClr val="dk1"/>
            </a:fontRef>
          </p:style>
        </p:pic>
        <p:sp>
          <p:nvSpPr>
            <p:cNvPr id="221" name="Rectangle 220">
              <a:extLst>
                <a:ext uri="{FF2B5EF4-FFF2-40B4-BE49-F238E27FC236}">
                  <a16:creationId xmlns:a16="http://schemas.microsoft.com/office/drawing/2014/main" id="{20FE5E7D-FBF5-4595-AD00-ECD01EE3CA89}"/>
                </a:ext>
              </a:extLst>
            </p:cNvPr>
            <p:cNvSpPr/>
            <p:nvPr/>
          </p:nvSpPr>
          <p:spPr bwMode="auto">
            <a:xfrm>
              <a:off x="727075" y="4416425"/>
              <a:ext cx="333375" cy="76200"/>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pPr defTabSz="951028" fontAlgn="base">
                <a:spcBef>
                  <a:spcPct val="0"/>
                </a:spcBef>
                <a:spcAft>
                  <a:spcPct val="0"/>
                </a:spcAft>
                <a:defRPr/>
              </a:pPr>
              <a:r>
                <a:rPr lang="en-US" sz="2800" b="1">
                  <a:ln/>
                  <a:solidFill>
                    <a:schemeClr val="accent4"/>
                  </a:solidFill>
                  <a:highlight>
                    <a:srgbClr val="FFFF00"/>
                  </a:highlight>
                  <a:latin typeface="Segoe UI"/>
                  <a:ea typeface="Segoe UI" pitchFamily="34" charset="0"/>
                  <a:cs typeface="Segoe UI" pitchFamily="34" charset="0"/>
                </a:rPr>
                <a:t> </a:t>
              </a:r>
            </a:p>
          </p:txBody>
        </p:sp>
        <p:sp>
          <p:nvSpPr>
            <p:cNvPr id="222" name="Rectangle 221">
              <a:extLst>
                <a:ext uri="{FF2B5EF4-FFF2-40B4-BE49-F238E27FC236}">
                  <a16:creationId xmlns:a16="http://schemas.microsoft.com/office/drawing/2014/main" id="{6B828956-839C-4228-BC52-5E91DDDE890F}"/>
                </a:ext>
              </a:extLst>
            </p:cNvPr>
            <p:cNvSpPr/>
            <p:nvPr/>
          </p:nvSpPr>
          <p:spPr bwMode="auto">
            <a:xfrm>
              <a:off x="822325" y="4603750"/>
              <a:ext cx="330200" cy="63500"/>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pPr defTabSz="951028" fontAlgn="base">
                <a:spcBef>
                  <a:spcPct val="0"/>
                </a:spcBef>
                <a:spcAft>
                  <a:spcPct val="0"/>
                </a:spcAft>
                <a:defRPr/>
              </a:pPr>
              <a:r>
                <a:rPr lang="en-US" sz="2800" b="1">
                  <a:ln/>
                  <a:solidFill>
                    <a:schemeClr val="accent4"/>
                  </a:solidFill>
                  <a:highlight>
                    <a:srgbClr val="FFFF00"/>
                  </a:highlight>
                  <a:latin typeface="Segoe UI"/>
                  <a:ea typeface="Segoe UI" pitchFamily="34" charset="0"/>
                  <a:cs typeface="Segoe UI" pitchFamily="34" charset="0"/>
                </a:rPr>
                <a:t> </a:t>
              </a:r>
            </a:p>
          </p:txBody>
        </p:sp>
        <p:sp>
          <p:nvSpPr>
            <p:cNvPr id="223" name="Rectangle 222">
              <a:extLst>
                <a:ext uri="{FF2B5EF4-FFF2-40B4-BE49-F238E27FC236}">
                  <a16:creationId xmlns:a16="http://schemas.microsoft.com/office/drawing/2014/main" id="{B5F09649-B0A4-4DFC-99FA-20367A97F67F}"/>
                </a:ext>
              </a:extLst>
            </p:cNvPr>
            <p:cNvSpPr/>
            <p:nvPr/>
          </p:nvSpPr>
          <p:spPr bwMode="auto">
            <a:xfrm>
              <a:off x="619125" y="4772024"/>
              <a:ext cx="136525" cy="66675"/>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pPr defTabSz="951028" fontAlgn="base">
                <a:spcBef>
                  <a:spcPct val="0"/>
                </a:spcBef>
                <a:spcAft>
                  <a:spcPct val="0"/>
                </a:spcAft>
                <a:defRPr/>
              </a:pPr>
              <a:r>
                <a:rPr lang="en-US" sz="2800" b="1">
                  <a:ln/>
                  <a:solidFill>
                    <a:schemeClr val="accent4"/>
                  </a:solidFill>
                  <a:highlight>
                    <a:srgbClr val="FFFF00"/>
                  </a:highlight>
                  <a:latin typeface="Segoe UI"/>
                  <a:ea typeface="Segoe UI" pitchFamily="34" charset="0"/>
                  <a:cs typeface="Segoe UI" pitchFamily="34" charset="0"/>
                </a:rPr>
                <a:t> </a:t>
              </a:r>
            </a:p>
          </p:txBody>
        </p:sp>
        <p:sp>
          <p:nvSpPr>
            <p:cNvPr id="224" name="Rectangle 223">
              <a:extLst>
                <a:ext uri="{FF2B5EF4-FFF2-40B4-BE49-F238E27FC236}">
                  <a16:creationId xmlns:a16="http://schemas.microsoft.com/office/drawing/2014/main" id="{A1018F85-7CAF-4149-BDD2-02CAF0F85DAF}"/>
                </a:ext>
              </a:extLst>
            </p:cNvPr>
            <p:cNvSpPr/>
            <p:nvPr/>
          </p:nvSpPr>
          <p:spPr bwMode="auto">
            <a:xfrm>
              <a:off x="866775" y="4241799"/>
              <a:ext cx="136525" cy="66675"/>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pPr defTabSz="951028" fontAlgn="base">
                <a:spcBef>
                  <a:spcPct val="0"/>
                </a:spcBef>
                <a:spcAft>
                  <a:spcPct val="0"/>
                </a:spcAft>
                <a:defRPr/>
              </a:pPr>
              <a:r>
                <a:rPr lang="en-US" sz="2800" b="1">
                  <a:ln/>
                  <a:solidFill>
                    <a:schemeClr val="accent4"/>
                  </a:solidFill>
                  <a:highlight>
                    <a:srgbClr val="FFFF00"/>
                  </a:highlight>
                  <a:latin typeface="Segoe UI"/>
                  <a:ea typeface="Segoe UI" pitchFamily="34" charset="0"/>
                  <a:cs typeface="Segoe UI" pitchFamily="34" charset="0"/>
                </a:rPr>
                <a:t> </a:t>
              </a:r>
            </a:p>
          </p:txBody>
        </p:sp>
      </p:grpSp>
      <p:grpSp>
        <p:nvGrpSpPr>
          <p:cNvPr id="41" name="Group 40">
            <a:extLst>
              <a:ext uri="{FF2B5EF4-FFF2-40B4-BE49-F238E27FC236}">
                <a16:creationId xmlns:a16="http://schemas.microsoft.com/office/drawing/2014/main" id="{85D512FC-0B3F-45ED-842D-952E4F2960D3}"/>
              </a:ext>
            </a:extLst>
          </p:cNvPr>
          <p:cNvGrpSpPr/>
          <p:nvPr/>
        </p:nvGrpSpPr>
        <p:grpSpPr>
          <a:xfrm>
            <a:off x="10157667" y="2807403"/>
            <a:ext cx="1603631" cy="2047172"/>
            <a:chOff x="9848188" y="3033451"/>
            <a:chExt cx="1905708" cy="2432800"/>
          </a:xfrm>
        </p:grpSpPr>
        <p:sp>
          <p:nvSpPr>
            <p:cNvPr id="4" name="Oval 3">
              <a:extLst>
                <a:ext uri="{FF2B5EF4-FFF2-40B4-BE49-F238E27FC236}">
                  <a16:creationId xmlns:a16="http://schemas.microsoft.com/office/drawing/2014/main" id="{DF0449DF-48CB-4D7A-BB8F-EABC9E7F277E}"/>
                </a:ext>
              </a:extLst>
            </p:cNvPr>
            <p:cNvSpPr/>
            <p:nvPr/>
          </p:nvSpPr>
          <p:spPr bwMode="auto">
            <a:xfrm>
              <a:off x="10907771" y="4140620"/>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22" name="Oval 121">
              <a:extLst>
                <a:ext uri="{FF2B5EF4-FFF2-40B4-BE49-F238E27FC236}">
                  <a16:creationId xmlns:a16="http://schemas.microsoft.com/office/drawing/2014/main" id="{88323BE7-C8CB-4E8C-8ECE-C148A69ACAE5}"/>
                </a:ext>
              </a:extLst>
            </p:cNvPr>
            <p:cNvSpPr/>
            <p:nvPr/>
          </p:nvSpPr>
          <p:spPr bwMode="auto">
            <a:xfrm>
              <a:off x="10424445" y="3876095"/>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23" name="Oval 122">
              <a:extLst>
                <a:ext uri="{FF2B5EF4-FFF2-40B4-BE49-F238E27FC236}">
                  <a16:creationId xmlns:a16="http://schemas.microsoft.com/office/drawing/2014/main" id="{6F5E8C9B-A585-42BC-9E6D-197C44F83164}"/>
                </a:ext>
              </a:extLst>
            </p:cNvPr>
            <p:cNvSpPr/>
            <p:nvPr/>
          </p:nvSpPr>
          <p:spPr bwMode="auto">
            <a:xfrm>
              <a:off x="11033662" y="3447658"/>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32" name="Oval 131">
              <a:extLst>
                <a:ext uri="{FF2B5EF4-FFF2-40B4-BE49-F238E27FC236}">
                  <a16:creationId xmlns:a16="http://schemas.microsoft.com/office/drawing/2014/main" id="{6303F5E0-47B3-4A39-A38C-D33678667FD2}"/>
                </a:ext>
              </a:extLst>
            </p:cNvPr>
            <p:cNvSpPr/>
            <p:nvPr/>
          </p:nvSpPr>
          <p:spPr bwMode="auto">
            <a:xfrm>
              <a:off x="11000732" y="4773289"/>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34" name="Oval 133">
              <a:extLst>
                <a:ext uri="{FF2B5EF4-FFF2-40B4-BE49-F238E27FC236}">
                  <a16:creationId xmlns:a16="http://schemas.microsoft.com/office/drawing/2014/main" id="{320A1873-83D6-4403-9C56-68D79EBDFE2F}"/>
                </a:ext>
              </a:extLst>
            </p:cNvPr>
            <p:cNvSpPr/>
            <p:nvPr/>
          </p:nvSpPr>
          <p:spPr bwMode="auto">
            <a:xfrm>
              <a:off x="10465155" y="4895209"/>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40" name="Oval 139">
              <a:extLst>
                <a:ext uri="{FF2B5EF4-FFF2-40B4-BE49-F238E27FC236}">
                  <a16:creationId xmlns:a16="http://schemas.microsoft.com/office/drawing/2014/main" id="{0DCB65A2-C92C-4DD7-BEAA-586F142075A5}"/>
                </a:ext>
              </a:extLst>
            </p:cNvPr>
            <p:cNvSpPr/>
            <p:nvPr/>
          </p:nvSpPr>
          <p:spPr bwMode="auto">
            <a:xfrm>
              <a:off x="11000732" y="5222411"/>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41" name="Oval 140">
              <a:extLst>
                <a:ext uri="{FF2B5EF4-FFF2-40B4-BE49-F238E27FC236}">
                  <a16:creationId xmlns:a16="http://schemas.microsoft.com/office/drawing/2014/main" id="{C981EB0E-1D8B-472B-AE4B-FD44C0092432}"/>
                </a:ext>
              </a:extLst>
            </p:cNvPr>
            <p:cNvSpPr/>
            <p:nvPr/>
          </p:nvSpPr>
          <p:spPr bwMode="auto">
            <a:xfrm>
              <a:off x="11437362" y="4773289"/>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42" name="Oval 141">
              <a:extLst>
                <a:ext uri="{FF2B5EF4-FFF2-40B4-BE49-F238E27FC236}">
                  <a16:creationId xmlns:a16="http://schemas.microsoft.com/office/drawing/2014/main" id="{C49C1250-A77A-4196-B4ED-440D6084F390}"/>
                </a:ext>
              </a:extLst>
            </p:cNvPr>
            <p:cNvSpPr/>
            <p:nvPr/>
          </p:nvSpPr>
          <p:spPr bwMode="auto">
            <a:xfrm>
              <a:off x="11430332" y="3447658"/>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44" name="Oval 143">
              <a:extLst>
                <a:ext uri="{FF2B5EF4-FFF2-40B4-BE49-F238E27FC236}">
                  <a16:creationId xmlns:a16="http://schemas.microsoft.com/office/drawing/2014/main" id="{26970C43-3AE3-484C-9F2F-5B28C4391734}"/>
                </a:ext>
              </a:extLst>
            </p:cNvPr>
            <p:cNvSpPr/>
            <p:nvPr/>
          </p:nvSpPr>
          <p:spPr bwMode="auto">
            <a:xfrm>
              <a:off x="11033662" y="3033451"/>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45" name="Oval 144">
              <a:extLst>
                <a:ext uri="{FF2B5EF4-FFF2-40B4-BE49-F238E27FC236}">
                  <a16:creationId xmlns:a16="http://schemas.microsoft.com/office/drawing/2014/main" id="{DDE4C636-0DC3-431D-B9EF-EDDE407A642D}"/>
                </a:ext>
              </a:extLst>
            </p:cNvPr>
            <p:cNvSpPr/>
            <p:nvPr/>
          </p:nvSpPr>
          <p:spPr bwMode="auto">
            <a:xfrm>
              <a:off x="10383681" y="3353521"/>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46" name="Oval 145">
              <a:extLst>
                <a:ext uri="{FF2B5EF4-FFF2-40B4-BE49-F238E27FC236}">
                  <a16:creationId xmlns:a16="http://schemas.microsoft.com/office/drawing/2014/main" id="{F5A1A32A-778B-4667-9C1F-BE1F1C9FC7CB}"/>
                </a:ext>
              </a:extLst>
            </p:cNvPr>
            <p:cNvSpPr/>
            <p:nvPr/>
          </p:nvSpPr>
          <p:spPr bwMode="auto">
            <a:xfrm>
              <a:off x="9848188" y="3585870"/>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47" name="Oval 146">
              <a:extLst>
                <a:ext uri="{FF2B5EF4-FFF2-40B4-BE49-F238E27FC236}">
                  <a16:creationId xmlns:a16="http://schemas.microsoft.com/office/drawing/2014/main" id="{EC5A75C1-1F59-4B08-9A16-DF5E36555221}"/>
                </a:ext>
              </a:extLst>
            </p:cNvPr>
            <p:cNvSpPr/>
            <p:nvPr/>
          </p:nvSpPr>
          <p:spPr bwMode="auto">
            <a:xfrm>
              <a:off x="9994014" y="4140620"/>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48" name="Oval 147">
              <a:extLst>
                <a:ext uri="{FF2B5EF4-FFF2-40B4-BE49-F238E27FC236}">
                  <a16:creationId xmlns:a16="http://schemas.microsoft.com/office/drawing/2014/main" id="{26AA1C3E-50AE-42BC-9FD7-765EC46CE4C5}"/>
                </a:ext>
              </a:extLst>
            </p:cNvPr>
            <p:cNvSpPr/>
            <p:nvPr/>
          </p:nvSpPr>
          <p:spPr bwMode="auto">
            <a:xfrm>
              <a:off x="11510056" y="4140620"/>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cxnSp>
          <p:nvCxnSpPr>
            <p:cNvPr id="7" name="Straight Arrow Connector 6">
              <a:extLst>
                <a:ext uri="{FF2B5EF4-FFF2-40B4-BE49-F238E27FC236}">
                  <a16:creationId xmlns:a16="http://schemas.microsoft.com/office/drawing/2014/main" id="{B32C4ED6-A9E8-456C-9F8D-EE1712DC8E9E}"/>
                </a:ext>
              </a:extLst>
            </p:cNvPr>
            <p:cNvCxnSpPr>
              <a:stCxn id="4" idx="6"/>
              <a:endCxn id="148" idx="2"/>
            </p:cNvCxnSpPr>
            <p:nvPr/>
          </p:nvCxnSpPr>
          <p:spPr>
            <a:xfrm>
              <a:off x="11151611" y="4262540"/>
              <a:ext cx="358445" cy="0"/>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16" name="Straight Arrow Connector 15">
              <a:extLst>
                <a:ext uri="{FF2B5EF4-FFF2-40B4-BE49-F238E27FC236}">
                  <a16:creationId xmlns:a16="http://schemas.microsoft.com/office/drawing/2014/main" id="{9C465E59-1CD0-43ED-861F-301371DB4345}"/>
                </a:ext>
              </a:extLst>
            </p:cNvPr>
            <p:cNvCxnSpPr>
              <a:stCxn id="4" idx="4"/>
              <a:endCxn id="132" idx="0"/>
            </p:cNvCxnSpPr>
            <p:nvPr/>
          </p:nvCxnSpPr>
          <p:spPr>
            <a:xfrm>
              <a:off x="11029691" y="4384460"/>
              <a:ext cx="92961" cy="388829"/>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18" name="Straight Arrow Connector 17">
              <a:extLst>
                <a:ext uri="{FF2B5EF4-FFF2-40B4-BE49-F238E27FC236}">
                  <a16:creationId xmlns:a16="http://schemas.microsoft.com/office/drawing/2014/main" id="{DAA7F6E5-B202-4765-9D55-D39C70B93727}"/>
                </a:ext>
              </a:extLst>
            </p:cNvPr>
            <p:cNvCxnSpPr>
              <a:stCxn id="132" idx="2"/>
              <a:endCxn id="134" idx="6"/>
            </p:cNvCxnSpPr>
            <p:nvPr/>
          </p:nvCxnSpPr>
          <p:spPr>
            <a:xfrm flipH="1">
              <a:off x="10708995" y="4895209"/>
              <a:ext cx="291737" cy="121920"/>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20" name="Straight Arrow Connector 19">
              <a:extLst>
                <a:ext uri="{FF2B5EF4-FFF2-40B4-BE49-F238E27FC236}">
                  <a16:creationId xmlns:a16="http://schemas.microsoft.com/office/drawing/2014/main" id="{F690CF75-A51A-4EC1-975C-C3A49E8C8C20}"/>
                </a:ext>
              </a:extLst>
            </p:cNvPr>
            <p:cNvCxnSpPr>
              <a:stCxn id="132" idx="6"/>
              <a:endCxn id="141" idx="2"/>
            </p:cNvCxnSpPr>
            <p:nvPr/>
          </p:nvCxnSpPr>
          <p:spPr>
            <a:xfrm>
              <a:off x="11244572" y="4895209"/>
              <a:ext cx="192790" cy="0"/>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22" name="Straight Arrow Connector 21">
              <a:extLst>
                <a:ext uri="{FF2B5EF4-FFF2-40B4-BE49-F238E27FC236}">
                  <a16:creationId xmlns:a16="http://schemas.microsoft.com/office/drawing/2014/main" id="{C90D4A18-197D-420E-B9C7-3C0A35B84FAA}"/>
                </a:ext>
              </a:extLst>
            </p:cNvPr>
            <p:cNvCxnSpPr>
              <a:stCxn id="132" idx="4"/>
              <a:endCxn id="140" idx="0"/>
            </p:cNvCxnSpPr>
            <p:nvPr/>
          </p:nvCxnSpPr>
          <p:spPr>
            <a:xfrm>
              <a:off x="11122652" y="5017129"/>
              <a:ext cx="0" cy="205282"/>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24" name="Straight Arrow Connector 23">
              <a:extLst>
                <a:ext uri="{FF2B5EF4-FFF2-40B4-BE49-F238E27FC236}">
                  <a16:creationId xmlns:a16="http://schemas.microsoft.com/office/drawing/2014/main" id="{DBF1ACC8-E75D-4464-9D04-0F145130AD78}"/>
                </a:ext>
              </a:extLst>
            </p:cNvPr>
            <p:cNvCxnSpPr>
              <a:stCxn id="4" idx="1"/>
              <a:endCxn id="122" idx="6"/>
            </p:cNvCxnSpPr>
            <p:nvPr/>
          </p:nvCxnSpPr>
          <p:spPr>
            <a:xfrm flipH="1" flipV="1">
              <a:off x="10668285" y="3998015"/>
              <a:ext cx="275196" cy="178315"/>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26" name="Straight Arrow Connector 25">
              <a:extLst>
                <a:ext uri="{FF2B5EF4-FFF2-40B4-BE49-F238E27FC236}">
                  <a16:creationId xmlns:a16="http://schemas.microsoft.com/office/drawing/2014/main" id="{2B10A308-D0E6-49F0-AE68-381210F316B6}"/>
                </a:ext>
              </a:extLst>
            </p:cNvPr>
            <p:cNvCxnSpPr>
              <a:stCxn id="4" idx="0"/>
              <a:endCxn id="123" idx="4"/>
            </p:cNvCxnSpPr>
            <p:nvPr/>
          </p:nvCxnSpPr>
          <p:spPr>
            <a:xfrm flipV="1">
              <a:off x="11029691" y="3691498"/>
              <a:ext cx="125891" cy="449122"/>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30" name="Straight Arrow Connector 29">
              <a:extLst>
                <a:ext uri="{FF2B5EF4-FFF2-40B4-BE49-F238E27FC236}">
                  <a16:creationId xmlns:a16="http://schemas.microsoft.com/office/drawing/2014/main" id="{AA8B91A3-68D9-4DB9-A4D7-A4E89D5A7306}"/>
                </a:ext>
              </a:extLst>
            </p:cNvPr>
            <p:cNvCxnSpPr>
              <a:stCxn id="123" idx="0"/>
              <a:endCxn id="144" idx="4"/>
            </p:cNvCxnSpPr>
            <p:nvPr/>
          </p:nvCxnSpPr>
          <p:spPr>
            <a:xfrm flipV="1">
              <a:off x="11155582" y="3277291"/>
              <a:ext cx="0" cy="170367"/>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32" name="Straight Arrow Connector 31">
              <a:extLst>
                <a:ext uri="{FF2B5EF4-FFF2-40B4-BE49-F238E27FC236}">
                  <a16:creationId xmlns:a16="http://schemas.microsoft.com/office/drawing/2014/main" id="{87AB06AC-F7B4-45DE-8D3F-309C28FE9968}"/>
                </a:ext>
              </a:extLst>
            </p:cNvPr>
            <p:cNvCxnSpPr>
              <a:stCxn id="123" idx="6"/>
              <a:endCxn id="142" idx="2"/>
            </p:cNvCxnSpPr>
            <p:nvPr/>
          </p:nvCxnSpPr>
          <p:spPr>
            <a:xfrm>
              <a:off x="11277502" y="3569578"/>
              <a:ext cx="152830" cy="0"/>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34" name="Straight Arrow Connector 33">
              <a:extLst>
                <a:ext uri="{FF2B5EF4-FFF2-40B4-BE49-F238E27FC236}">
                  <a16:creationId xmlns:a16="http://schemas.microsoft.com/office/drawing/2014/main" id="{F87336B2-2E37-4EAC-976E-50D71C0DDC35}"/>
                </a:ext>
              </a:extLst>
            </p:cNvPr>
            <p:cNvCxnSpPr>
              <a:stCxn id="122" idx="0"/>
              <a:endCxn id="145" idx="4"/>
            </p:cNvCxnSpPr>
            <p:nvPr/>
          </p:nvCxnSpPr>
          <p:spPr>
            <a:xfrm flipH="1" flipV="1">
              <a:off x="10505601" y="3597361"/>
              <a:ext cx="40764" cy="278734"/>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36" name="Straight Arrow Connector 35">
              <a:extLst>
                <a:ext uri="{FF2B5EF4-FFF2-40B4-BE49-F238E27FC236}">
                  <a16:creationId xmlns:a16="http://schemas.microsoft.com/office/drawing/2014/main" id="{9E678A91-C84D-4CA0-99E9-CEFA98DD0DB1}"/>
                </a:ext>
              </a:extLst>
            </p:cNvPr>
            <p:cNvCxnSpPr>
              <a:stCxn id="122" idx="1"/>
              <a:endCxn id="146" idx="6"/>
            </p:cNvCxnSpPr>
            <p:nvPr/>
          </p:nvCxnSpPr>
          <p:spPr>
            <a:xfrm flipH="1" flipV="1">
              <a:off x="10092028" y="3707790"/>
              <a:ext cx="368127" cy="204015"/>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38" name="Straight Arrow Connector 37">
              <a:extLst>
                <a:ext uri="{FF2B5EF4-FFF2-40B4-BE49-F238E27FC236}">
                  <a16:creationId xmlns:a16="http://schemas.microsoft.com/office/drawing/2014/main" id="{A2F81C9D-CBE6-4EF3-8EFE-569B17E7366E}"/>
                </a:ext>
              </a:extLst>
            </p:cNvPr>
            <p:cNvCxnSpPr>
              <a:stCxn id="122" idx="3"/>
              <a:endCxn id="147" idx="6"/>
            </p:cNvCxnSpPr>
            <p:nvPr/>
          </p:nvCxnSpPr>
          <p:spPr>
            <a:xfrm flipH="1">
              <a:off x="10237854" y="4084225"/>
              <a:ext cx="222301" cy="178315"/>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grpSp>
      <p:grpSp>
        <p:nvGrpSpPr>
          <p:cNvPr id="88" name="Group 31">
            <a:extLst>
              <a:ext uri="{FF2B5EF4-FFF2-40B4-BE49-F238E27FC236}">
                <a16:creationId xmlns:a16="http://schemas.microsoft.com/office/drawing/2014/main" id="{A1FFF57F-F5A9-2546-B42E-FE7475CDE207}"/>
              </a:ext>
            </a:extLst>
          </p:cNvPr>
          <p:cNvGrpSpPr>
            <a:grpSpLocks noChangeAspect="1"/>
          </p:cNvGrpSpPr>
          <p:nvPr/>
        </p:nvGrpSpPr>
        <p:grpSpPr bwMode="auto">
          <a:xfrm>
            <a:off x="215749" y="177871"/>
            <a:ext cx="607846" cy="594328"/>
            <a:chOff x="1" y="-1"/>
            <a:chExt cx="2608" cy="2550"/>
          </a:xfrm>
        </p:grpSpPr>
        <p:sp>
          <p:nvSpPr>
            <p:cNvPr id="89" name="Freeform 32">
              <a:extLst>
                <a:ext uri="{FF2B5EF4-FFF2-40B4-BE49-F238E27FC236}">
                  <a16:creationId xmlns:a16="http://schemas.microsoft.com/office/drawing/2014/main" id="{FDF15FA4-4EED-6A4C-B92B-A1FB3C229B61}"/>
                </a:ext>
              </a:extLst>
            </p:cNvPr>
            <p:cNvSpPr>
              <a:spLocks noEditPoints="1"/>
            </p:cNvSpPr>
            <p:nvPr/>
          </p:nvSpPr>
          <p:spPr bwMode="auto">
            <a:xfrm>
              <a:off x="1224" y="691"/>
              <a:ext cx="1385" cy="1166"/>
            </a:xfrm>
            <a:custGeom>
              <a:avLst/>
              <a:gdLst>
                <a:gd name="T0" fmla="*/ 347 w 1385"/>
                <a:gd name="T1" fmla="*/ 0 h 1166"/>
                <a:gd name="T2" fmla="*/ 0 w 1385"/>
                <a:gd name="T3" fmla="*/ 583 h 1166"/>
                <a:gd name="T4" fmla="*/ 347 w 1385"/>
                <a:gd name="T5" fmla="*/ 1166 h 1166"/>
                <a:gd name="T6" fmla="*/ 1038 w 1385"/>
                <a:gd name="T7" fmla="*/ 1166 h 1166"/>
                <a:gd name="T8" fmla="*/ 1385 w 1385"/>
                <a:gd name="T9" fmla="*/ 583 h 1166"/>
                <a:gd name="T10" fmla="*/ 1038 w 1385"/>
                <a:gd name="T11" fmla="*/ 0 h 1166"/>
                <a:gd name="T12" fmla="*/ 347 w 1385"/>
                <a:gd name="T13" fmla="*/ 0 h 1166"/>
                <a:gd name="T14" fmla="*/ 233 w 1385"/>
                <a:gd name="T15" fmla="*/ 583 h 1166"/>
                <a:gd name="T16" fmla="*/ 462 w 1385"/>
                <a:gd name="T17" fmla="*/ 200 h 1166"/>
                <a:gd name="T18" fmla="*/ 923 w 1385"/>
                <a:gd name="T19" fmla="*/ 200 h 1166"/>
                <a:gd name="T20" fmla="*/ 1152 w 1385"/>
                <a:gd name="T21" fmla="*/ 583 h 1166"/>
                <a:gd name="T22" fmla="*/ 923 w 1385"/>
                <a:gd name="T23" fmla="*/ 966 h 1166"/>
                <a:gd name="T24" fmla="*/ 462 w 1385"/>
                <a:gd name="T25" fmla="*/ 966 h 1166"/>
                <a:gd name="T26" fmla="*/ 233 w 1385"/>
                <a:gd name="T27" fmla="*/ 583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6">
                  <a:moveTo>
                    <a:pt x="347" y="0"/>
                  </a:moveTo>
                  <a:lnTo>
                    <a:pt x="0" y="583"/>
                  </a:lnTo>
                  <a:lnTo>
                    <a:pt x="347" y="1166"/>
                  </a:lnTo>
                  <a:lnTo>
                    <a:pt x="1038" y="1166"/>
                  </a:lnTo>
                  <a:lnTo>
                    <a:pt x="1385" y="583"/>
                  </a:lnTo>
                  <a:lnTo>
                    <a:pt x="1038" y="0"/>
                  </a:lnTo>
                  <a:lnTo>
                    <a:pt x="347" y="0"/>
                  </a:lnTo>
                  <a:close/>
                  <a:moveTo>
                    <a:pt x="233" y="583"/>
                  </a:moveTo>
                  <a:lnTo>
                    <a:pt x="462" y="200"/>
                  </a:lnTo>
                  <a:lnTo>
                    <a:pt x="923" y="200"/>
                  </a:lnTo>
                  <a:lnTo>
                    <a:pt x="1152" y="583"/>
                  </a:lnTo>
                  <a:lnTo>
                    <a:pt x="923" y="966"/>
                  </a:lnTo>
                  <a:lnTo>
                    <a:pt x="462" y="966"/>
                  </a:lnTo>
                  <a:lnTo>
                    <a:pt x="233" y="583"/>
                  </a:lnTo>
                  <a:close/>
                </a:path>
              </a:pathLst>
            </a:custGeom>
            <a:noFill/>
            <a:ln w="9525" cap="flat" cmpd="sng" algn="ctr">
              <a:solidFill>
                <a:schemeClr val="accent2"/>
              </a:solidFill>
              <a:prstDash val="solid"/>
              <a:round/>
              <a:headEnd type="none" w="med" len="med"/>
              <a:tailEnd type="none" w="med" len="med"/>
            </a:ln>
            <a:extLst/>
          </p:spPr>
          <p:style>
            <a:lnRef idx="0">
              <a:scrgbClr r="0" g="0" b="0"/>
            </a:lnRef>
            <a:fillRef idx="0">
              <a:scrgbClr r="0" g="0" b="0"/>
            </a:fillRef>
            <a:effectRef idx="0">
              <a:scrgbClr r="0" g="0" b="0"/>
            </a:effectRef>
            <a:fontRef idx="minor">
              <a:schemeClr val="accent2"/>
            </a:fontRef>
          </p:style>
          <p:txBody>
            <a:bodyPr vert="horz" wrap="square" lIns="93260" tIns="46630" rIns="93260" bIns="46630" numCol="1" anchor="t" anchorCtr="0" compatLnSpc="1">
              <a:prstTxWarp prst="textNoShape">
                <a:avLst/>
              </a:prstTxWarp>
            </a:bodyPr>
            <a:lstStyle/>
            <a:p>
              <a:pPr defTabSz="932597"/>
              <a:endParaRPr lang="en-US" sz="1836">
                <a:solidFill>
                  <a:srgbClr val="3F3F3F"/>
                </a:solidFill>
                <a:latin typeface="Segoe UI"/>
              </a:endParaRPr>
            </a:p>
          </p:txBody>
        </p:sp>
        <p:sp>
          <p:nvSpPr>
            <p:cNvPr id="90" name="Freeform 33">
              <a:extLst>
                <a:ext uri="{FF2B5EF4-FFF2-40B4-BE49-F238E27FC236}">
                  <a16:creationId xmlns:a16="http://schemas.microsoft.com/office/drawing/2014/main" id="{B17E3ED0-8465-444F-8045-C26D4AEFA6C3}"/>
                </a:ext>
              </a:extLst>
            </p:cNvPr>
            <p:cNvSpPr>
              <a:spLocks noEditPoints="1"/>
            </p:cNvSpPr>
            <p:nvPr/>
          </p:nvSpPr>
          <p:spPr bwMode="auto">
            <a:xfrm>
              <a:off x="1" y="-1"/>
              <a:ext cx="1385" cy="1167"/>
            </a:xfrm>
            <a:custGeom>
              <a:avLst/>
              <a:gdLst>
                <a:gd name="T0" fmla="*/ 347 w 1385"/>
                <a:gd name="T1" fmla="*/ 0 h 1167"/>
                <a:gd name="T2" fmla="*/ 0 w 1385"/>
                <a:gd name="T3" fmla="*/ 583 h 1167"/>
                <a:gd name="T4" fmla="*/ 347 w 1385"/>
                <a:gd name="T5" fmla="*/ 1167 h 1167"/>
                <a:gd name="T6" fmla="*/ 1038 w 1385"/>
                <a:gd name="T7" fmla="*/ 1167 h 1167"/>
                <a:gd name="T8" fmla="*/ 1385 w 1385"/>
                <a:gd name="T9" fmla="*/ 583 h 1167"/>
                <a:gd name="T10" fmla="*/ 1038 w 1385"/>
                <a:gd name="T11" fmla="*/ 0 h 1167"/>
                <a:gd name="T12" fmla="*/ 347 w 1385"/>
                <a:gd name="T13" fmla="*/ 0 h 1167"/>
                <a:gd name="T14" fmla="*/ 233 w 1385"/>
                <a:gd name="T15" fmla="*/ 583 h 1167"/>
                <a:gd name="T16" fmla="*/ 462 w 1385"/>
                <a:gd name="T17" fmla="*/ 200 h 1167"/>
                <a:gd name="T18" fmla="*/ 923 w 1385"/>
                <a:gd name="T19" fmla="*/ 200 h 1167"/>
                <a:gd name="T20" fmla="*/ 1152 w 1385"/>
                <a:gd name="T21" fmla="*/ 583 h 1167"/>
                <a:gd name="T22" fmla="*/ 923 w 1385"/>
                <a:gd name="T23" fmla="*/ 967 h 1167"/>
                <a:gd name="T24" fmla="*/ 462 w 1385"/>
                <a:gd name="T25" fmla="*/ 967 h 1167"/>
                <a:gd name="T26" fmla="*/ 233 w 1385"/>
                <a:gd name="T27" fmla="*/ 583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7">
                  <a:moveTo>
                    <a:pt x="347" y="0"/>
                  </a:moveTo>
                  <a:lnTo>
                    <a:pt x="0" y="583"/>
                  </a:lnTo>
                  <a:lnTo>
                    <a:pt x="347" y="1167"/>
                  </a:lnTo>
                  <a:lnTo>
                    <a:pt x="1038" y="1167"/>
                  </a:lnTo>
                  <a:lnTo>
                    <a:pt x="1385" y="583"/>
                  </a:lnTo>
                  <a:lnTo>
                    <a:pt x="1038" y="0"/>
                  </a:lnTo>
                  <a:lnTo>
                    <a:pt x="347" y="0"/>
                  </a:lnTo>
                  <a:close/>
                  <a:moveTo>
                    <a:pt x="233" y="583"/>
                  </a:moveTo>
                  <a:lnTo>
                    <a:pt x="462" y="200"/>
                  </a:lnTo>
                  <a:lnTo>
                    <a:pt x="923" y="200"/>
                  </a:lnTo>
                  <a:lnTo>
                    <a:pt x="1152" y="583"/>
                  </a:lnTo>
                  <a:lnTo>
                    <a:pt x="923" y="967"/>
                  </a:lnTo>
                  <a:lnTo>
                    <a:pt x="462" y="967"/>
                  </a:lnTo>
                  <a:lnTo>
                    <a:pt x="233" y="583"/>
                  </a:lnTo>
                  <a:close/>
                </a:path>
              </a:pathLst>
            </a:custGeom>
            <a:noFill/>
            <a:ln w="9525" cap="flat" cmpd="sng" algn="ctr">
              <a:solidFill>
                <a:schemeClr val="accent2"/>
              </a:solidFill>
              <a:prstDash val="solid"/>
              <a:round/>
              <a:headEnd type="none" w="med" len="med"/>
              <a:tailEnd type="none" w="med" len="med"/>
            </a:ln>
            <a:extLst/>
          </p:spPr>
          <p:style>
            <a:lnRef idx="0">
              <a:scrgbClr r="0" g="0" b="0"/>
            </a:lnRef>
            <a:fillRef idx="0">
              <a:scrgbClr r="0" g="0" b="0"/>
            </a:fillRef>
            <a:effectRef idx="0">
              <a:scrgbClr r="0" g="0" b="0"/>
            </a:effectRef>
            <a:fontRef idx="minor">
              <a:schemeClr val="accent2"/>
            </a:fontRef>
          </p:style>
          <p:txBody>
            <a:bodyPr vert="horz" wrap="square" lIns="93260" tIns="46630" rIns="93260" bIns="46630" numCol="1" anchor="t" anchorCtr="0" compatLnSpc="1">
              <a:prstTxWarp prst="textNoShape">
                <a:avLst/>
              </a:prstTxWarp>
            </a:bodyPr>
            <a:lstStyle/>
            <a:p>
              <a:pPr defTabSz="932597"/>
              <a:endParaRPr lang="en-US" sz="1836">
                <a:solidFill>
                  <a:srgbClr val="3F3F3F"/>
                </a:solidFill>
                <a:latin typeface="Segoe UI"/>
              </a:endParaRPr>
            </a:p>
          </p:txBody>
        </p:sp>
        <p:sp>
          <p:nvSpPr>
            <p:cNvPr id="91" name="Freeform 34">
              <a:extLst>
                <a:ext uri="{FF2B5EF4-FFF2-40B4-BE49-F238E27FC236}">
                  <a16:creationId xmlns:a16="http://schemas.microsoft.com/office/drawing/2014/main" id="{2EAAB77E-96B3-3146-8795-9D1A34F2EC6D}"/>
                </a:ext>
              </a:extLst>
            </p:cNvPr>
            <p:cNvSpPr>
              <a:spLocks noEditPoints="1"/>
            </p:cNvSpPr>
            <p:nvPr/>
          </p:nvSpPr>
          <p:spPr bwMode="auto">
            <a:xfrm>
              <a:off x="1" y="1382"/>
              <a:ext cx="1385" cy="1167"/>
            </a:xfrm>
            <a:custGeom>
              <a:avLst/>
              <a:gdLst>
                <a:gd name="T0" fmla="*/ 347 w 1385"/>
                <a:gd name="T1" fmla="*/ 0 h 1167"/>
                <a:gd name="T2" fmla="*/ 0 w 1385"/>
                <a:gd name="T3" fmla="*/ 584 h 1167"/>
                <a:gd name="T4" fmla="*/ 347 w 1385"/>
                <a:gd name="T5" fmla="*/ 1167 h 1167"/>
                <a:gd name="T6" fmla="*/ 1038 w 1385"/>
                <a:gd name="T7" fmla="*/ 1167 h 1167"/>
                <a:gd name="T8" fmla="*/ 1385 w 1385"/>
                <a:gd name="T9" fmla="*/ 584 h 1167"/>
                <a:gd name="T10" fmla="*/ 1038 w 1385"/>
                <a:gd name="T11" fmla="*/ 0 h 1167"/>
                <a:gd name="T12" fmla="*/ 347 w 1385"/>
                <a:gd name="T13" fmla="*/ 0 h 1167"/>
                <a:gd name="T14" fmla="*/ 233 w 1385"/>
                <a:gd name="T15" fmla="*/ 584 h 1167"/>
                <a:gd name="T16" fmla="*/ 462 w 1385"/>
                <a:gd name="T17" fmla="*/ 200 h 1167"/>
                <a:gd name="T18" fmla="*/ 923 w 1385"/>
                <a:gd name="T19" fmla="*/ 200 h 1167"/>
                <a:gd name="T20" fmla="*/ 1152 w 1385"/>
                <a:gd name="T21" fmla="*/ 584 h 1167"/>
                <a:gd name="T22" fmla="*/ 923 w 1385"/>
                <a:gd name="T23" fmla="*/ 967 h 1167"/>
                <a:gd name="T24" fmla="*/ 462 w 1385"/>
                <a:gd name="T25" fmla="*/ 967 h 1167"/>
                <a:gd name="T26" fmla="*/ 233 w 1385"/>
                <a:gd name="T27" fmla="*/ 584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7">
                  <a:moveTo>
                    <a:pt x="347" y="0"/>
                  </a:moveTo>
                  <a:lnTo>
                    <a:pt x="0" y="584"/>
                  </a:lnTo>
                  <a:lnTo>
                    <a:pt x="347" y="1167"/>
                  </a:lnTo>
                  <a:lnTo>
                    <a:pt x="1038" y="1167"/>
                  </a:lnTo>
                  <a:lnTo>
                    <a:pt x="1385" y="584"/>
                  </a:lnTo>
                  <a:lnTo>
                    <a:pt x="1038" y="0"/>
                  </a:lnTo>
                  <a:lnTo>
                    <a:pt x="347" y="0"/>
                  </a:lnTo>
                  <a:close/>
                  <a:moveTo>
                    <a:pt x="233" y="584"/>
                  </a:moveTo>
                  <a:lnTo>
                    <a:pt x="462" y="200"/>
                  </a:lnTo>
                  <a:lnTo>
                    <a:pt x="923" y="200"/>
                  </a:lnTo>
                  <a:lnTo>
                    <a:pt x="1152" y="584"/>
                  </a:lnTo>
                  <a:lnTo>
                    <a:pt x="923" y="967"/>
                  </a:lnTo>
                  <a:lnTo>
                    <a:pt x="462" y="967"/>
                  </a:lnTo>
                  <a:lnTo>
                    <a:pt x="233" y="584"/>
                  </a:lnTo>
                  <a:close/>
                </a:path>
              </a:pathLst>
            </a:custGeom>
            <a:noFill/>
            <a:ln w="9525" cap="flat" cmpd="sng" algn="ctr">
              <a:solidFill>
                <a:schemeClr val="accent2"/>
              </a:solidFill>
              <a:prstDash val="solid"/>
              <a:round/>
              <a:headEnd type="none" w="med" len="med"/>
              <a:tailEnd type="none" w="med" len="med"/>
            </a:ln>
            <a:extLst/>
          </p:spPr>
          <p:style>
            <a:lnRef idx="0">
              <a:scrgbClr r="0" g="0" b="0"/>
            </a:lnRef>
            <a:fillRef idx="0">
              <a:scrgbClr r="0" g="0" b="0"/>
            </a:fillRef>
            <a:effectRef idx="0">
              <a:scrgbClr r="0" g="0" b="0"/>
            </a:effectRef>
            <a:fontRef idx="minor">
              <a:schemeClr val="accent2"/>
            </a:fontRef>
          </p:style>
          <p:txBody>
            <a:bodyPr vert="horz" wrap="square" lIns="93260" tIns="46630" rIns="93260" bIns="46630" numCol="1" anchor="t" anchorCtr="0" compatLnSpc="1">
              <a:prstTxWarp prst="textNoShape">
                <a:avLst/>
              </a:prstTxWarp>
            </a:bodyPr>
            <a:lstStyle/>
            <a:p>
              <a:pPr defTabSz="932597"/>
              <a:endParaRPr lang="en-US" sz="1836">
                <a:solidFill>
                  <a:srgbClr val="3F3F3F"/>
                </a:solidFill>
                <a:latin typeface="Segoe UI"/>
              </a:endParaRPr>
            </a:p>
          </p:txBody>
        </p:sp>
      </p:grpSp>
      <p:grpSp>
        <p:nvGrpSpPr>
          <p:cNvPr id="94" name="Group 93">
            <a:extLst>
              <a:ext uri="{FF2B5EF4-FFF2-40B4-BE49-F238E27FC236}">
                <a16:creationId xmlns:a16="http://schemas.microsoft.com/office/drawing/2014/main" id="{6A82F63B-E0DE-CA45-B242-3029142CACC1}"/>
              </a:ext>
            </a:extLst>
          </p:cNvPr>
          <p:cNvGrpSpPr/>
          <p:nvPr/>
        </p:nvGrpSpPr>
        <p:grpSpPr>
          <a:xfrm>
            <a:off x="1136390" y="3855214"/>
            <a:ext cx="724382" cy="670377"/>
            <a:chOff x="4115666" y="5605620"/>
            <a:chExt cx="625062" cy="632754"/>
          </a:xfrm>
        </p:grpSpPr>
        <p:sp>
          <p:nvSpPr>
            <p:cNvPr id="95" name="document_3">
              <a:extLst>
                <a:ext uri="{FF2B5EF4-FFF2-40B4-BE49-F238E27FC236}">
                  <a16:creationId xmlns:a16="http://schemas.microsoft.com/office/drawing/2014/main" id="{A6C96762-469D-5A49-A1B2-59A1C246177E}"/>
                </a:ext>
              </a:extLst>
            </p:cNvPr>
            <p:cNvSpPr>
              <a:spLocks noChangeAspect="1" noEditPoints="1"/>
            </p:cNvSpPr>
            <p:nvPr/>
          </p:nvSpPr>
          <p:spPr bwMode="auto">
            <a:xfrm>
              <a:off x="4194257" y="5605620"/>
              <a:ext cx="546471" cy="632754"/>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96" name="Group 95">
              <a:extLst>
                <a:ext uri="{FF2B5EF4-FFF2-40B4-BE49-F238E27FC236}">
                  <a16:creationId xmlns:a16="http://schemas.microsoft.com/office/drawing/2014/main" id="{A5FF832B-EC8E-1A4E-9A7F-74BA0D1BCC90}"/>
                </a:ext>
              </a:extLst>
            </p:cNvPr>
            <p:cNvGrpSpPr/>
            <p:nvPr/>
          </p:nvGrpSpPr>
          <p:grpSpPr>
            <a:xfrm rot="18900000">
              <a:off x="4115666" y="5829542"/>
              <a:ext cx="72331" cy="367289"/>
              <a:chOff x="3041882" y="5797533"/>
              <a:chExt cx="83993" cy="560330"/>
            </a:xfrm>
            <a:solidFill>
              <a:schemeClr val="bg1"/>
            </a:solidFill>
          </p:grpSpPr>
          <p:sp>
            <p:nvSpPr>
              <p:cNvPr id="97" name="Rectangle 96">
                <a:extLst>
                  <a:ext uri="{FF2B5EF4-FFF2-40B4-BE49-F238E27FC236}">
                    <a16:creationId xmlns:a16="http://schemas.microsoft.com/office/drawing/2014/main" id="{13A601AC-53E1-D640-84D1-E6575B240BB7}"/>
                  </a:ext>
                </a:extLst>
              </p:cNvPr>
              <p:cNvSpPr/>
              <p:nvPr/>
            </p:nvSpPr>
            <p:spPr bwMode="auto">
              <a:xfrm>
                <a:off x="3051230" y="5937195"/>
                <a:ext cx="65297" cy="312416"/>
              </a:xfrm>
              <a:prstGeom prst="rect">
                <a:avLst/>
              </a:prstGeom>
              <a:grpFill/>
              <a:ln w="12700" cap="rnd">
                <a:solidFill>
                  <a:schemeClr val="accent3"/>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8" name="Triangle 506">
                <a:extLst>
                  <a:ext uri="{FF2B5EF4-FFF2-40B4-BE49-F238E27FC236}">
                    <a16:creationId xmlns:a16="http://schemas.microsoft.com/office/drawing/2014/main" id="{B7BB6F45-4711-B04C-BEAB-78DBE63F05B0}"/>
                  </a:ext>
                </a:extLst>
              </p:cNvPr>
              <p:cNvSpPr/>
              <p:nvPr/>
            </p:nvSpPr>
            <p:spPr bwMode="auto">
              <a:xfrm flipV="1">
                <a:off x="3053520" y="6250172"/>
                <a:ext cx="60576" cy="107691"/>
              </a:xfrm>
              <a:prstGeom prst="triangle">
                <a:avLst/>
              </a:prstGeom>
              <a:grpFill/>
              <a:ln w="12700" cap="rnd">
                <a:solidFill>
                  <a:schemeClr val="accent3"/>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9" name="Rectangle 108">
                <a:extLst>
                  <a:ext uri="{FF2B5EF4-FFF2-40B4-BE49-F238E27FC236}">
                    <a16:creationId xmlns:a16="http://schemas.microsoft.com/office/drawing/2014/main" id="{3AD495DE-5013-8E4C-B82F-D98073903C2B}"/>
                  </a:ext>
                </a:extLst>
              </p:cNvPr>
              <p:cNvSpPr/>
              <p:nvPr/>
            </p:nvSpPr>
            <p:spPr bwMode="auto">
              <a:xfrm>
                <a:off x="3041882" y="5851378"/>
                <a:ext cx="83993" cy="85816"/>
              </a:xfrm>
              <a:prstGeom prst="rect">
                <a:avLst/>
              </a:prstGeom>
              <a:grpFill/>
              <a:ln w="12700" cap="rnd">
                <a:solidFill>
                  <a:schemeClr val="accent3"/>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0" name="Rectangle 109">
                <a:extLst>
                  <a:ext uri="{FF2B5EF4-FFF2-40B4-BE49-F238E27FC236}">
                    <a16:creationId xmlns:a16="http://schemas.microsoft.com/office/drawing/2014/main" id="{FEA78841-81F9-FF44-8D4B-1418E5A246ED}"/>
                  </a:ext>
                </a:extLst>
              </p:cNvPr>
              <p:cNvSpPr/>
              <p:nvPr/>
            </p:nvSpPr>
            <p:spPr bwMode="auto">
              <a:xfrm>
                <a:off x="3051230" y="5797533"/>
                <a:ext cx="65297" cy="53845"/>
              </a:xfrm>
              <a:prstGeom prst="rect">
                <a:avLst/>
              </a:prstGeom>
              <a:grpFill/>
              <a:ln w="12700" cap="rnd">
                <a:solidFill>
                  <a:schemeClr val="accent3"/>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11" name="Straight Connector 110">
                <a:extLst>
                  <a:ext uri="{FF2B5EF4-FFF2-40B4-BE49-F238E27FC236}">
                    <a16:creationId xmlns:a16="http://schemas.microsoft.com/office/drawing/2014/main" id="{B9E16213-174E-1F45-86FF-1B4982DE803F}"/>
                  </a:ext>
                </a:extLst>
              </p:cNvPr>
              <p:cNvCxnSpPr/>
              <p:nvPr/>
            </p:nvCxnSpPr>
            <p:spPr>
              <a:xfrm>
                <a:off x="3068665" y="6304017"/>
                <a:ext cx="30288" cy="0"/>
              </a:xfrm>
              <a:prstGeom prst="line">
                <a:avLst/>
              </a:prstGeom>
              <a:grpFill/>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1" name="Group 120">
            <a:extLst>
              <a:ext uri="{FF2B5EF4-FFF2-40B4-BE49-F238E27FC236}">
                <a16:creationId xmlns:a16="http://schemas.microsoft.com/office/drawing/2014/main" id="{F5DF2788-6A4B-D949-903A-0B65CCF11515}"/>
              </a:ext>
            </a:extLst>
          </p:cNvPr>
          <p:cNvGrpSpPr/>
          <p:nvPr/>
        </p:nvGrpSpPr>
        <p:grpSpPr>
          <a:xfrm>
            <a:off x="199113" y="3033403"/>
            <a:ext cx="1051785" cy="607498"/>
            <a:chOff x="3234003" y="4140810"/>
            <a:chExt cx="293717" cy="359549"/>
          </a:xfrm>
        </p:grpSpPr>
        <p:grpSp>
          <p:nvGrpSpPr>
            <p:cNvPr id="124" name="Group 123">
              <a:extLst>
                <a:ext uri="{FF2B5EF4-FFF2-40B4-BE49-F238E27FC236}">
                  <a16:creationId xmlns:a16="http://schemas.microsoft.com/office/drawing/2014/main" id="{EF715A1B-7BA8-8645-90EE-4A5B2552A766}"/>
                </a:ext>
              </a:extLst>
            </p:cNvPr>
            <p:cNvGrpSpPr/>
            <p:nvPr/>
          </p:nvGrpSpPr>
          <p:grpSpPr>
            <a:xfrm flipH="1">
              <a:off x="3234003" y="4140810"/>
              <a:ext cx="293717" cy="359549"/>
              <a:chOff x="3003960" y="3685414"/>
              <a:chExt cx="403310" cy="493707"/>
            </a:xfrm>
          </p:grpSpPr>
          <p:sp>
            <p:nvSpPr>
              <p:cNvPr id="135" name="Snip Single Corner Rectangle 26">
                <a:extLst>
                  <a:ext uri="{FF2B5EF4-FFF2-40B4-BE49-F238E27FC236}">
                    <a16:creationId xmlns:a16="http://schemas.microsoft.com/office/drawing/2014/main" id="{F908847D-5960-B74C-89DA-C9A06854BD8A}"/>
                  </a:ext>
                </a:extLst>
              </p:cNvPr>
              <p:cNvSpPr/>
              <p:nvPr/>
            </p:nvSpPr>
            <p:spPr bwMode="auto">
              <a:xfrm flipH="1">
                <a:off x="3003960" y="3685414"/>
                <a:ext cx="403310" cy="493707"/>
              </a:xfrm>
              <a:prstGeom prst="snip1Rect">
                <a:avLst>
                  <a:gd name="adj" fmla="val 28736"/>
                </a:avLst>
              </a:prstGeom>
              <a:noFill/>
              <a:ln w="12700">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Triangle 27">
                <a:extLst>
                  <a:ext uri="{FF2B5EF4-FFF2-40B4-BE49-F238E27FC236}">
                    <a16:creationId xmlns:a16="http://schemas.microsoft.com/office/drawing/2014/main" id="{9C6598AC-8275-3F4A-A361-EFDA6829627E}"/>
                  </a:ext>
                </a:extLst>
              </p:cNvPr>
              <p:cNvSpPr/>
              <p:nvPr/>
            </p:nvSpPr>
            <p:spPr bwMode="auto">
              <a:xfrm rot="8100000">
                <a:off x="3010906" y="3730317"/>
                <a:ext cx="160049" cy="80930"/>
              </a:xfrm>
              <a:prstGeom prst="triangle">
                <a:avLst/>
              </a:prstGeom>
              <a:noFill/>
              <a:ln w="12700">
                <a:solidFill>
                  <a:schemeClr val="accent3"/>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5" name="Line 47">
              <a:extLst>
                <a:ext uri="{FF2B5EF4-FFF2-40B4-BE49-F238E27FC236}">
                  <a16:creationId xmlns:a16="http://schemas.microsoft.com/office/drawing/2014/main" id="{5B902F76-0E59-2945-B3A3-F7AD7FC80C5D}"/>
                </a:ext>
              </a:extLst>
            </p:cNvPr>
            <p:cNvSpPr>
              <a:spLocks noChangeShapeType="1"/>
            </p:cNvSpPr>
            <p:nvPr/>
          </p:nvSpPr>
          <p:spPr bwMode="auto">
            <a:xfrm flipH="1">
              <a:off x="3269249" y="4197376"/>
              <a:ext cx="143859" cy="0"/>
            </a:xfrm>
            <a:prstGeom prst="line">
              <a:avLst/>
            </a:prstGeom>
            <a:noFill/>
            <a:ln w="1270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6" name="Rectangle 48">
              <a:extLst>
                <a:ext uri="{FF2B5EF4-FFF2-40B4-BE49-F238E27FC236}">
                  <a16:creationId xmlns:a16="http://schemas.microsoft.com/office/drawing/2014/main" id="{2EF7E3AB-4969-474F-AD5C-54FD59C11712}"/>
                </a:ext>
              </a:extLst>
            </p:cNvPr>
            <p:cNvSpPr>
              <a:spLocks noChangeArrowheads="1"/>
            </p:cNvSpPr>
            <p:nvPr/>
          </p:nvSpPr>
          <p:spPr bwMode="auto">
            <a:xfrm>
              <a:off x="3343813" y="4258200"/>
              <a:ext cx="148190" cy="133814"/>
            </a:xfrm>
            <a:prstGeom prst="rect">
              <a:avLst/>
            </a:pr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7" name="Freeform 49">
              <a:extLst>
                <a:ext uri="{FF2B5EF4-FFF2-40B4-BE49-F238E27FC236}">
                  <a16:creationId xmlns:a16="http://schemas.microsoft.com/office/drawing/2014/main" id="{87370E9C-D0F5-9143-8E2A-2F2D84952FE1}"/>
                </a:ext>
              </a:extLst>
            </p:cNvPr>
            <p:cNvSpPr>
              <a:spLocks/>
            </p:cNvSpPr>
            <p:nvPr/>
          </p:nvSpPr>
          <p:spPr bwMode="auto">
            <a:xfrm>
              <a:off x="3343813" y="4312942"/>
              <a:ext cx="148190" cy="7298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8" name="Line 50">
              <a:extLst>
                <a:ext uri="{FF2B5EF4-FFF2-40B4-BE49-F238E27FC236}">
                  <a16:creationId xmlns:a16="http://schemas.microsoft.com/office/drawing/2014/main" id="{F78277F5-A80A-BA45-BCA8-C9455B8B333A}"/>
                </a:ext>
              </a:extLst>
            </p:cNvPr>
            <p:cNvSpPr>
              <a:spLocks noChangeShapeType="1"/>
            </p:cNvSpPr>
            <p:nvPr/>
          </p:nvSpPr>
          <p:spPr bwMode="auto">
            <a:xfrm>
              <a:off x="3269249" y="4261242"/>
              <a:ext cx="49765" cy="0"/>
            </a:xfrm>
            <a:prstGeom prst="line">
              <a:avLst/>
            </a:prstGeom>
            <a:noFill/>
            <a:ln w="1270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9" name="Line 51">
              <a:extLst>
                <a:ext uri="{FF2B5EF4-FFF2-40B4-BE49-F238E27FC236}">
                  <a16:creationId xmlns:a16="http://schemas.microsoft.com/office/drawing/2014/main" id="{139E5CF7-2479-9A4C-838E-FD7BB02AFF72}"/>
                </a:ext>
              </a:extLst>
            </p:cNvPr>
            <p:cNvSpPr>
              <a:spLocks noChangeShapeType="1"/>
            </p:cNvSpPr>
            <p:nvPr/>
          </p:nvSpPr>
          <p:spPr bwMode="auto">
            <a:xfrm>
              <a:off x="3269249" y="4325108"/>
              <a:ext cx="49765" cy="0"/>
            </a:xfrm>
            <a:prstGeom prst="line">
              <a:avLst/>
            </a:prstGeom>
            <a:noFill/>
            <a:ln w="1270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Line 52">
              <a:extLst>
                <a:ext uri="{FF2B5EF4-FFF2-40B4-BE49-F238E27FC236}">
                  <a16:creationId xmlns:a16="http://schemas.microsoft.com/office/drawing/2014/main" id="{15345D10-2B68-D644-B66F-D5F97A12FEE7}"/>
                </a:ext>
              </a:extLst>
            </p:cNvPr>
            <p:cNvSpPr>
              <a:spLocks noChangeShapeType="1"/>
            </p:cNvSpPr>
            <p:nvPr/>
          </p:nvSpPr>
          <p:spPr bwMode="auto">
            <a:xfrm>
              <a:off x="3269249" y="4388974"/>
              <a:ext cx="49765" cy="0"/>
            </a:xfrm>
            <a:prstGeom prst="line">
              <a:avLst/>
            </a:prstGeom>
            <a:noFill/>
            <a:ln w="1270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Line 54">
              <a:extLst>
                <a:ext uri="{FF2B5EF4-FFF2-40B4-BE49-F238E27FC236}">
                  <a16:creationId xmlns:a16="http://schemas.microsoft.com/office/drawing/2014/main" id="{765404AC-BC39-6F43-98CA-2E8D135CB66B}"/>
                </a:ext>
              </a:extLst>
            </p:cNvPr>
            <p:cNvSpPr>
              <a:spLocks noChangeShapeType="1"/>
            </p:cNvSpPr>
            <p:nvPr/>
          </p:nvSpPr>
          <p:spPr bwMode="auto">
            <a:xfrm>
              <a:off x="3269250" y="4452839"/>
              <a:ext cx="222754" cy="0"/>
            </a:xfrm>
            <a:prstGeom prst="line">
              <a:avLst/>
            </a:prstGeom>
            <a:noFill/>
            <a:ln w="1270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Oval 56">
              <a:extLst>
                <a:ext uri="{FF2B5EF4-FFF2-40B4-BE49-F238E27FC236}">
                  <a16:creationId xmlns:a16="http://schemas.microsoft.com/office/drawing/2014/main" id="{5A6E7623-5E61-1842-9AEB-061D54609CA2}"/>
                </a:ext>
              </a:extLst>
            </p:cNvPr>
            <p:cNvSpPr>
              <a:spLocks noChangeArrowheads="1"/>
            </p:cNvSpPr>
            <p:nvPr/>
          </p:nvSpPr>
          <p:spPr bwMode="auto">
            <a:xfrm>
              <a:off x="3442791" y="4282530"/>
              <a:ext cx="24883" cy="24330"/>
            </a:xfrm>
            <a:prstGeom prst="ellipse">
              <a:avLst/>
            </a:prstGeom>
            <a:noFill/>
            <a:ln w="12700">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7" name="Group 136">
            <a:extLst>
              <a:ext uri="{FF2B5EF4-FFF2-40B4-BE49-F238E27FC236}">
                <a16:creationId xmlns:a16="http://schemas.microsoft.com/office/drawing/2014/main" id="{E16A9C14-77F9-884D-8267-B355674358C4}"/>
              </a:ext>
            </a:extLst>
          </p:cNvPr>
          <p:cNvGrpSpPr/>
          <p:nvPr/>
        </p:nvGrpSpPr>
        <p:grpSpPr>
          <a:xfrm>
            <a:off x="156443" y="3939423"/>
            <a:ext cx="830654" cy="1122973"/>
            <a:chOff x="4098616" y="2540836"/>
            <a:chExt cx="889259" cy="1088573"/>
          </a:xfrm>
        </p:grpSpPr>
        <p:sp>
          <p:nvSpPr>
            <p:cNvPr id="138" name="TextBox 137">
              <a:extLst>
                <a:ext uri="{FF2B5EF4-FFF2-40B4-BE49-F238E27FC236}">
                  <a16:creationId xmlns:a16="http://schemas.microsoft.com/office/drawing/2014/main" id="{F9173D53-2432-CF43-960F-09741E1F014C}"/>
                </a:ext>
              </a:extLst>
            </p:cNvPr>
            <p:cNvSpPr txBox="1"/>
            <p:nvPr/>
          </p:nvSpPr>
          <p:spPr>
            <a:xfrm>
              <a:off x="4313838" y="2888620"/>
              <a:ext cx="619849" cy="417688"/>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3"/>
                  </a:solidFill>
                  <a:effectLst/>
                  <a:uLnTx/>
                  <a:uFillTx/>
                  <a:latin typeface="Segoe UI Semilight" panose="020B0402040204020203" pitchFamily="34" charset="0"/>
                  <a:ea typeface="+mn-ea"/>
                  <a:cs typeface="Segoe UI Semilight" panose="020B0402040204020203" pitchFamily="34" charset="0"/>
                </a:rPr>
                <a:t>TPS Reports</a:t>
              </a:r>
            </a:p>
          </p:txBody>
        </p:sp>
        <p:grpSp>
          <p:nvGrpSpPr>
            <p:cNvPr id="139" name="Group 138">
              <a:extLst>
                <a:ext uri="{FF2B5EF4-FFF2-40B4-BE49-F238E27FC236}">
                  <a16:creationId xmlns:a16="http://schemas.microsoft.com/office/drawing/2014/main" id="{AEBEBCE6-836B-0142-A12E-C216AC194600}"/>
                </a:ext>
              </a:extLst>
            </p:cNvPr>
            <p:cNvGrpSpPr/>
            <p:nvPr/>
          </p:nvGrpSpPr>
          <p:grpSpPr>
            <a:xfrm>
              <a:off x="4098616" y="2540836"/>
              <a:ext cx="889259" cy="1088573"/>
              <a:chOff x="3003960" y="3685414"/>
              <a:chExt cx="403310" cy="493707"/>
            </a:xfrm>
          </p:grpSpPr>
          <p:sp>
            <p:nvSpPr>
              <p:cNvPr id="143" name="Snip Single Corner Rectangle 26">
                <a:extLst>
                  <a:ext uri="{FF2B5EF4-FFF2-40B4-BE49-F238E27FC236}">
                    <a16:creationId xmlns:a16="http://schemas.microsoft.com/office/drawing/2014/main" id="{049A1059-879F-8243-BAB8-C1EC1DA2FB96}"/>
                  </a:ext>
                </a:extLst>
              </p:cNvPr>
              <p:cNvSpPr/>
              <p:nvPr/>
            </p:nvSpPr>
            <p:spPr bwMode="auto">
              <a:xfrm flipH="1">
                <a:off x="3003960" y="3685414"/>
                <a:ext cx="403310" cy="493707"/>
              </a:xfrm>
              <a:prstGeom prst="snip1Rect">
                <a:avLst>
                  <a:gd name="adj" fmla="val 28736"/>
                </a:avLst>
              </a:prstGeom>
              <a:noFill/>
              <a:ln w="12700">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riangle 27">
                <a:extLst>
                  <a:ext uri="{FF2B5EF4-FFF2-40B4-BE49-F238E27FC236}">
                    <a16:creationId xmlns:a16="http://schemas.microsoft.com/office/drawing/2014/main" id="{00F0F33D-5586-0D4A-8B5E-470972972D40}"/>
                  </a:ext>
                </a:extLst>
              </p:cNvPr>
              <p:cNvSpPr/>
              <p:nvPr/>
            </p:nvSpPr>
            <p:spPr bwMode="auto">
              <a:xfrm rot="8100000">
                <a:off x="3010906" y="3730317"/>
                <a:ext cx="160049" cy="80930"/>
              </a:xfrm>
              <a:prstGeom prst="triangle">
                <a:avLst/>
              </a:prstGeom>
              <a:noFill/>
              <a:ln w="12700">
                <a:solidFill>
                  <a:schemeClr val="accent3"/>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 name="Rectangle 1">
            <a:extLst>
              <a:ext uri="{FF2B5EF4-FFF2-40B4-BE49-F238E27FC236}">
                <a16:creationId xmlns:a16="http://schemas.microsoft.com/office/drawing/2014/main" id="{C3D8B80F-8C8D-C44F-960F-4804FCC4EEF2}"/>
              </a:ext>
            </a:extLst>
          </p:cNvPr>
          <p:cNvSpPr/>
          <p:nvPr/>
        </p:nvSpPr>
        <p:spPr>
          <a:xfrm>
            <a:off x="2485091" y="7087408"/>
            <a:ext cx="7069179" cy="584775"/>
          </a:xfrm>
          <a:prstGeom prst="rect">
            <a:avLst/>
          </a:prstGeom>
        </p:spPr>
        <p:txBody>
          <a:bodyPr wrap="none">
            <a:spAutoFit/>
          </a:bodyPr>
          <a:lstStyle/>
          <a:p>
            <a:r>
              <a:rPr lang="en-US" sz="3200" dirty="0"/>
              <a:t>https://</a:t>
            </a:r>
            <a:r>
              <a:rPr lang="en-US" sz="3200" dirty="0" err="1"/>
              <a:t>tinyurl.com</a:t>
            </a:r>
            <a:r>
              <a:rPr lang="en-US" sz="3200" dirty="0"/>
              <a:t>/</a:t>
            </a:r>
            <a:r>
              <a:rPr lang="en-US" sz="3200" dirty="0" err="1"/>
              <a:t>learnai-AzureSearch</a:t>
            </a:r>
            <a:endParaRPr lang="en-US" sz="3200" dirty="0"/>
          </a:p>
        </p:txBody>
      </p:sp>
    </p:spTree>
    <p:extLst>
      <p:ext uri="{BB962C8B-B14F-4D97-AF65-F5344CB8AC3E}">
        <p14:creationId xmlns:p14="http://schemas.microsoft.com/office/powerpoint/2010/main" val="272125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left)">
                                      <p:cBhvr>
                                        <p:cTn id="10" dur="500"/>
                                        <p:tgtEl>
                                          <p:spTgt spid="2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wipe(left)">
                                      <p:cBhvr>
                                        <p:cTn id="13" dur="500"/>
                                        <p:tgtEl>
                                          <p:spTgt spid="75"/>
                                        </p:tgtEl>
                                      </p:cBhvr>
                                    </p:animEffect>
                                  </p:childTnLst>
                                </p:cTn>
                              </p:par>
                              <p:par>
                                <p:cTn id="14" presetID="22" presetClass="entr" presetSubtype="8" fill="hold"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wipe(left)">
                                      <p:cBhvr>
                                        <p:cTn id="16" dur="500"/>
                                        <p:tgtEl>
                                          <p:spTgt spid="7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wipe(left)">
                                      <p:cBhvr>
                                        <p:cTn id="19" dur="500"/>
                                        <p:tgtEl>
                                          <p:spTgt spid="8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wipe(left)">
                                      <p:cBhvr>
                                        <p:cTn id="22" dur="500"/>
                                        <p:tgtEl>
                                          <p:spTgt spid="99"/>
                                        </p:tgtEl>
                                      </p:cBhvr>
                                    </p:animEffect>
                                  </p:childTnLst>
                                </p:cTn>
                              </p:par>
                              <p:par>
                                <p:cTn id="23" presetID="22" presetClass="entr" presetSubtype="8" fill="hold" nodeType="with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wipe(left)">
                                      <p:cBhvr>
                                        <p:cTn id="25" dur="500"/>
                                        <p:tgtEl>
                                          <p:spTgt spid="10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wipe(left)">
                                      <p:cBhvr>
                                        <p:cTn id="28" dur="500"/>
                                        <p:tgtEl>
                                          <p:spTgt spid="108"/>
                                        </p:tgtEl>
                                      </p:cBhvr>
                                    </p:animEffect>
                                  </p:childTnLst>
                                </p:cTn>
                              </p:par>
                              <p:par>
                                <p:cTn id="29" presetID="22" presetClass="entr" presetSubtype="8" fill="hold" nodeType="withEffect">
                                  <p:stCondLst>
                                    <p:cond delay="0"/>
                                  </p:stCondLst>
                                  <p:childTnLst>
                                    <p:set>
                                      <p:cBhvr>
                                        <p:cTn id="30" dur="1" fill="hold">
                                          <p:stCondLst>
                                            <p:cond delay="0"/>
                                          </p:stCondLst>
                                        </p:cTn>
                                        <p:tgtEl>
                                          <p:spTgt spid="112"/>
                                        </p:tgtEl>
                                        <p:attrNameLst>
                                          <p:attrName>style.visibility</p:attrName>
                                        </p:attrNameLst>
                                      </p:cBhvr>
                                      <p:to>
                                        <p:strVal val="visible"/>
                                      </p:to>
                                    </p:set>
                                    <p:animEffect transition="in" filter="wipe(left)">
                                      <p:cBhvr>
                                        <p:cTn id="31" dur="500"/>
                                        <p:tgtEl>
                                          <p:spTgt spid="112"/>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500"/>
                                        <p:tgtEl>
                                          <p:spTgt spid="5"/>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7"/>
                                        </p:tgtEl>
                                        <p:attrNameLst>
                                          <p:attrName>style.visibility</p:attrName>
                                        </p:attrNameLst>
                                      </p:cBhvr>
                                      <p:to>
                                        <p:strVal val="visible"/>
                                      </p:to>
                                    </p:set>
                                    <p:animEffect transition="in" filter="wipe(left)">
                                      <p:cBhvr>
                                        <p:cTn id="37" dur="500"/>
                                        <p:tgtEl>
                                          <p:spTgt spid="187"/>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88"/>
                                        </p:tgtEl>
                                        <p:attrNameLst>
                                          <p:attrName>style.visibility</p:attrName>
                                        </p:attrNameLst>
                                      </p:cBhvr>
                                      <p:to>
                                        <p:strVal val="visible"/>
                                      </p:to>
                                    </p:set>
                                    <p:animEffect transition="in" filter="wipe(left)">
                                      <p:cBhvr>
                                        <p:cTn id="40" dur="500"/>
                                        <p:tgtEl>
                                          <p:spTgt spid="188"/>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89"/>
                                        </p:tgtEl>
                                        <p:attrNameLst>
                                          <p:attrName>style.visibility</p:attrName>
                                        </p:attrNameLst>
                                      </p:cBhvr>
                                      <p:to>
                                        <p:strVal val="visible"/>
                                      </p:to>
                                    </p:set>
                                    <p:animEffect transition="in" filter="wipe(left)">
                                      <p:cBhvr>
                                        <p:cTn id="43" dur="500"/>
                                        <p:tgtEl>
                                          <p:spTgt spid="189"/>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90"/>
                                        </p:tgtEl>
                                        <p:attrNameLst>
                                          <p:attrName>style.visibility</p:attrName>
                                        </p:attrNameLst>
                                      </p:cBhvr>
                                      <p:to>
                                        <p:strVal val="visible"/>
                                      </p:to>
                                    </p:set>
                                    <p:animEffect transition="in" filter="wipe(left)">
                                      <p:cBhvr>
                                        <p:cTn id="46" dur="500"/>
                                        <p:tgtEl>
                                          <p:spTgt spid="19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91"/>
                                        </p:tgtEl>
                                        <p:attrNameLst>
                                          <p:attrName>style.visibility</p:attrName>
                                        </p:attrNameLst>
                                      </p:cBhvr>
                                      <p:to>
                                        <p:strVal val="visible"/>
                                      </p:to>
                                    </p:set>
                                    <p:animEffect transition="in" filter="wipe(left)">
                                      <p:cBhvr>
                                        <p:cTn id="49" dur="500"/>
                                        <p:tgtEl>
                                          <p:spTgt spid="191"/>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92"/>
                                        </p:tgtEl>
                                        <p:attrNameLst>
                                          <p:attrName>style.visibility</p:attrName>
                                        </p:attrNameLst>
                                      </p:cBhvr>
                                      <p:to>
                                        <p:strVal val="visible"/>
                                      </p:to>
                                    </p:set>
                                    <p:animEffect transition="in" filter="wipe(left)">
                                      <p:cBhvr>
                                        <p:cTn id="52" dur="500"/>
                                        <p:tgtEl>
                                          <p:spTgt spid="192"/>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93"/>
                                        </p:tgtEl>
                                        <p:attrNameLst>
                                          <p:attrName>style.visibility</p:attrName>
                                        </p:attrNameLst>
                                      </p:cBhvr>
                                      <p:to>
                                        <p:strVal val="visible"/>
                                      </p:to>
                                    </p:set>
                                    <p:animEffect transition="in" filter="wipe(left)">
                                      <p:cBhvr>
                                        <p:cTn id="55" dur="500"/>
                                        <p:tgtEl>
                                          <p:spTgt spid="193"/>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94"/>
                                        </p:tgtEl>
                                        <p:attrNameLst>
                                          <p:attrName>style.visibility</p:attrName>
                                        </p:attrNameLst>
                                      </p:cBhvr>
                                      <p:to>
                                        <p:strVal val="visible"/>
                                      </p:to>
                                    </p:set>
                                    <p:animEffect transition="in" filter="wipe(left)">
                                      <p:cBhvr>
                                        <p:cTn id="58" dur="500"/>
                                        <p:tgtEl>
                                          <p:spTgt spid="194"/>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95"/>
                                        </p:tgtEl>
                                        <p:attrNameLst>
                                          <p:attrName>style.visibility</p:attrName>
                                        </p:attrNameLst>
                                      </p:cBhvr>
                                      <p:to>
                                        <p:strVal val="visible"/>
                                      </p:to>
                                    </p:set>
                                    <p:animEffect transition="in" filter="wipe(left)">
                                      <p:cBhvr>
                                        <p:cTn id="61" dur="500"/>
                                        <p:tgtEl>
                                          <p:spTgt spid="195"/>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196"/>
                                        </p:tgtEl>
                                        <p:attrNameLst>
                                          <p:attrName>style.visibility</p:attrName>
                                        </p:attrNameLst>
                                      </p:cBhvr>
                                      <p:to>
                                        <p:strVal val="visible"/>
                                      </p:to>
                                    </p:set>
                                    <p:animEffect transition="in" filter="wipe(left)">
                                      <p:cBhvr>
                                        <p:cTn id="64" dur="500"/>
                                        <p:tgtEl>
                                          <p:spTgt spid="196"/>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97"/>
                                        </p:tgtEl>
                                        <p:attrNameLst>
                                          <p:attrName>style.visibility</p:attrName>
                                        </p:attrNameLst>
                                      </p:cBhvr>
                                      <p:to>
                                        <p:strVal val="visible"/>
                                      </p:to>
                                    </p:set>
                                    <p:animEffect transition="in" filter="wipe(left)">
                                      <p:cBhvr>
                                        <p:cTn id="67" dur="500"/>
                                        <p:tgtEl>
                                          <p:spTgt spid="197"/>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98"/>
                                        </p:tgtEl>
                                        <p:attrNameLst>
                                          <p:attrName>style.visibility</p:attrName>
                                        </p:attrNameLst>
                                      </p:cBhvr>
                                      <p:to>
                                        <p:strVal val="visible"/>
                                      </p:to>
                                    </p:set>
                                    <p:animEffect transition="in" filter="wipe(left)">
                                      <p:cBhvr>
                                        <p:cTn id="70" dur="500"/>
                                        <p:tgtEl>
                                          <p:spTgt spid="198"/>
                                        </p:tgtEl>
                                      </p:cBhvr>
                                    </p:animEffect>
                                  </p:childTnLst>
                                </p:cTn>
                              </p:par>
                              <p:par>
                                <p:cTn id="71" presetID="22" presetClass="entr" presetSubtype="8" fill="hold" nodeType="withEffect">
                                  <p:stCondLst>
                                    <p:cond delay="0"/>
                                  </p:stCondLst>
                                  <p:childTnLst>
                                    <p:set>
                                      <p:cBhvr>
                                        <p:cTn id="72" dur="1" fill="hold">
                                          <p:stCondLst>
                                            <p:cond delay="0"/>
                                          </p:stCondLst>
                                        </p:cTn>
                                        <p:tgtEl>
                                          <p:spTgt spid="210"/>
                                        </p:tgtEl>
                                        <p:attrNameLst>
                                          <p:attrName>style.visibility</p:attrName>
                                        </p:attrNameLst>
                                      </p:cBhvr>
                                      <p:to>
                                        <p:strVal val="visible"/>
                                      </p:to>
                                    </p:set>
                                    <p:animEffect transition="in" filter="wipe(left)">
                                      <p:cBhvr>
                                        <p:cTn id="73" dur="500"/>
                                        <p:tgtEl>
                                          <p:spTgt spid="210"/>
                                        </p:tgtEl>
                                      </p:cBhvr>
                                    </p:animEffect>
                                  </p:childTnLst>
                                </p:cTn>
                              </p:par>
                              <p:par>
                                <p:cTn id="74" presetID="22" presetClass="entr" presetSubtype="8" fill="hold" nodeType="withEffect">
                                  <p:stCondLst>
                                    <p:cond delay="0"/>
                                  </p:stCondLst>
                                  <p:childTnLst>
                                    <p:set>
                                      <p:cBhvr>
                                        <p:cTn id="75" dur="1" fill="hold">
                                          <p:stCondLst>
                                            <p:cond delay="0"/>
                                          </p:stCondLst>
                                        </p:cTn>
                                        <p:tgtEl>
                                          <p:spTgt spid="211"/>
                                        </p:tgtEl>
                                        <p:attrNameLst>
                                          <p:attrName>style.visibility</p:attrName>
                                        </p:attrNameLst>
                                      </p:cBhvr>
                                      <p:to>
                                        <p:strVal val="visible"/>
                                      </p:to>
                                    </p:set>
                                    <p:animEffect transition="in" filter="wipe(left)">
                                      <p:cBhvr>
                                        <p:cTn id="76" dur="500"/>
                                        <p:tgtEl>
                                          <p:spTgt spid="211"/>
                                        </p:tgtEl>
                                      </p:cBhvr>
                                    </p:animEffect>
                                  </p:childTnLst>
                                </p:cTn>
                              </p:par>
                              <p:par>
                                <p:cTn id="77" presetID="22" presetClass="entr" presetSubtype="8" fill="hold" nodeType="withEffect">
                                  <p:stCondLst>
                                    <p:cond delay="0"/>
                                  </p:stCondLst>
                                  <p:childTnLst>
                                    <p:set>
                                      <p:cBhvr>
                                        <p:cTn id="78" dur="1" fill="hold">
                                          <p:stCondLst>
                                            <p:cond delay="0"/>
                                          </p:stCondLst>
                                        </p:cTn>
                                        <p:tgtEl>
                                          <p:spTgt spid="218"/>
                                        </p:tgtEl>
                                        <p:attrNameLst>
                                          <p:attrName>style.visibility</p:attrName>
                                        </p:attrNameLst>
                                      </p:cBhvr>
                                      <p:to>
                                        <p:strVal val="visible"/>
                                      </p:to>
                                    </p:set>
                                    <p:animEffect transition="in" filter="wipe(left)">
                                      <p:cBhvr>
                                        <p:cTn id="79" dur="500"/>
                                        <p:tgtEl>
                                          <p:spTgt spid="218"/>
                                        </p:tgtEl>
                                      </p:cBhvr>
                                    </p:animEffect>
                                  </p:childTnLst>
                                </p:cTn>
                              </p:par>
                              <p:par>
                                <p:cTn id="80" presetID="22" presetClass="entr" presetSubtype="8" fill="hold" nodeType="withEffect">
                                  <p:stCondLst>
                                    <p:cond delay="0"/>
                                  </p:stCondLst>
                                  <p:childTnLst>
                                    <p:set>
                                      <p:cBhvr>
                                        <p:cTn id="81" dur="1" fill="hold">
                                          <p:stCondLst>
                                            <p:cond delay="0"/>
                                          </p:stCondLst>
                                        </p:cTn>
                                        <p:tgtEl>
                                          <p:spTgt spid="219"/>
                                        </p:tgtEl>
                                        <p:attrNameLst>
                                          <p:attrName>style.visibility</p:attrName>
                                        </p:attrNameLst>
                                      </p:cBhvr>
                                      <p:to>
                                        <p:strVal val="visible"/>
                                      </p:to>
                                    </p:set>
                                    <p:animEffect transition="in" filter="wipe(left)">
                                      <p:cBhvr>
                                        <p:cTn id="82" dur="500"/>
                                        <p:tgtEl>
                                          <p:spTgt spid="21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left)">
                                      <p:cBhvr>
                                        <p:cTn id="87" dur="500"/>
                                        <p:tgtEl>
                                          <p:spTgt spid="28"/>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82"/>
                                        </p:tgtEl>
                                        <p:attrNameLst>
                                          <p:attrName>style.visibility</p:attrName>
                                        </p:attrNameLst>
                                      </p:cBhvr>
                                      <p:to>
                                        <p:strVal val="visible"/>
                                      </p:to>
                                    </p:set>
                                    <p:animEffect transition="in" filter="wipe(left)">
                                      <p:cBhvr>
                                        <p:cTn id="90" dur="500"/>
                                        <p:tgtEl>
                                          <p:spTgt spid="82"/>
                                        </p:tgtEl>
                                      </p:cBhvr>
                                    </p:animEffect>
                                  </p:childTnLst>
                                </p:cTn>
                              </p:par>
                              <p:par>
                                <p:cTn id="91" presetID="22" presetClass="entr" presetSubtype="8" fill="hold" nodeType="with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wipe(left)">
                                      <p:cBhvr>
                                        <p:cTn id="9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82" grpId="0"/>
      <p:bldP spid="28" grpId="0" animBg="1"/>
      <p:bldP spid="29" grpId="0" animBg="1"/>
      <p:bldP spid="75" grpId="0" animBg="1"/>
      <p:bldP spid="83" grpId="0" animBg="1"/>
      <p:bldP spid="99" grpId="0" animBg="1"/>
      <p:bldP spid="108" grpId="0" animBg="1"/>
      <p:bldP spid="5" grpId="0" animBg="1"/>
      <p:bldP spid="187" grpId="0"/>
      <p:bldP spid="188" grpId="0"/>
      <p:bldP spid="189" grpId="0"/>
      <p:bldP spid="190" grpId="0"/>
      <p:bldP spid="191" grpId="0"/>
      <p:bldP spid="192" grpId="0"/>
      <p:bldP spid="193" grpId="0"/>
      <p:bldP spid="194" grpId="0"/>
      <p:bldP spid="195" grpId="0"/>
      <p:bldP spid="196" grpId="0"/>
      <p:bldP spid="197" grpId="0"/>
      <p:bldP spid="19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3AEBD4-09DF-4BD3-8086-143CCE5DC895}"/>
              </a:ext>
            </a:extLst>
          </p:cNvPr>
          <p:cNvSpPr/>
          <p:nvPr/>
        </p:nvSpPr>
        <p:spPr bwMode="auto">
          <a:xfrm>
            <a:off x="-1" y="1155846"/>
            <a:ext cx="12436475" cy="1661993"/>
          </a:xfrm>
          <a:prstGeom prst="rect">
            <a:avLst/>
          </a:prstGeom>
        </p:spPr>
        <p:txBody>
          <a:bodyPr vert="horz" wrap="square" lIns="0" tIns="0" rIns="0" bIns="0" rtlCol="0" anchor="t">
            <a:spAutoFit/>
          </a:bodyPr>
          <a:lstStyle/>
          <a:p>
            <a:pPr algn="ctr" defTabSz="951304">
              <a:spcBef>
                <a:spcPct val="0"/>
              </a:spcBef>
            </a:pPr>
            <a:r>
              <a:rPr lang="en-US" sz="5400" spc="-51" dirty="0">
                <a:ln w="3175">
                  <a:noFill/>
                </a:ln>
                <a:solidFill>
                  <a:schemeClr val="tx1"/>
                </a:solidFill>
                <a:cs typeface="Segoe UI" pitchFamily="34" charset="0"/>
              </a:rPr>
              <a:t>Resource: Vision Demo </a:t>
            </a:r>
          </a:p>
          <a:p>
            <a:pPr algn="ctr" defTabSz="951304">
              <a:spcBef>
                <a:spcPct val="0"/>
              </a:spcBef>
            </a:pPr>
            <a:r>
              <a:rPr lang="en-US" sz="5400" spc="-51" dirty="0">
                <a:ln w="3175">
                  <a:noFill/>
                </a:ln>
                <a:solidFill>
                  <a:schemeClr val="tx1"/>
                </a:solidFill>
                <a:cs typeface="Segoe UI" pitchFamily="34" charset="0"/>
              </a:rPr>
              <a:t>and Code Bootcamp</a:t>
            </a:r>
          </a:p>
        </p:txBody>
      </p:sp>
      <p:sp>
        <p:nvSpPr>
          <p:cNvPr id="3" name="Rectangle 2">
            <a:extLst>
              <a:ext uri="{FF2B5EF4-FFF2-40B4-BE49-F238E27FC236}">
                <a16:creationId xmlns:a16="http://schemas.microsoft.com/office/drawing/2014/main" id="{73994780-34E0-4BA4-9A1C-8DC49EBF33F4}"/>
              </a:ext>
            </a:extLst>
          </p:cNvPr>
          <p:cNvSpPr/>
          <p:nvPr/>
        </p:nvSpPr>
        <p:spPr bwMode="auto">
          <a:xfrm>
            <a:off x="-114300" y="4233611"/>
            <a:ext cx="8686800" cy="492443"/>
          </a:xfrm>
          <a:prstGeom prst="rect">
            <a:avLst/>
          </a:prstGeom>
        </p:spPr>
        <p:txBody>
          <a:bodyPr vert="horz" wrap="square" lIns="0" tIns="0" rIns="0" bIns="0" rtlCol="0" anchor="t">
            <a:spAutoFit/>
          </a:bodyPr>
          <a:lstStyle/>
          <a:p>
            <a:pPr algn="r" defTabSz="951304">
              <a:spcBef>
                <a:spcPct val="0"/>
              </a:spcBef>
            </a:pPr>
            <a:r>
              <a:rPr lang="en-US" sz="3200" dirty="0">
                <a:solidFill>
                  <a:schemeClr val="accent3"/>
                </a:solidFill>
              </a:rPr>
              <a:t>https://</a:t>
            </a:r>
            <a:r>
              <a:rPr lang="en-US" sz="3200" dirty="0" err="1">
                <a:solidFill>
                  <a:schemeClr val="accent3"/>
                </a:solidFill>
              </a:rPr>
              <a:t>tinyurl.com</a:t>
            </a:r>
            <a:r>
              <a:rPr lang="en-US" sz="3200" dirty="0">
                <a:solidFill>
                  <a:schemeClr val="accent3"/>
                </a:solidFill>
              </a:rPr>
              <a:t>/</a:t>
            </a:r>
            <a:r>
              <a:rPr lang="en-US" sz="3200" dirty="0" err="1">
                <a:solidFill>
                  <a:schemeClr val="accent3"/>
                </a:solidFill>
              </a:rPr>
              <a:t>LearnAI-CustomVisionDemo</a:t>
            </a:r>
            <a:endParaRPr lang="en-US" sz="3200" spc="-51" dirty="0">
              <a:ln w="3175">
                <a:noFill/>
              </a:ln>
              <a:solidFill>
                <a:schemeClr val="accent3"/>
              </a:solidFill>
              <a:cs typeface="Segoe UI" pitchFamily="34" charset="0"/>
            </a:endParaRPr>
          </a:p>
        </p:txBody>
      </p:sp>
      <p:sp>
        <p:nvSpPr>
          <p:cNvPr id="4" name="Rectangle 3">
            <a:extLst>
              <a:ext uri="{FF2B5EF4-FFF2-40B4-BE49-F238E27FC236}">
                <a16:creationId xmlns:a16="http://schemas.microsoft.com/office/drawing/2014/main" id="{7B81F841-F1A8-4728-BEA3-6281F6889E37}"/>
              </a:ext>
            </a:extLst>
          </p:cNvPr>
          <p:cNvSpPr/>
          <p:nvPr/>
        </p:nvSpPr>
        <p:spPr>
          <a:xfrm>
            <a:off x="-114216" y="5162970"/>
            <a:ext cx="9356271" cy="492443"/>
          </a:xfrm>
          <a:prstGeom prst="rect">
            <a:avLst/>
          </a:prstGeom>
        </p:spPr>
        <p:txBody>
          <a:bodyPr vert="horz" wrap="square" lIns="0" tIns="0" rIns="0" bIns="0" rtlCol="0" anchor="t">
            <a:spAutoFit/>
          </a:bodyPr>
          <a:lstStyle/>
          <a:p>
            <a:pPr algn="r" defTabSz="951304">
              <a:spcBef>
                <a:spcPct val="0"/>
              </a:spcBef>
            </a:pPr>
            <a:r>
              <a:rPr lang="en-US" sz="3200" dirty="0">
                <a:solidFill>
                  <a:schemeClr val="accent3"/>
                </a:solidFill>
              </a:rPr>
              <a:t>https://</a:t>
            </a:r>
            <a:r>
              <a:rPr lang="en-US" sz="3200" dirty="0" err="1">
                <a:solidFill>
                  <a:schemeClr val="accent3"/>
                </a:solidFill>
              </a:rPr>
              <a:t>tinyurl.com</a:t>
            </a:r>
            <a:r>
              <a:rPr lang="en-US" sz="3200" dirty="0">
                <a:solidFill>
                  <a:schemeClr val="accent3"/>
                </a:solidFill>
              </a:rPr>
              <a:t>/</a:t>
            </a:r>
            <a:r>
              <a:rPr lang="en-US" sz="3200" dirty="0" err="1">
                <a:solidFill>
                  <a:schemeClr val="accent3"/>
                </a:solidFill>
              </a:rPr>
              <a:t>LearnAI-CustomVisionBootcamp</a:t>
            </a:r>
            <a:endParaRPr lang="en-US" sz="3200" dirty="0">
              <a:solidFill>
                <a:schemeClr val="accent3"/>
              </a:solidFill>
            </a:endParaRPr>
          </a:p>
        </p:txBody>
      </p:sp>
    </p:spTree>
    <p:extLst>
      <p:ext uri="{BB962C8B-B14F-4D97-AF65-F5344CB8AC3E}">
        <p14:creationId xmlns:p14="http://schemas.microsoft.com/office/powerpoint/2010/main" val="79144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4639" y="295274"/>
            <a:ext cx="12024066" cy="738664"/>
          </a:xfrm>
        </p:spPr>
        <p:txBody>
          <a:bodyPr vert="horz" wrap="square" lIns="0" tIns="0" rIns="0" bIns="0" rtlCol="0" anchor="t">
            <a:spAutoFit/>
          </a:bodyPr>
          <a:lstStyle/>
          <a:p>
            <a:pPr algn="ctr"/>
            <a:r>
              <a:rPr lang="en-US" sz="4800" b="0" dirty="0">
                <a:solidFill>
                  <a:schemeClr val="tx1"/>
                </a:solidFill>
                <a:latin typeface="+mn-lt"/>
              </a:rPr>
              <a:t>Bot Framework - Engage with your users</a:t>
            </a:r>
          </a:p>
        </p:txBody>
      </p:sp>
      <p:sp>
        <p:nvSpPr>
          <p:cNvPr id="5" name="Content Placeholder 4"/>
          <p:cNvSpPr>
            <a:spLocks noGrp="1"/>
          </p:cNvSpPr>
          <p:nvPr>
            <p:ph sz="quarter" idx="4294967295"/>
          </p:nvPr>
        </p:nvSpPr>
        <p:spPr>
          <a:xfrm>
            <a:off x="439738" y="1281364"/>
            <a:ext cx="11996737" cy="517525"/>
          </a:xfrm>
        </p:spPr>
        <p:txBody>
          <a:bodyPr/>
          <a:lstStyle/>
          <a:p>
            <a:pPr marL="0" indent="0">
              <a:buNone/>
            </a:pPr>
            <a:r>
              <a:rPr lang="en-US" sz="2400" dirty="0">
                <a:solidFill>
                  <a:schemeClr val="tx1"/>
                </a:solidFill>
              </a:rPr>
              <a:t>A </a:t>
            </a:r>
            <a:r>
              <a:rPr lang="en-US" sz="2400" dirty="0">
                <a:solidFill>
                  <a:schemeClr val="tx1"/>
                </a:solidFill>
                <a:ea typeface="Segoe UI" pitchFamily="34" charset="0"/>
                <a:cs typeface="Segoe UI" pitchFamily="34" charset="0"/>
              </a:rPr>
              <a:t>natural language interface across all conversation channels  </a:t>
            </a:r>
          </a:p>
        </p:txBody>
      </p:sp>
      <p:sp>
        <p:nvSpPr>
          <p:cNvPr id="9" name="Rectangle 8"/>
          <p:cNvSpPr/>
          <p:nvPr/>
        </p:nvSpPr>
        <p:spPr bwMode="auto">
          <a:xfrm>
            <a:off x="1833194" y="3125098"/>
            <a:ext cx="3013639" cy="2214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50784" fontAlgn="base">
              <a:lnSpc>
                <a:spcPct val="90000"/>
              </a:lnSpc>
              <a:spcBef>
                <a:spcPts val="301"/>
              </a:spcBef>
              <a:spcAft>
                <a:spcPct val="0"/>
              </a:spcAft>
              <a:defRPr/>
            </a:pPr>
            <a:r>
              <a:rPr lang="en-US" sz="1599" b="1" kern="0">
                <a:solidFill>
                  <a:schemeClr val="tx1"/>
                </a:solidFill>
                <a:ea typeface="Segoe UI" pitchFamily="34" charset="0"/>
                <a:cs typeface="Segoe UI Semibold" panose="020B0702040204020203" pitchFamily="34" charset="0"/>
              </a:rPr>
              <a:t>Provide information</a:t>
            </a:r>
          </a:p>
        </p:txBody>
      </p:sp>
      <p:sp>
        <p:nvSpPr>
          <p:cNvPr id="10" name="Rectangle 9"/>
          <p:cNvSpPr/>
          <p:nvPr/>
        </p:nvSpPr>
        <p:spPr bwMode="auto">
          <a:xfrm>
            <a:off x="1833194" y="3957284"/>
            <a:ext cx="3013639" cy="2214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50784" fontAlgn="base">
              <a:lnSpc>
                <a:spcPct val="90000"/>
              </a:lnSpc>
              <a:spcBef>
                <a:spcPts val="301"/>
              </a:spcBef>
              <a:spcAft>
                <a:spcPct val="0"/>
              </a:spcAft>
              <a:defRPr/>
            </a:pPr>
            <a:r>
              <a:rPr lang="en-US" sz="1599" b="1" kern="0">
                <a:solidFill>
                  <a:schemeClr val="tx1"/>
                </a:solidFill>
                <a:ea typeface="Segoe UI" pitchFamily="34" charset="0"/>
                <a:cs typeface="Segoe UI Semibold" panose="020B0702040204020203" pitchFamily="34" charset="0"/>
              </a:rPr>
              <a:t>Perform tasks</a:t>
            </a:r>
          </a:p>
        </p:txBody>
      </p:sp>
      <p:sp>
        <p:nvSpPr>
          <p:cNvPr id="11" name="Rectangle 10"/>
          <p:cNvSpPr/>
          <p:nvPr/>
        </p:nvSpPr>
        <p:spPr bwMode="auto">
          <a:xfrm>
            <a:off x="1833194" y="4789470"/>
            <a:ext cx="3013639" cy="2214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50784" fontAlgn="base">
              <a:lnSpc>
                <a:spcPct val="90000"/>
              </a:lnSpc>
              <a:spcBef>
                <a:spcPts val="301"/>
              </a:spcBef>
              <a:spcAft>
                <a:spcPct val="0"/>
              </a:spcAft>
              <a:defRPr/>
            </a:pPr>
            <a:r>
              <a:rPr lang="en-US" sz="1599" b="1" kern="0">
                <a:solidFill>
                  <a:schemeClr val="tx1"/>
                </a:solidFill>
                <a:ea typeface="Segoe UI" pitchFamily="34" charset="0"/>
                <a:cs typeface="Segoe UI Semibold" panose="020B0702040204020203" pitchFamily="34" charset="0"/>
              </a:rPr>
              <a:t>Make recommendations</a:t>
            </a:r>
          </a:p>
        </p:txBody>
      </p:sp>
      <p:sp>
        <p:nvSpPr>
          <p:cNvPr id="12" name="Rectangle 11"/>
          <p:cNvSpPr/>
          <p:nvPr/>
        </p:nvSpPr>
        <p:spPr bwMode="auto">
          <a:xfrm>
            <a:off x="1833194" y="5621656"/>
            <a:ext cx="3013639" cy="2214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50784" fontAlgn="base">
              <a:lnSpc>
                <a:spcPct val="90000"/>
              </a:lnSpc>
              <a:spcBef>
                <a:spcPts val="301"/>
              </a:spcBef>
              <a:spcAft>
                <a:spcPct val="0"/>
              </a:spcAft>
              <a:defRPr/>
            </a:pPr>
            <a:r>
              <a:rPr lang="en-US" sz="1599" b="1" kern="0">
                <a:solidFill>
                  <a:schemeClr val="tx1"/>
                </a:solidFill>
                <a:ea typeface="Segoe UI" pitchFamily="34" charset="0"/>
                <a:cs typeface="Segoe UI Semibold" panose="020B0702040204020203" pitchFamily="34" charset="0"/>
              </a:rPr>
              <a:t>Capture information </a:t>
            </a:r>
          </a:p>
        </p:txBody>
      </p:sp>
      <p:grpSp>
        <p:nvGrpSpPr>
          <p:cNvPr id="30" name="Group 29"/>
          <p:cNvGrpSpPr/>
          <p:nvPr/>
        </p:nvGrpSpPr>
        <p:grpSpPr>
          <a:xfrm>
            <a:off x="787966" y="2977368"/>
            <a:ext cx="476328" cy="489560"/>
            <a:chOff x="3238466" y="2692673"/>
            <a:chExt cx="3472213" cy="3568675"/>
          </a:xfrm>
          <a:solidFill>
            <a:schemeClr val="accent3"/>
          </a:solidFill>
        </p:grpSpPr>
        <p:sp>
          <p:nvSpPr>
            <p:cNvPr id="31" name="Freeform 391"/>
            <p:cNvSpPr>
              <a:spLocks noEditPoints="1"/>
            </p:cNvSpPr>
            <p:nvPr/>
          </p:nvSpPr>
          <p:spPr bwMode="auto">
            <a:xfrm>
              <a:off x="3238466" y="2692673"/>
              <a:ext cx="3472213" cy="3568675"/>
            </a:xfrm>
            <a:custGeom>
              <a:avLst/>
              <a:gdLst>
                <a:gd name="T0" fmla="*/ 84 w 131"/>
                <a:gd name="T1" fmla="*/ 0 h 134"/>
                <a:gd name="T2" fmla="*/ 131 w 131"/>
                <a:gd name="T3" fmla="*/ 48 h 134"/>
                <a:gd name="T4" fmla="*/ 84 w 131"/>
                <a:gd name="T5" fmla="*/ 96 h 134"/>
                <a:gd name="T6" fmla="*/ 57 w 131"/>
                <a:gd name="T7" fmla="*/ 87 h 134"/>
                <a:gd name="T8" fmla="*/ 53 w 131"/>
                <a:gd name="T9" fmla="*/ 90 h 134"/>
                <a:gd name="T10" fmla="*/ 55 w 131"/>
                <a:gd name="T11" fmla="*/ 97 h 134"/>
                <a:gd name="T12" fmla="*/ 21 w 131"/>
                <a:gd name="T13" fmla="*/ 130 h 134"/>
                <a:gd name="T14" fmla="*/ 3 w 131"/>
                <a:gd name="T15" fmla="*/ 112 h 134"/>
                <a:gd name="T16" fmla="*/ 37 w 131"/>
                <a:gd name="T17" fmla="*/ 78 h 134"/>
                <a:gd name="T18" fmla="*/ 43 w 131"/>
                <a:gd name="T19" fmla="*/ 79 h 134"/>
                <a:gd name="T20" fmla="*/ 45 w 131"/>
                <a:gd name="T21" fmla="*/ 76 h 134"/>
                <a:gd name="T22" fmla="*/ 36 w 131"/>
                <a:gd name="T23" fmla="*/ 48 h 134"/>
                <a:gd name="T24" fmla="*/ 84 w 131"/>
                <a:gd name="T25" fmla="*/ 0 h 134"/>
                <a:gd name="T26" fmla="*/ 84 w 131"/>
                <a:gd name="T27" fmla="*/ 8 h 134"/>
                <a:gd name="T28" fmla="*/ 44 w 131"/>
                <a:gd name="T29" fmla="*/ 48 h 134"/>
                <a:gd name="T30" fmla="*/ 84 w 131"/>
                <a:gd name="T31" fmla="*/ 87 h 134"/>
                <a:gd name="T32" fmla="*/ 123 w 131"/>
                <a:gd name="T33" fmla="*/ 48 h 134"/>
                <a:gd name="T34" fmla="*/ 84 w 131"/>
                <a:gd name="T35" fmla="*/ 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34">
                  <a:moveTo>
                    <a:pt x="84" y="0"/>
                  </a:moveTo>
                  <a:cubicBezTo>
                    <a:pt x="110" y="0"/>
                    <a:pt x="131" y="21"/>
                    <a:pt x="131" y="48"/>
                  </a:cubicBezTo>
                  <a:cubicBezTo>
                    <a:pt x="131" y="74"/>
                    <a:pt x="110" y="96"/>
                    <a:pt x="84" y="96"/>
                  </a:cubicBezTo>
                  <a:cubicBezTo>
                    <a:pt x="74" y="96"/>
                    <a:pt x="64" y="92"/>
                    <a:pt x="57" y="87"/>
                  </a:cubicBezTo>
                  <a:cubicBezTo>
                    <a:pt x="53" y="90"/>
                    <a:pt x="53" y="90"/>
                    <a:pt x="53" y="90"/>
                  </a:cubicBezTo>
                  <a:cubicBezTo>
                    <a:pt x="55" y="97"/>
                    <a:pt x="55" y="97"/>
                    <a:pt x="55" y="97"/>
                  </a:cubicBezTo>
                  <a:cubicBezTo>
                    <a:pt x="21" y="130"/>
                    <a:pt x="21" y="130"/>
                    <a:pt x="21" y="130"/>
                  </a:cubicBezTo>
                  <a:cubicBezTo>
                    <a:pt x="0" y="134"/>
                    <a:pt x="2" y="118"/>
                    <a:pt x="3" y="112"/>
                  </a:cubicBezTo>
                  <a:cubicBezTo>
                    <a:pt x="37" y="78"/>
                    <a:pt x="37" y="78"/>
                    <a:pt x="37" y="78"/>
                  </a:cubicBezTo>
                  <a:cubicBezTo>
                    <a:pt x="43" y="79"/>
                    <a:pt x="43" y="79"/>
                    <a:pt x="43" y="79"/>
                  </a:cubicBezTo>
                  <a:cubicBezTo>
                    <a:pt x="45" y="76"/>
                    <a:pt x="45" y="76"/>
                    <a:pt x="45" y="76"/>
                  </a:cubicBezTo>
                  <a:cubicBezTo>
                    <a:pt x="39" y="69"/>
                    <a:pt x="36" y="59"/>
                    <a:pt x="36" y="48"/>
                  </a:cubicBezTo>
                  <a:cubicBezTo>
                    <a:pt x="36" y="21"/>
                    <a:pt x="57" y="0"/>
                    <a:pt x="84" y="0"/>
                  </a:cubicBezTo>
                  <a:moveTo>
                    <a:pt x="84" y="8"/>
                  </a:moveTo>
                  <a:cubicBezTo>
                    <a:pt x="62" y="8"/>
                    <a:pt x="44" y="26"/>
                    <a:pt x="44" y="48"/>
                  </a:cubicBezTo>
                  <a:cubicBezTo>
                    <a:pt x="44" y="70"/>
                    <a:pt x="62" y="87"/>
                    <a:pt x="84" y="87"/>
                  </a:cubicBezTo>
                  <a:cubicBezTo>
                    <a:pt x="105" y="87"/>
                    <a:pt x="123" y="70"/>
                    <a:pt x="123" y="48"/>
                  </a:cubicBezTo>
                  <a:cubicBezTo>
                    <a:pt x="123" y="26"/>
                    <a:pt x="105" y="8"/>
                    <a:pt x="84" y="8"/>
                  </a:cubicBezTo>
                </a:path>
              </a:pathLst>
            </a:custGeom>
            <a:grpFill/>
            <a:ln>
              <a:solidFill>
                <a:schemeClr val="accent3"/>
              </a:solidFill>
            </a:ln>
          </p:spPr>
          <p:txBody>
            <a:bodyPr vert="horz" wrap="square" lIns="93222" tIns="46611" rIns="93222" bIns="46611" numCol="1" anchor="t" anchorCtr="0" compatLnSpc="1">
              <a:prstTxWarp prst="textNoShape">
                <a:avLst/>
              </a:prstTxWarp>
            </a:bodyPr>
            <a:lstStyle/>
            <a:p>
              <a:pPr defTabSz="932256">
                <a:defRPr/>
              </a:pPr>
              <a:endParaRPr lang="en-US" sz="918" kern="0">
                <a:latin typeface="Segoe UI"/>
              </a:endParaRPr>
            </a:p>
          </p:txBody>
        </p:sp>
        <p:grpSp>
          <p:nvGrpSpPr>
            <p:cNvPr id="32" name="Group 31"/>
            <p:cNvGrpSpPr/>
            <p:nvPr/>
          </p:nvGrpSpPr>
          <p:grpSpPr>
            <a:xfrm>
              <a:off x="4996493" y="3249758"/>
              <a:ext cx="777773" cy="1472526"/>
              <a:chOff x="4162020" y="-372394"/>
              <a:chExt cx="3570818" cy="6760483"/>
            </a:xfrm>
            <a:grpFill/>
          </p:grpSpPr>
          <p:sp>
            <p:nvSpPr>
              <p:cNvPr id="33" name="Freeform: Shape 32"/>
              <p:cNvSpPr/>
              <p:nvPr/>
            </p:nvSpPr>
            <p:spPr bwMode="auto">
              <a:xfrm>
                <a:off x="4162020" y="1496716"/>
                <a:ext cx="3188455" cy="4891373"/>
              </a:xfrm>
              <a:custGeom>
                <a:avLst/>
                <a:gdLst>
                  <a:gd name="connsiteX0" fmla="*/ 0 w 3124200"/>
                  <a:gd name="connsiteY0" fmla="*/ 1333500 h 4908550"/>
                  <a:gd name="connsiteX1" fmla="*/ 1371600 w 3124200"/>
                  <a:gd name="connsiteY1" fmla="*/ 177800 h 4908550"/>
                  <a:gd name="connsiteX2" fmla="*/ 2292350 w 3124200"/>
                  <a:gd name="connsiteY2" fmla="*/ 0 h 4908550"/>
                  <a:gd name="connsiteX3" fmla="*/ 2933700 w 3124200"/>
                  <a:gd name="connsiteY3" fmla="*/ 895350 h 4908550"/>
                  <a:gd name="connsiteX4" fmla="*/ 1854200 w 3124200"/>
                  <a:gd name="connsiteY4" fmla="*/ 3727450 h 4908550"/>
                  <a:gd name="connsiteX5" fmla="*/ 2095500 w 3124200"/>
                  <a:gd name="connsiteY5" fmla="*/ 4000500 h 4908550"/>
                  <a:gd name="connsiteX6" fmla="*/ 2959100 w 3124200"/>
                  <a:gd name="connsiteY6" fmla="*/ 3181350 h 4908550"/>
                  <a:gd name="connsiteX7" fmla="*/ 3124200 w 3124200"/>
                  <a:gd name="connsiteY7" fmla="*/ 3467100 h 4908550"/>
                  <a:gd name="connsiteX8" fmla="*/ 711200 w 3124200"/>
                  <a:gd name="connsiteY8" fmla="*/ 4908550 h 4908550"/>
                  <a:gd name="connsiteX9" fmla="*/ 209550 w 3124200"/>
                  <a:gd name="connsiteY9" fmla="*/ 3822700 h 4908550"/>
                  <a:gd name="connsiteX10" fmla="*/ 1352550 w 3124200"/>
                  <a:gd name="connsiteY10" fmla="*/ 977900 h 4908550"/>
                  <a:gd name="connsiteX11" fmla="*/ 939800 w 3124200"/>
                  <a:gd name="connsiteY11" fmla="*/ 787400 h 4908550"/>
                  <a:gd name="connsiteX12" fmla="*/ 215900 w 3124200"/>
                  <a:gd name="connsiteY12" fmla="*/ 1524000 h 4908550"/>
                  <a:gd name="connsiteX13" fmla="*/ 44450 w 3124200"/>
                  <a:gd name="connsiteY13" fmla="*/ 1371600 h 4908550"/>
                  <a:gd name="connsiteX14" fmla="*/ 0 w 3124200"/>
                  <a:gd name="connsiteY14" fmla="*/ 1333500 h 4908550"/>
                  <a:gd name="connsiteX0" fmla="*/ 0 w 3124200"/>
                  <a:gd name="connsiteY0" fmla="*/ 1333500 h 4908550"/>
                  <a:gd name="connsiteX1" fmla="*/ 1371600 w 3124200"/>
                  <a:gd name="connsiteY1" fmla="*/ 177800 h 4908550"/>
                  <a:gd name="connsiteX2" fmla="*/ 2292350 w 3124200"/>
                  <a:gd name="connsiteY2" fmla="*/ 0 h 4908550"/>
                  <a:gd name="connsiteX3" fmla="*/ 2933700 w 3124200"/>
                  <a:gd name="connsiteY3" fmla="*/ 895350 h 4908550"/>
                  <a:gd name="connsiteX4" fmla="*/ 1854200 w 3124200"/>
                  <a:gd name="connsiteY4" fmla="*/ 3727450 h 4908550"/>
                  <a:gd name="connsiteX5" fmla="*/ 2095500 w 3124200"/>
                  <a:gd name="connsiteY5" fmla="*/ 4000500 h 4908550"/>
                  <a:gd name="connsiteX6" fmla="*/ 2959100 w 3124200"/>
                  <a:gd name="connsiteY6" fmla="*/ 3181350 h 4908550"/>
                  <a:gd name="connsiteX7" fmla="*/ 3124200 w 3124200"/>
                  <a:gd name="connsiteY7" fmla="*/ 3467100 h 4908550"/>
                  <a:gd name="connsiteX8" fmla="*/ 711200 w 3124200"/>
                  <a:gd name="connsiteY8" fmla="*/ 4908550 h 4908550"/>
                  <a:gd name="connsiteX9" fmla="*/ 209550 w 3124200"/>
                  <a:gd name="connsiteY9" fmla="*/ 3822700 h 4908550"/>
                  <a:gd name="connsiteX10" fmla="*/ 1352550 w 3124200"/>
                  <a:gd name="connsiteY10" fmla="*/ 977900 h 4908550"/>
                  <a:gd name="connsiteX11" fmla="*/ 939800 w 3124200"/>
                  <a:gd name="connsiteY11" fmla="*/ 787400 h 4908550"/>
                  <a:gd name="connsiteX12" fmla="*/ 215900 w 3124200"/>
                  <a:gd name="connsiteY12" fmla="*/ 1524000 h 4908550"/>
                  <a:gd name="connsiteX13" fmla="*/ 0 w 3124200"/>
                  <a:gd name="connsiteY13" fmla="*/ 1333500 h 4908550"/>
                  <a:gd name="connsiteX0" fmla="*/ 0 w 3124200"/>
                  <a:gd name="connsiteY0" fmla="*/ 1343025 h 4908550"/>
                  <a:gd name="connsiteX1" fmla="*/ 1371600 w 3124200"/>
                  <a:gd name="connsiteY1" fmla="*/ 177800 h 4908550"/>
                  <a:gd name="connsiteX2" fmla="*/ 2292350 w 3124200"/>
                  <a:gd name="connsiteY2" fmla="*/ 0 h 4908550"/>
                  <a:gd name="connsiteX3" fmla="*/ 2933700 w 3124200"/>
                  <a:gd name="connsiteY3" fmla="*/ 895350 h 4908550"/>
                  <a:gd name="connsiteX4" fmla="*/ 1854200 w 3124200"/>
                  <a:gd name="connsiteY4" fmla="*/ 3727450 h 4908550"/>
                  <a:gd name="connsiteX5" fmla="*/ 2095500 w 3124200"/>
                  <a:gd name="connsiteY5" fmla="*/ 4000500 h 4908550"/>
                  <a:gd name="connsiteX6" fmla="*/ 2959100 w 3124200"/>
                  <a:gd name="connsiteY6" fmla="*/ 3181350 h 4908550"/>
                  <a:gd name="connsiteX7" fmla="*/ 3124200 w 3124200"/>
                  <a:gd name="connsiteY7" fmla="*/ 3467100 h 4908550"/>
                  <a:gd name="connsiteX8" fmla="*/ 711200 w 3124200"/>
                  <a:gd name="connsiteY8" fmla="*/ 4908550 h 4908550"/>
                  <a:gd name="connsiteX9" fmla="*/ 209550 w 3124200"/>
                  <a:gd name="connsiteY9" fmla="*/ 3822700 h 4908550"/>
                  <a:gd name="connsiteX10" fmla="*/ 1352550 w 3124200"/>
                  <a:gd name="connsiteY10" fmla="*/ 977900 h 4908550"/>
                  <a:gd name="connsiteX11" fmla="*/ 939800 w 3124200"/>
                  <a:gd name="connsiteY11" fmla="*/ 787400 h 4908550"/>
                  <a:gd name="connsiteX12" fmla="*/ 215900 w 3124200"/>
                  <a:gd name="connsiteY12" fmla="*/ 1524000 h 4908550"/>
                  <a:gd name="connsiteX13" fmla="*/ 0 w 3124200"/>
                  <a:gd name="connsiteY13" fmla="*/ 1343025 h 4908550"/>
                  <a:gd name="connsiteX0" fmla="*/ 7787 w 3131987"/>
                  <a:gd name="connsiteY0" fmla="*/ 1343025 h 4908550"/>
                  <a:gd name="connsiteX1" fmla="*/ 1379387 w 3131987"/>
                  <a:gd name="connsiteY1" fmla="*/ 177800 h 4908550"/>
                  <a:gd name="connsiteX2" fmla="*/ 2300137 w 3131987"/>
                  <a:gd name="connsiteY2" fmla="*/ 0 h 4908550"/>
                  <a:gd name="connsiteX3" fmla="*/ 2941487 w 3131987"/>
                  <a:gd name="connsiteY3" fmla="*/ 895350 h 4908550"/>
                  <a:gd name="connsiteX4" fmla="*/ 1861987 w 3131987"/>
                  <a:gd name="connsiteY4" fmla="*/ 3727450 h 4908550"/>
                  <a:gd name="connsiteX5" fmla="*/ 2103287 w 3131987"/>
                  <a:gd name="connsiteY5" fmla="*/ 4000500 h 4908550"/>
                  <a:gd name="connsiteX6" fmla="*/ 2966887 w 3131987"/>
                  <a:gd name="connsiteY6" fmla="*/ 3181350 h 4908550"/>
                  <a:gd name="connsiteX7" fmla="*/ 3131987 w 3131987"/>
                  <a:gd name="connsiteY7" fmla="*/ 3467100 h 4908550"/>
                  <a:gd name="connsiteX8" fmla="*/ 718987 w 3131987"/>
                  <a:gd name="connsiteY8" fmla="*/ 4908550 h 4908550"/>
                  <a:gd name="connsiteX9" fmla="*/ 217337 w 3131987"/>
                  <a:gd name="connsiteY9" fmla="*/ 3822700 h 4908550"/>
                  <a:gd name="connsiteX10" fmla="*/ 1360337 w 3131987"/>
                  <a:gd name="connsiteY10" fmla="*/ 977900 h 4908550"/>
                  <a:gd name="connsiteX11" fmla="*/ 947587 w 3131987"/>
                  <a:gd name="connsiteY11" fmla="*/ 787400 h 4908550"/>
                  <a:gd name="connsiteX12" fmla="*/ 223687 w 3131987"/>
                  <a:gd name="connsiteY12" fmla="*/ 1524000 h 4908550"/>
                  <a:gd name="connsiteX13" fmla="*/ 7787 w 3131987"/>
                  <a:gd name="connsiteY13" fmla="*/ 1343025 h 4908550"/>
                  <a:gd name="connsiteX0" fmla="*/ 9667 w 3133867"/>
                  <a:gd name="connsiteY0" fmla="*/ 1343025 h 4908550"/>
                  <a:gd name="connsiteX1" fmla="*/ 1381267 w 3133867"/>
                  <a:gd name="connsiteY1" fmla="*/ 177800 h 4908550"/>
                  <a:gd name="connsiteX2" fmla="*/ 2302017 w 3133867"/>
                  <a:gd name="connsiteY2" fmla="*/ 0 h 4908550"/>
                  <a:gd name="connsiteX3" fmla="*/ 2943367 w 3133867"/>
                  <a:gd name="connsiteY3" fmla="*/ 895350 h 4908550"/>
                  <a:gd name="connsiteX4" fmla="*/ 1863867 w 3133867"/>
                  <a:gd name="connsiteY4" fmla="*/ 3727450 h 4908550"/>
                  <a:gd name="connsiteX5" fmla="*/ 2105167 w 3133867"/>
                  <a:gd name="connsiteY5" fmla="*/ 4000500 h 4908550"/>
                  <a:gd name="connsiteX6" fmla="*/ 2968767 w 3133867"/>
                  <a:gd name="connsiteY6" fmla="*/ 3181350 h 4908550"/>
                  <a:gd name="connsiteX7" fmla="*/ 3133867 w 3133867"/>
                  <a:gd name="connsiteY7" fmla="*/ 3467100 h 4908550"/>
                  <a:gd name="connsiteX8" fmla="*/ 720867 w 3133867"/>
                  <a:gd name="connsiteY8" fmla="*/ 4908550 h 4908550"/>
                  <a:gd name="connsiteX9" fmla="*/ 219217 w 3133867"/>
                  <a:gd name="connsiteY9" fmla="*/ 3822700 h 4908550"/>
                  <a:gd name="connsiteX10" fmla="*/ 1362217 w 3133867"/>
                  <a:gd name="connsiteY10" fmla="*/ 977900 h 4908550"/>
                  <a:gd name="connsiteX11" fmla="*/ 949467 w 3133867"/>
                  <a:gd name="connsiteY11" fmla="*/ 787400 h 4908550"/>
                  <a:gd name="connsiteX12" fmla="*/ 225567 w 3133867"/>
                  <a:gd name="connsiteY12" fmla="*/ 1524000 h 4908550"/>
                  <a:gd name="connsiteX13" fmla="*/ 9667 w 3133867"/>
                  <a:gd name="connsiteY13" fmla="*/ 1343025 h 4908550"/>
                  <a:gd name="connsiteX0" fmla="*/ 9667 w 3133867"/>
                  <a:gd name="connsiteY0" fmla="*/ 1343025 h 4908550"/>
                  <a:gd name="connsiteX1" fmla="*/ 1381267 w 3133867"/>
                  <a:gd name="connsiteY1" fmla="*/ 177800 h 4908550"/>
                  <a:gd name="connsiteX2" fmla="*/ 2302017 w 3133867"/>
                  <a:gd name="connsiteY2" fmla="*/ 0 h 4908550"/>
                  <a:gd name="connsiteX3" fmla="*/ 2943367 w 3133867"/>
                  <a:gd name="connsiteY3" fmla="*/ 895350 h 4908550"/>
                  <a:gd name="connsiteX4" fmla="*/ 1863867 w 3133867"/>
                  <a:gd name="connsiteY4" fmla="*/ 3727450 h 4908550"/>
                  <a:gd name="connsiteX5" fmla="*/ 2105167 w 3133867"/>
                  <a:gd name="connsiteY5" fmla="*/ 4000500 h 4908550"/>
                  <a:gd name="connsiteX6" fmla="*/ 2968767 w 3133867"/>
                  <a:gd name="connsiteY6" fmla="*/ 3181350 h 4908550"/>
                  <a:gd name="connsiteX7" fmla="*/ 3133867 w 3133867"/>
                  <a:gd name="connsiteY7" fmla="*/ 3467100 h 4908550"/>
                  <a:gd name="connsiteX8" fmla="*/ 720867 w 3133867"/>
                  <a:gd name="connsiteY8" fmla="*/ 4908550 h 4908550"/>
                  <a:gd name="connsiteX9" fmla="*/ 219217 w 3133867"/>
                  <a:gd name="connsiteY9" fmla="*/ 3822700 h 4908550"/>
                  <a:gd name="connsiteX10" fmla="*/ 1362217 w 3133867"/>
                  <a:gd name="connsiteY10" fmla="*/ 977900 h 4908550"/>
                  <a:gd name="connsiteX11" fmla="*/ 949467 w 3133867"/>
                  <a:gd name="connsiteY11" fmla="*/ 787400 h 4908550"/>
                  <a:gd name="connsiteX12" fmla="*/ 225567 w 3133867"/>
                  <a:gd name="connsiteY12" fmla="*/ 1524000 h 4908550"/>
                  <a:gd name="connsiteX13" fmla="*/ 9667 w 3133867"/>
                  <a:gd name="connsiteY13" fmla="*/ 1343025 h 4908550"/>
                  <a:gd name="connsiteX0" fmla="*/ 9667 w 3133867"/>
                  <a:gd name="connsiteY0" fmla="*/ 1343025 h 4908550"/>
                  <a:gd name="connsiteX1" fmla="*/ 1381267 w 3133867"/>
                  <a:gd name="connsiteY1" fmla="*/ 177800 h 4908550"/>
                  <a:gd name="connsiteX2" fmla="*/ 2302017 w 3133867"/>
                  <a:gd name="connsiteY2" fmla="*/ 0 h 4908550"/>
                  <a:gd name="connsiteX3" fmla="*/ 2943367 w 3133867"/>
                  <a:gd name="connsiteY3" fmla="*/ 895350 h 4908550"/>
                  <a:gd name="connsiteX4" fmla="*/ 1863867 w 3133867"/>
                  <a:gd name="connsiteY4" fmla="*/ 3727450 h 4908550"/>
                  <a:gd name="connsiteX5" fmla="*/ 2105167 w 3133867"/>
                  <a:gd name="connsiteY5" fmla="*/ 4000500 h 4908550"/>
                  <a:gd name="connsiteX6" fmla="*/ 2968767 w 3133867"/>
                  <a:gd name="connsiteY6" fmla="*/ 3181350 h 4908550"/>
                  <a:gd name="connsiteX7" fmla="*/ 3133867 w 3133867"/>
                  <a:gd name="connsiteY7" fmla="*/ 3467100 h 4908550"/>
                  <a:gd name="connsiteX8" fmla="*/ 720867 w 3133867"/>
                  <a:gd name="connsiteY8" fmla="*/ 4908550 h 4908550"/>
                  <a:gd name="connsiteX9" fmla="*/ 219217 w 3133867"/>
                  <a:gd name="connsiteY9" fmla="*/ 3822700 h 4908550"/>
                  <a:gd name="connsiteX10" fmla="*/ 1362217 w 3133867"/>
                  <a:gd name="connsiteY10" fmla="*/ 977900 h 4908550"/>
                  <a:gd name="connsiteX11" fmla="*/ 949467 w 3133867"/>
                  <a:gd name="connsiteY11" fmla="*/ 787400 h 4908550"/>
                  <a:gd name="connsiteX12" fmla="*/ 225567 w 3133867"/>
                  <a:gd name="connsiteY12" fmla="*/ 1524000 h 4908550"/>
                  <a:gd name="connsiteX13" fmla="*/ 9667 w 3133867"/>
                  <a:gd name="connsiteY13" fmla="*/ 1343025 h 4908550"/>
                  <a:gd name="connsiteX0" fmla="*/ 9667 w 3133867"/>
                  <a:gd name="connsiteY0" fmla="*/ 1343025 h 4908550"/>
                  <a:gd name="connsiteX1" fmla="*/ 1381267 w 3133867"/>
                  <a:gd name="connsiteY1" fmla="*/ 177800 h 4908550"/>
                  <a:gd name="connsiteX2" fmla="*/ 2302017 w 3133867"/>
                  <a:gd name="connsiteY2" fmla="*/ 0 h 4908550"/>
                  <a:gd name="connsiteX3" fmla="*/ 2943367 w 3133867"/>
                  <a:gd name="connsiteY3" fmla="*/ 895350 h 4908550"/>
                  <a:gd name="connsiteX4" fmla="*/ 1863867 w 3133867"/>
                  <a:gd name="connsiteY4" fmla="*/ 3727450 h 4908550"/>
                  <a:gd name="connsiteX5" fmla="*/ 2105167 w 3133867"/>
                  <a:gd name="connsiteY5" fmla="*/ 4000500 h 4908550"/>
                  <a:gd name="connsiteX6" fmla="*/ 2968767 w 3133867"/>
                  <a:gd name="connsiteY6" fmla="*/ 3181350 h 4908550"/>
                  <a:gd name="connsiteX7" fmla="*/ 3133867 w 3133867"/>
                  <a:gd name="connsiteY7" fmla="*/ 3467100 h 4908550"/>
                  <a:gd name="connsiteX8" fmla="*/ 720867 w 3133867"/>
                  <a:gd name="connsiteY8" fmla="*/ 4908550 h 4908550"/>
                  <a:gd name="connsiteX9" fmla="*/ 219217 w 3133867"/>
                  <a:gd name="connsiteY9" fmla="*/ 3822700 h 4908550"/>
                  <a:gd name="connsiteX10" fmla="*/ 1362217 w 3133867"/>
                  <a:gd name="connsiteY10" fmla="*/ 977900 h 4908550"/>
                  <a:gd name="connsiteX11" fmla="*/ 949467 w 3133867"/>
                  <a:gd name="connsiteY11" fmla="*/ 787400 h 4908550"/>
                  <a:gd name="connsiteX12" fmla="*/ 225567 w 3133867"/>
                  <a:gd name="connsiteY12" fmla="*/ 1524000 h 4908550"/>
                  <a:gd name="connsiteX13" fmla="*/ 9667 w 3133867"/>
                  <a:gd name="connsiteY13" fmla="*/ 1343025 h 4908550"/>
                  <a:gd name="connsiteX0" fmla="*/ 9667 w 3133867"/>
                  <a:gd name="connsiteY0" fmla="*/ 1344908 h 4910433"/>
                  <a:gd name="connsiteX1" fmla="*/ 1381267 w 3133867"/>
                  <a:gd name="connsiteY1" fmla="*/ 179683 h 4910433"/>
                  <a:gd name="connsiteX2" fmla="*/ 2302017 w 3133867"/>
                  <a:gd name="connsiteY2" fmla="*/ 1883 h 4910433"/>
                  <a:gd name="connsiteX3" fmla="*/ 294336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4336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24342"/>
                  <a:gd name="connsiteY0" fmla="*/ 1344908 h 4910433"/>
                  <a:gd name="connsiteX1" fmla="*/ 1381267 w 3124342"/>
                  <a:gd name="connsiteY1" fmla="*/ 179683 h 4910433"/>
                  <a:gd name="connsiteX2" fmla="*/ 2302017 w 3124342"/>
                  <a:gd name="connsiteY2" fmla="*/ 1883 h 4910433"/>
                  <a:gd name="connsiteX3" fmla="*/ 2924317 w 3124342"/>
                  <a:gd name="connsiteY3" fmla="*/ 897233 h 4910433"/>
                  <a:gd name="connsiteX4" fmla="*/ 1863867 w 3124342"/>
                  <a:gd name="connsiteY4" fmla="*/ 3729333 h 4910433"/>
                  <a:gd name="connsiteX5" fmla="*/ 2105167 w 3124342"/>
                  <a:gd name="connsiteY5" fmla="*/ 4002383 h 4910433"/>
                  <a:gd name="connsiteX6" fmla="*/ 2968767 w 3124342"/>
                  <a:gd name="connsiteY6" fmla="*/ 3183233 h 4910433"/>
                  <a:gd name="connsiteX7" fmla="*/ 3124342 w 3124342"/>
                  <a:gd name="connsiteY7" fmla="*/ 3468983 h 4910433"/>
                  <a:gd name="connsiteX8" fmla="*/ 720867 w 3124342"/>
                  <a:gd name="connsiteY8" fmla="*/ 4910433 h 4910433"/>
                  <a:gd name="connsiteX9" fmla="*/ 219217 w 3124342"/>
                  <a:gd name="connsiteY9" fmla="*/ 3824583 h 4910433"/>
                  <a:gd name="connsiteX10" fmla="*/ 1362217 w 3124342"/>
                  <a:gd name="connsiteY10" fmla="*/ 979783 h 4910433"/>
                  <a:gd name="connsiteX11" fmla="*/ 949467 w 3124342"/>
                  <a:gd name="connsiteY11" fmla="*/ 789283 h 4910433"/>
                  <a:gd name="connsiteX12" fmla="*/ 225567 w 3124342"/>
                  <a:gd name="connsiteY12" fmla="*/ 1525883 h 4910433"/>
                  <a:gd name="connsiteX13" fmla="*/ 9667 w 3124342"/>
                  <a:gd name="connsiteY13" fmla="*/ 1344908 h 4910433"/>
                  <a:gd name="connsiteX0" fmla="*/ 9667 w 3181844"/>
                  <a:gd name="connsiteY0" fmla="*/ 1344908 h 4910433"/>
                  <a:gd name="connsiteX1" fmla="*/ 1381267 w 3181844"/>
                  <a:gd name="connsiteY1" fmla="*/ 179683 h 4910433"/>
                  <a:gd name="connsiteX2" fmla="*/ 2302017 w 3181844"/>
                  <a:gd name="connsiteY2" fmla="*/ 1883 h 4910433"/>
                  <a:gd name="connsiteX3" fmla="*/ 2924317 w 3181844"/>
                  <a:gd name="connsiteY3" fmla="*/ 897233 h 4910433"/>
                  <a:gd name="connsiteX4" fmla="*/ 1863867 w 3181844"/>
                  <a:gd name="connsiteY4" fmla="*/ 3729333 h 4910433"/>
                  <a:gd name="connsiteX5" fmla="*/ 2105167 w 3181844"/>
                  <a:gd name="connsiteY5" fmla="*/ 4002383 h 4910433"/>
                  <a:gd name="connsiteX6" fmla="*/ 2968767 w 3181844"/>
                  <a:gd name="connsiteY6" fmla="*/ 3183233 h 4910433"/>
                  <a:gd name="connsiteX7" fmla="*/ 3124342 w 3181844"/>
                  <a:gd name="connsiteY7" fmla="*/ 3468983 h 4910433"/>
                  <a:gd name="connsiteX8" fmla="*/ 720867 w 3181844"/>
                  <a:gd name="connsiteY8" fmla="*/ 4910433 h 4910433"/>
                  <a:gd name="connsiteX9" fmla="*/ 219217 w 3181844"/>
                  <a:gd name="connsiteY9" fmla="*/ 3824583 h 4910433"/>
                  <a:gd name="connsiteX10" fmla="*/ 1362217 w 3181844"/>
                  <a:gd name="connsiteY10" fmla="*/ 979783 h 4910433"/>
                  <a:gd name="connsiteX11" fmla="*/ 949467 w 3181844"/>
                  <a:gd name="connsiteY11" fmla="*/ 789283 h 4910433"/>
                  <a:gd name="connsiteX12" fmla="*/ 225567 w 3181844"/>
                  <a:gd name="connsiteY12" fmla="*/ 1525883 h 4910433"/>
                  <a:gd name="connsiteX13" fmla="*/ 9667 w 3181844"/>
                  <a:gd name="connsiteY13" fmla="*/ 1344908 h 4910433"/>
                  <a:gd name="connsiteX0" fmla="*/ 9667 w 3181844"/>
                  <a:gd name="connsiteY0" fmla="*/ 1344908 h 4910433"/>
                  <a:gd name="connsiteX1" fmla="*/ 1381267 w 3181844"/>
                  <a:gd name="connsiteY1" fmla="*/ 179683 h 4910433"/>
                  <a:gd name="connsiteX2" fmla="*/ 2302017 w 3181844"/>
                  <a:gd name="connsiteY2" fmla="*/ 1883 h 4910433"/>
                  <a:gd name="connsiteX3" fmla="*/ 2924317 w 3181844"/>
                  <a:gd name="connsiteY3" fmla="*/ 897233 h 4910433"/>
                  <a:gd name="connsiteX4" fmla="*/ 1863867 w 3181844"/>
                  <a:gd name="connsiteY4" fmla="*/ 3729333 h 4910433"/>
                  <a:gd name="connsiteX5" fmla="*/ 2105167 w 3181844"/>
                  <a:gd name="connsiteY5" fmla="*/ 4002383 h 4910433"/>
                  <a:gd name="connsiteX6" fmla="*/ 2968767 w 3181844"/>
                  <a:gd name="connsiteY6" fmla="*/ 3183233 h 4910433"/>
                  <a:gd name="connsiteX7" fmla="*/ 3124342 w 3181844"/>
                  <a:gd name="connsiteY7" fmla="*/ 3468983 h 4910433"/>
                  <a:gd name="connsiteX8" fmla="*/ 720867 w 3181844"/>
                  <a:gd name="connsiteY8" fmla="*/ 4910433 h 4910433"/>
                  <a:gd name="connsiteX9" fmla="*/ 219217 w 3181844"/>
                  <a:gd name="connsiteY9" fmla="*/ 3824583 h 4910433"/>
                  <a:gd name="connsiteX10" fmla="*/ 1362217 w 3181844"/>
                  <a:gd name="connsiteY10" fmla="*/ 979783 h 4910433"/>
                  <a:gd name="connsiteX11" fmla="*/ 949467 w 3181844"/>
                  <a:gd name="connsiteY11" fmla="*/ 789283 h 4910433"/>
                  <a:gd name="connsiteX12" fmla="*/ 225567 w 3181844"/>
                  <a:gd name="connsiteY12" fmla="*/ 1525883 h 4910433"/>
                  <a:gd name="connsiteX13" fmla="*/ 9667 w 3181844"/>
                  <a:gd name="connsiteY13" fmla="*/ 1344908 h 4910433"/>
                  <a:gd name="connsiteX0" fmla="*/ 9667 w 3181844"/>
                  <a:gd name="connsiteY0" fmla="*/ 1344908 h 4879953"/>
                  <a:gd name="connsiteX1" fmla="*/ 1381267 w 3181844"/>
                  <a:gd name="connsiteY1" fmla="*/ 179683 h 4879953"/>
                  <a:gd name="connsiteX2" fmla="*/ 2302017 w 3181844"/>
                  <a:gd name="connsiteY2" fmla="*/ 1883 h 4879953"/>
                  <a:gd name="connsiteX3" fmla="*/ 2924317 w 3181844"/>
                  <a:gd name="connsiteY3" fmla="*/ 897233 h 4879953"/>
                  <a:gd name="connsiteX4" fmla="*/ 1863867 w 3181844"/>
                  <a:gd name="connsiteY4" fmla="*/ 3729333 h 4879953"/>
                  <a:gd name="connsiteX5" fmla="*/ 2105167 w 3181844"/>
                  <a:gd name="connsiteY5" fmla="*/ 4002383 h 4879953"/>
                  <a:gd name="connsiteX6" fmla="*/ 2968767 w 3181844"/>
                  <a:gd name="connsiteY6" fmla="*/ 3183233 h 4879953"/>
                  <a:gd name="connsiteX7" fmla="*/ 3124342 w 3181844"/>
                  <a:gd name="connsiteY7" fmla="*/ 3468983 h 4879953"/>
                  <a:gd name="connsiteX8" fmla="*/ 720867 w 3181844"/>
                  <a:gd name="connsiteY8" fmla="*/ 4879953 h 4879953"/>
                  <a:gd name="connsiteX9" fmla="*/ 219217 w 3181844"/>
                  <a:gd name="connsiteY9" fmla="*/ 3824583 h 4879953"/>
                  <a:gd name="connsiteX10" fmla="*/ 1362217 w 3181844"/>
                  <a:gd name="connsiteY10" fmla="*/ 979783 h 4879953"/>
                  <a:gd name="connsiteX11" fmla="*/ 949467 w 3181844"/>
                  <a:gd name="connsiteY11" fmla="*/ 789283 h 4879953"/>
                  <a:gd name="connsiteX12" fmla="*/ 225567 w 3181844"/>
                  <a:gd name="connsiteY12" fmla="*/ 1525883 h 4879953"/>
                  <a:gd name="connsiteX13" fmla="*/ 9667 w 3181844"/>
                  <a:gd name="connsiteY13" fmla="*/ 1344908 h 487995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16278 w 3188455"/>
                  <a:gd name="connsiteY0" fmla="*/ 1344908 h 4891373"/>
                  <a:gd name="connsiteX1" fmla="*/ 1387878 w 3188455"/>
                  <a:gd name="connsiteY1" fmla="*/ 179683 h 4891373"/>
                  <a:gd name="connsiteX2" fmla="*/ 2308628 w 3188455"/>
                  <a:gd name="connsiteY2" fmla="*/ 1883 h 4891373"/>
                  <a:gd name="connsiteX3" fmla="*/ 2930928 w 3188455"/>
                  <a:gd name="connsiteY3" fmla="*/ 897233 h 4891373"/>
                  <a:gd name="connsiteX4" fmla="*/ 1870478 w 3188455"/>
                  <a:gd name="connsiteY4" fmla="*/ 3729333 h 4891373"/>
                  <a:gd name="connsiteX5" fmla="*/ 2111778 w 3188455"/>
                  <a:gd name="connsiteY5" fmla="*/ 4002383 h 4891373"/>
                  <a:gd name="connsiteX6" fmla="*/ 2975378 w 3188455"/>
                  <a:gd name="connsiteY6" fmla="*/ 3183233 h 4891373"/>
                  <a:gd name="connsiteX7" fmla="*/ 3130953 w 3188455"/>
                  <a:gd name="connsiteY7" fmla="*/ 3468983 h 4891373"/>
                  <a:gd name="connsiteX8" fmla="*/ 727478 w 3188455"/>
                  <a:gd name="connsiteY8" fmla="*/ 4879953 h 4891373"/>
                  <a:gd name="connsiteX9" fmla="*/ 225828 w 3188455"/>
                  <a:gd name="connsiteY9" fmla="*/ 3824583 h 4891373"/>
                  <a:gd name="connsiteX10" fmla="*/ 1368828 w 3188455"/>
                  <a:gd name="connsiteY10" fmla="*/ 979783 h 4891373"/>
                  <a:gd name="connsiteX11" fmla="*/ 956078 w 3188455"/>
                  <a:gd name="connsiteY11" fmla="*/ 789283 h 4891373"/>
                  <a:gd name="connsiteX12" fmla="*/ 232178 w 3188455"/>
                  <a:gd name="connsiteY12" fmla="*/ 1525883 h 4891373"/>
                  <a:gd name="connsiteX13" fmla="*/ 16278 w 3188455"/>
                  <a:gd name="connsiteY13" fmla="*/ 1344908 h 4891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88455" h="4891373">
                    <a:moveTo>
                      <a:pt x="16278" y="1344908"/>
                    </a:moveTo>
                    <a:cubicBezTo>
                      <a:pt x="479828" y="689800"/>
                      <a:pt x="914803" y="418866"/>
                      <a:pt x="1387878" y="179683"/>
                    </a:cubicBezTo>
                    <a:cubicBezTo>
                      <a:pt x="1770995" y="21991"/>
                      <a:pt x="2033461" y="-8700"/>
                      <a:pt x="2308628" y="1883"/>
                    </a:cubicBezTo>
                    <a:cubicBezTo>
                      <a:pt x="3078036" y="71733"/>
                      <a:pt x="2971145" y="681333"/>
                      <a:pt x="2930928" y="897233"/>
                    </a:cubicBezTo>
                    <a:cubicBezTo>
                      <a:pt x="2602845" y="1882541"/>
                      <a:pt x="2223961" y="2785300"/>
                      <a:pt x="1870478" y="3729333"/>
                    </a:cubicBezTo>
                    <a:cubicBezTo>
                      <a:pt x="1820736" y="4010850"/>
                      <a:pt x="1907520" y="4076466"/>
                      <a:pt x="2111778" y="4002383"/>
                    </a:cubicBezTo>
                    <a:cubicBezTo>
                      <a:pt x="2488545" y="3764258"/>
                      <a:pt x="2687511" y="3456283"/>
                      <a:pt x="2975378" y="3183233"/>
                    </a:cubicBezTo>
                    <a:cubicBezTo>
                      <a:pt x="3182811" y="3053058"/>
                      <a:pt x="3247370" y="3348333"/>
                      <a:pt x="3130953" y="3468983"/>
                    </a:cubicBezTo>
                    <a:cubicBezTo>
                      <a:pt x="2324715" y="4599706"/>
                      <a:pt x="1076516" y="4963350"/>
                      <a:pt x="727478" y="4879953"/>
                    </a:cubicBezTo>
                    <a:cubicBezTo>
                      <a:pt x="164021" y="4777083"/>
                      <a:pt x="83165" y="4496413"/>
                      <a:pt x="225828" y="3824583"/>
                    </a:cubicBezTo>
                    <a:cubicBezTo>
                      <a:pt x="596668" y="2723916"/>
                      <a:pt x="987828" y="1928050"/>
                      <a:pt x="1368828" y="979783"/>
                    </a:cubicBezTo>
                    <a:cubicBezTo>
                      <a:pt x="1434445" y="697843"/>
                      <a:pt x="1307021" y="608943"/>
                      <a:pt x="956078" y="789283"/>
                    </a:cubicBezTo>
                    <a:cubicBezTo>
                      <a:pt x="714778" y="1034816"/>
                      <a:pt x="407438" y="1387030"/>
                      <a:pt x="232178" y="1525883"/>
                    </a:cubicBezTo>
                    <a:cubicBezTo>
                      <a:pt x="112586" y="1649708"/>
                      <a:pt x="-52725" y="1572238"/>
                      <a:pt x="16278" y="1344908"/>
                    </a:cubicBezTo>
                    <a:close/>
                  </a:path>
                </a:pathLst>
              </a:custGeom>
              <a:grp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966" fontAlgn="base">
                  <a:spcBef>
                    <a:spcPct val="0"/>
                  </a:spcBef>
                  <a:spcAft>
                    <a:spcPct val="0"/>
                  </a:spcAft>
                  <a:defRPr/>
                </a:pPr>
                <a:endParaRPr lang="en-US" sz="2448" kern="0">
                  <a:solidFill>
                    <a:schemeClr val="tx1"/>
                  </a:solidFill>
                  <a:latin typeface="Segoe UI"/>
                  <a:ea typeface="Segoe UI" pitchFamily="34" charset="0"/>
                  <a:cs typeface="Segoe UI" pitchFamily="34" charset="0"/>
                </a:endParaRPr>
              </a:p>
            </p:txBody>
          </p:sp>
          <p:sp>
            <p:nvSpPr>
              <p:cNvPr id="34" name="Oval 33"/>
              <p:cNvSpPr/>
              <p:nvPr/>
            </p:nvSpPr>
            <p:spPr bwMode="auto">
              <a:xfrm rot="4148645">
                <a:off x="6173510" y="-468301"/>
                <a:ext cx="1463422" cy="1655235"/>
              </a:xfrm>
              <a:prstGeom prst="ellipse">
                <a:avLst/>
              </a:prstGeom>
              <a:grp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966" fontAlgn="base">
                  <a:spcBef>
                    <a:spcPct val="0"/>
                  </a:spcBef>
                  <a:spcAft>
                    <a:spcPct val="0"/>
                  </a:spcAft>
                  <a:defRPr/>
                </a:pPr>
                <a:endParaRPr lang="en-US" sz="2448" kern="0">
                  <a:solidFill>
                    <a:schemeClr val="tx1"/>
                  </a:solidFill>
                  <a:latin typeface="Segoe UI"/>
                  <a:ea typeface="Segoe UI" pitchFamily="34" charset="0"/>
                  <a:cs typeface="Segoe UI" pitchFamily="34" charset="0"/>
                </a:endParaRPr>
              </a:p>
            </p:txBody>
          </p:sp>
        </p:grpSp>
      </p:grpSp>
      <p:grpSp>
        <p:nvGrpSpPr>
          <p:cNvPr id="35" name="Group 34"/>
          <p:cNvGrpSpPr/>
          <p:nvPr/>
        </p:nvGrpSpPr>
        <p:grpSpPr>
          <a:xfrm>
            <a:off x="804741" y="3705913"/>
            <a:ext cx="442779" cy="550445"/>
            <a:chOff x="2983275" y="1977829"/>
            <a:chExt cx="3232607" cy="4018665"/>
          </a:xfrm>
          <a:solidFill>
            <a:schemeClr val="accent3"/>
          </a:solidFill>
        </p:grpSpPr>
        <p:sp>
          <p:nvSpPr>
            <p:cNvPr id="36" name="Rounded Rectangle 1"/>
            <p:cNvSpPr/>
            <p:nvPr/>
          </p:nvSpPr>
          <p:spPr>
            <a:xfrm>
              <a:off x="2983275" y="1977829"/>
              <a:ext cx="2836173" cy="4018665"/>
            </a:xfrm>
            <a:custGeom>
              <a:avLst/>
              <a:gdLst/>
              <a:ahLst/>
              <a:cxnLst/>
              <a:rect l="l" t="t" r="r" b="b"/>
              <a:pathLst>
                <a:path w="2836173" h="4018665">
                  <a:moveTo>
                    <a:pt x="604193" y="2750734"/>
                  </a:moveTo>
                  <a:lnTo>
                    <a:pt x="604193" y="3040974"/>
                  </a:lnTo>
                  <a:lnTo>
                    <a:pt x="894435" y="3040974"/>
                  </a:lnTo>
                  <a:lnTo>
                    <a:pt x="894435" y="2750734"/>
                  </a:lnTo>
                  <a:close/>
                  <a:moveTo>
                    <a:pt x="487260" y="2633800"/>
                  </a:moveTo>
                  <a:lnTo>
                    <a:pt x="1011367" y="2633800"/>
                  </a:lnTo>
                  <a:lnTo>
                    <a:pt x="1011367" y="3157907"/>
                  </a:lnTo>
                  <a:lnTo>
                    <a:pt x="487260" y="3157907"/>
                  </a:lnTo>
                  <a:close/>
                  <a:moveTo>
                    <a:pt x="604193" y="2039544"/>
                  </a:moveTo>
                  <a:lnTo>
                    <a:pt x="604193" y="2329784"/>
                  </a:lnTo>
                  <a:lnTo>
                    <a:pt x="894435" y="2329784"/>
                  </a:lnTo>
                  <a:lnTo>
                    <a:pt x="894435" y="2039544"/>
                  </a:lnTo>
                  <a:close/>
                  <a:moveTo>
                    <a:pt x="487260" y="1922610"/>
                  </a:moveTo>
                  <a:lnTo>
                    <a:pt x="1011367" y="1922610"/>
                  </a:lnTo>
                  <a:lnTo>
                    <a:pt x="1011367" y="2446717"/>
                  </a:lnTo>
                  <a:lnTo>
                    <a:pt x="487260" y="2446717"/>
                  </a:lnTo>
                  <a:close/>
                  <a:moveTo>
                    <a:pt x="604193" y="1328353"/>
                  </a:moveTo>
                  <a:lnTo>
                    <a:pt x="604193" y="1618593"/>
                  </a:lnTo>
                  <a:lnTo>
                    <a:pt x="894435" y="1618593"/>
                  </a:lnTo>
                  <a:lnTo>
                    <a:pt x="894435" y="1328353"/>
                  </a:lnTo>
                  <a:close/>
                  <a:moveTo>
                    <a:pt x="487260" y="1211419"/>
                  </a:moveTo>
                  <a:lnTo>
                    <a:pt x="1011367" y="1211419"/>
                  </a:lnTo>
                  <a:lnTo>
                    <a:pt x="1011367" y="1735526"/>
                  </a:lnTo>
                  <a:lnTo>
                    <a:pt x="487260" y="1735526"/>
                  </a:lnTo>
                  <a:close/>
                  <a:moveTo>
                    <a:pt x="1709991" y="285430"/>
                  </a:moveTo>
                  <a:lnTo>
                    <a:pt x="2626240" y="285430"/>
                  </a:lnTo>
                  <a:cubicBezTo>
                    <a:pt x="2742182" y="285430"/>
                    <a:pt x="2836173" y="379420"/>
                    <a:pt x="2836173" y="495363"/>
                  </a:cubicBezTo>
                  <a:lnTo>
                    <a:pt x="2836173" y="1408107"/>
                  </a:lnTo>
                  <a:cubicBezTo>
                    <a:pt x="2780811" y="1377668"/>
                    <a:pt x="2720444" y="1356330"/>
                    <a:pt x="2657213" y="1342819"/>
                  </a:cubicBezTo>
                  <a:lnTo>
                    <a:pt x="2657213" y="566328"/>
                  </a:lnTo>
                  <a:lnTo>
                    <a:pt x="1790175" y="566328"/>
                  </a:lnTo>
                  <a:lnTo>
                    <a:pt x="1790175" y="320477"/>
                  </a:lnTo>
                  <a:lnTo>
                    <a:pt x="1793223" y="320490"/>
                  </a:lnTo>
                  <a:lnTo>
                    <a:pt x="1790175" y="319300"/>
                  </a:lnTo>
                  <a:lnTo>
                    <a:pt x="1790175" y="317296"/>
                  </a:lnTo>
                  <a:lnTo>
                    <a:pt x="1785038" y="317296"/>
                  </a:lnTo>
                  <a:cubicBezTo>
                    <a:pt x="1754874" y="307314"/>
                    <a:pt x="1730071" y="297759"/>
                    <a:pt x="1709991" y="285430"/>
                  </a:cubicBezTo>
                  <a:close/>
                  <a:moveTo>
                    <a:pt x="209933" y="285430"/>
                  </a:moveTo>
                  <a:lnTo>
                    <a:pt x="1126182" y="285430"/>
                  </a:lnTo>
                  <a:cubicBezTo>
                    <a:pt x="1106102" y="297759"/>
                    <a:pt x="1081301" y="307314"/>
                    <a:pt x="1051137" y="317296"/>
                  </a:cubicBezTo>
                  <a:lnTo>
                    <a:pt x="1046000" y="317296"/>
                  </a:lnTo>
                  <a:lnTo>
                    <a:pt x="1046000" y="319300"/>
                  </a:lnTo>
                  <a:lnTo>
                    <a:pt x="1042951" y="320490"/>
                  </a:lnTo>
                  <a:lnTo>
                    <a:pt x="1046000" y="320477"/>
                  </a:lnTo>
                  <a:lnTo>
                    <a:pt x="1046000" y="566328"/>
                  </a:lnTo>
                  <a:lnTo>
                    <a:pt x="188021" y="566328"/>
                  </a:lnTo>
                  <a:lnTo>
                    <a:pt x="188021" y="3541144"/>
                  </a:lnTo>
                  <a:cubicBezTo>
                    <a:pt x="227307" y="3547209"/>
                    <a:pt x="274898" y="3549269"/>
                    <a:pt x="352857" y="3534765"/>
                  </a:cubicBezTo>
                  <a:cubicBezTo>
                    <a:pt x="343673" y="3575178"/>
                    <a:pt x="345824" y="3617007"/>
                    <a:pt x="366117" y="3675472"/>
                  </a:cubicBezTo>
                  <a:lnTo>
                    <a:pt x="2657213" y="3675472"/>
                  </a:lnTo>
                  <a:lnTo>
                    <a:pt x="2657213" y="2948701"/>
                  </a:lnTo>
                  <a:cubicBezTo>
                    <a:pt x="2720444" y="2935191"/>
                    <a:pt x="2780811" y="2913852"/>
                    <a:pt x="2836173" y="2883413"/>
                  </a:cubicBezTo>
                  <a:lnTo>
                    <a:pt x="2836173" y="3808732"/>
                  </a:lnTo>
                  <a:cubicBezTo>
                    <a:pt x="2836173" y="3924674"/>
                    <a:pt x="2742182" y="4018665"/>
                    <a:pt x="2626240" y="4018665"/>
                  </a:cubicBezTo>
                  <a:lnTo>
                    <a:pt x="209933" y="4018665"/>
                  </a:lnTo>
                  <a:cubicBezTo>
                    <a:pt x="93991" y="4018665"/>
                    <a:pt x="0" y="3924674"/>
                    <a:pt x="0" y="3808732"/>
                  </a:cubicBezTo>
                  <a:lnTo>
                    <a:pt x="0" y="495363"/>
                  </a:lnTo>
                  <a:cubicBezTo>
                    <a:pt x="0" y="379420"/>
                    <a:pt x="93991" y="285430"/>
                    <a:pt x="209933" y="285430"/>
                  </a:cubicBezTo>
                  <a:close/>
                  <a:moveTo>
                    <a:pt x="1418087" y="90613"/>
                  </a:moveTo>
                  <a:cubicBezTo>
                    <a:pt x="1368825" y="90613"/>
                    <a:pt x="1328890" y="130548"/>
                    <a:pt x="1328890" y="179809"/>
                  </a:cubicBezTo>
                  <a:cubicBezTo>
                    <a:pt x="1328890" y="229070"/>
                    <a:pt x="1368825" y="269005"/>
                    <a:pt x="1418087" y="269005"/>
                  </a:cubicBezTo>
                  <a:cubicBezTo>
                    <a:pt x="1467348" y="269005"/>
                    <a:pt x="1507283" y="229070"/>
                    <a:pt x="1507283" y="179809"/>
                  </a:cubicBezTo>
                  <a:cubicBezTo>
                    <a:pt x="1507283" y="130548"/>
                    <a:pt x="1467348" y="90613"/>
                    <a:pt x="1418087" y="90613"/>
                  </a:cubicBezTo>
                  <a:close/>
                  <a:moveTo>
                    <a:pt x="1410992" y="0"/>
                  </a:moveTo>
                  <a:lnTo>
                    <a:pt x="1418087" y="1314"/>
                  </a:lnTo>
                  <a:lnTo>
                    <a:pt x="1425181" y="0"/>
                  </a:lnTo>
                  <a:cubicBezTo>
                    <a:pt x="1517420" y="0"/>
                    <a:pt x="1593360" y="69015"/>
                    <a:pt x="1600257" y="157982"/>
                  </a:cubicBezTo>
                  <a:lnTo>
                    <a:pt x="1601205" y="158054"/>
                  </a:lnTo>
                  <a:cubicBezTo>
                    <a:pt x="1620423" y="283756"/>
                    <a:pt x="1656230" y="311139"/>
                    <a:pt x="1758778" y="343573"/>
                  </a:cubicBezTo>
                  <a:lnTo>
                    <a:pt x="1763548" y="343573"/>
                  </a:lnTo>
                  <a:lnTo>
                    <a:pt x="1763548" y="345352"/>
                  </a:lnTo>
                  <a:lnTo>
                    <a:pt x="1766378" y="346407"/>
                  </a:lnTo>
                  <a:lnTo>
                    <a:pt x="1763548" y="346396"/>
                  </a:lnTo>
                  <a:lnTo>
                    <a:pt x="1763548" y="601046"/>
                  </a:lnTo>
                  <a:cubicBezTo>
                    <a:pt x="1780538" y="601834"/>
                    <a:pt x="1796627" y="602894"/>
                    <a:pt x="1811667" y="604082"/>
                  </a:cubicBezTo>
                  <a:cubicBezTo>
                    <a:pt x="2018855" y="620443"/>
                    <a:pt x="2151048" y="649389"/>
                    <a:pt x="2242567" y="702246"/>
                  </a:cubicBezTo>
                  <a:cubicBezTo>
                    <a:pt x="2334086" y="755103"/>
                    <a:pt x="2345526" y="818658"/>
                    <a:pt x="2341713" y="891022"/>
                  </a:cubicBezTo>
                  <a:cubicBezTo>
                    <a:pt x="2334143" y="891977"/>
                    <a:pt x="2306971" y="893302"/>
                    <a:pt x="2264420" y="894799"/>
                  </a:cubicBezTo>
                  <a:lnTo>
                    <a:pt x="488893" y="894799"/>
                  </a:lnTo>
                  <a:cubicBezTo>
                    <a:pt x="489646" y="803948"/>
                    <a:pt x="534105" y="727384"/>
                    <a:pt x="618111" y="679593"/>
                  </a:cubicBezTo>
                  <a:cubicBezTo>
                    <a:pt x="703280" y="631140"/>
                    <a:pt x="800513" y="620443"/>
                    <a:pt x="999439" y="607858"/>
                  </a:cubicBezTo>
                  <a:lnTo>
                    <a:pt x="1072626" y="604120"/>
                  </a:lnTo>
                  <a:lnTo>
                    <a:pt x="1072626" y="346396"/>
                  </a:lnTo>
                  <a:lnTo>
                    <a:pt x="1069796" y="346407"/>
                  </a:lnTo>
                  <a:lnTo>
                    <a:pt x="1072626" y="345352"/>
                  </a:lnTo>
                  <a:lnTo>
                    <a:pt x="1072626" y="343573"/>
                  </a:lnTo>
                  <a:lnTo>
                    <a:pt x="1077395" y="343573"/>
                  </a:lnTo>
                  <a:cubicBezTo>
                    <a:pt x="1179943" y="311139"/>
                    <a:pt x="1215751" y="283756"/>
                    <a:pt x="1234968" y="158054"/>
                  </a:cubicBezTo>
                  <a:lnTo>
                    <a:pt x="1235916" y="157982"/>
                  </a:lnTo>
                  <a:cubicBezTo>
                    <a:pt x="1242813" y="69015"/>
                    <a:pt x="1318753" y="0"/>
                    <a:pt x="141099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endParaRPr lang="en-US" sz="1801" kern="0">
                <a:solidFill>
                  <a:schemeClr val="tx1"/>
                </a:solidFill>
                <a:latin typeface="Segoe UI"/>
              </a:endParaRPr>
            </a:p>
          </p:txBody>
        </p:sp>
        <p:sp>
          <p:nvSpPr>
            <p:cNvPr id="37" name="Oval 19"/>
            <p:cNvSpPr/>
            <p:nvPr/>
          </p:nvSpPr>
          <p:spPr>
            <a:xfrm>
              <a:off x="4704786" y="3368040"/>
              <a:ext cx="1511096" cy="1511096"/>
            </a:xfrm>
            <a:custGeom>
              <a:avLst/>
              <a:gdLst/>
              <a:ahLst/>
              <a:cxnLst/>
              <a:rect l="l" t="t" r="r" b="b"/>
              <a:pathLst>
                <a:path w="1511096" h="1511096">
                  <a:moveTo>
                    <a:pt x="1106374" y="341188"/>
                  </a:moveTo>
                  <a:cubicBezTo>
                    <a:pt x="1119487" y="340661"/>
                    <a:pt x="1131244" y="344881"/>
                    <a:pt x="1143001" y="357241"/>
                  </a:cubicBezTo>
                  <a:lnTo>
                    <a:pt x="1238865" y="487471"/>
                  </a:lnTo>
                  <a:cubicBezTo>
                    <a:pt x="1249115" y="509779"/>
                    <a:pt x="1253937" y="532087"/>
                    <a:pt x="1226203" y="559821"/>
                  </a:cubicBezTo>
                  <a:cubicBezTo>
                    <a:pt x="1074871" y="667140"/>
                    <a:pt x="858423" y="886603"/>
                    <a:pt x="674533" y="1153092"/>
                  </a:cubicBezTo>
                  <a:cubicBezTo>
                    <a:pt x="643181" y="1171783"/>
                    <a:pt x="624490" y="1176002"/>
                    <a:pt x="596756" y="1160327"/>
                  </a:cubicBezTo>
                  <a:lnTo>
                    <a:pt x="278415" y="811238"/>
                  </a:lnTo>
                  <a:cubicBezTo>
                    <a:pt x="258520" y="792547"/>
                    <a:pt x="260328" y="763003"/>
                    <a:pt x="278415" y="738887"/>
                  </a:cubicBezTo>
                  <a:cubicBezTo>
                    <a:pt x="308562" y="689448"/>
                    <a:pt x="338707" y="668949"/>
                    <a:pt x="368853" y="633980"/>
                  </a:cubicBezTo>
                  <a:cubicBezTo>
                    <a:pt x="400808" y="614687"/>
                    <a:pt x="423720" y="611672"/>
                    <a:pt x="453865" y="635789"/>
                  </a:cubicBezTo>
                  <a:lnTo>
                    <a:pt x="620271" y="804003"/>
                  </a:lnTo>
                  <a:cubicBezTo>
                    <a:pt x="740251" y="619509"/>
                    <a:pt x="889173" y="463957"/>
                    <a:pt x="1061607" y="353624"/>
                  </a:cubicBezTo>
                  <a:cubicBezTo>
                    <a:pt x="1078790" y="346992"/>
                    <a:pt x="1093260" y="341716"/>
                    <a:pt x="1106374" y="341188"/>
                  </a:cubicBezTo>
                  <a:close/>
                  <a:moveTo>
                    <a:pt x="755548" y="118110"/>
                  </a:moveTo>
                  <a:cubicBezTo>
                    <a:pt x="403501" y="118110"/>
                    <a:pt x="118110" y="403501"/>
                    <a:pt x="118110" y="755548"/>
                  </a:cubicBezTo>
                  <a:cubicBezTo>
                    <a:pt x="118110" y="1107595"/>
                    <a:pt x="403501" y="1392986"/>
                    <a:pt x="755548" y="1392986"/>
                  </a:cubicBezTo>
                  <a:cubicBezTo>
                    <a:pt x="1107595" y="1392986"/>
                    <a:pt x="1392986" y="1107595"/>
                    <a:pt x="1392986" y="755548"/>
                  </a:cubicBezTo>
                  <a:cubicBezTo>
                    <a:pt x="1392986" y="403501"/>
                    <a:pt x="1107595" y="118110"/>
                    <a:pt x="755548" y="118110"/>
                  </a:cubicBezTo>
                  <a:close/>
                  <a:moveTo>
                    <a:pt x="755548" y="0"/>
                  </a:moveTo>
                  <a:cubicBezTo>
                    <a:pt x="1172826" y="0"/>
                    <a:pt x="1511096" y="338270"/>
                    <a:pt x="1511096" y="755548"/>
                  </a:cubicBezTo>
                  <a:cubicBezTo>
                    <a:pt x="1511096" y="1172826"/>
                    <a:pt x="1172826" y="1511096"/>
                    <a:pt x="755548" y="1511096"/>
                  </a:cubicBezTo>
                  <a:cubicBezTo>
                    <a:pt x="338270" y="1511096"/>
                    <a:pt x="0" y="1172826"/>
                    <a:pt x="0" y="755548"/>
                  </a:cubicBezTo>
                  <a:cubicBezTo>
                    <a:pt x="0" y="338270"/>
                    <a:pt x="338270" y="0"/>
                    <a:pt x="75554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endParaRPr lang="en-US" sz="1801" kern="0">
                <a:solidFill>
                  <a:schemeClr val="tx1"/>
                </a:solidFill>
                <a:latin typeface="Segoe UI"/>
              </a:endParaRPr>
            </a:p>
          </p:txBody>
        </p:sp>
      </p:grpSp>
      <p:sp>
        <p:nvSpPr>
          <p:cNvPr id="38" name="Freeform 96"/>
          <p:cNvSpPr/>
          <p:nvPr/>
        </p:nvSpPr>
        <p:spPr>
          <a:xfrm>
            <a:off x="707775" y="4517840"/>
            <a:ext cx="526196" cy="539754"/>
          </a:xfrm>
          <a:custGeom>
            <a:avLst/>
            <a:gdLst>
              <a:gd name="connsiteX0" fmla="*/ 260828 w 900424"/>
              <a:gd name="connsiteY0" fmla="*/ 764648 h 923624"/>
              <a:gd name="connsiteX1" fmla="*/ 260828 w 900424"/>
              <a:gd name="connsiteY1" fmla="*/ 794160 h 923624"/>
              <a:gd name="connsiteX2" fmla="*/ 752690 w 900424"/>
              <a:gd name="connsiteY2" fmla="*/ 794160 h 923624"/>
              <a:gd name="connsiteX3" fmla="*/ 752690 w 900424"/>
              <a:gd name="connsiteY3" fmla="*/ 764648 h 923624"/>
              <a:gd name="connsiteX4" fmla="*/ 523025 w 900424"/>
              <a:gd name="connsiteY4" fmla="*/ 689333 h 923624"/>
              <a:gd name="connsiteX5" fmla="*/ 529392 w 900424"/>
              <a:gd name="connsiteY5" fmla="*/ 718845 h 923624"/>
              <a:gd name="connsiteX6" fmla="*/ 752690 w 900424"/>
              <a:gd name="connsiteY6" fmla="*/ 718845 h 923624"/>
              <a:gd name="connsiteX7" fmla="*/ 752690 w 900424"/>
              <a:gd name="connsiteY7" fmla="*/ 689333 h 923624"/>
              <a:gd name="connsiteX8" fmla="*/ 260828 w 900424"/>
              <a:gd name="connsiteY8" fmla="*/ 689333 h 923624"/>
              <a:gd name="connsiteX9" fmla="*/ 260828 w 900424"/>
              <a:gd name="connsiteY9" fmla="*/ 718845 h 923624"/>
              <a:gd name="connsiteX10" fmla="*/ 520342 w 900424"/>
              <a:gd name="connsiteY10" fmla="*/ 718845 h 923624"/>
              <a:gd name="connsiteX11" fmla="*/ 427300 w 900424"/>
              <a:gd name="connsiteY11" fmla="*/ 689333 h 923624"/>
              <a:gd name="connsiteX12" fmla="*/ 506777 w 900424"/>
              <a:gd name="connsiteY12" fmla="*/ 614015 h 923624"/>
              <a:gd name="connsiteX13" fmla="*/ 513144 w 900424"/>
              <a:gd name="connsiteY13" fmla="*/ 643527 h 923624"/>
              <a:gd name="connsiteX14" fmla="*/ 752690 w 900424"/>
              <a:gd name="connsiteY14" fmla="*/ 643527 h 923624"/>
              <a:gd name="connsiteX15" fmla="*/ 752690 w 900424"/>
              <a:gd name="connsiteY15" fmla="*/ 614015 h 923624"/>
              <a:gd name="connsiteX16" fmla="*/ 260828 w 900424"/>
              <a:gd name="connsiteY16" fmla="*/ 614015 h 923624"/>
              <a:gd name="connsiteX17" fmla="*/ 260828 w 900424"/>
              <a:gd name="connsiteY17" fmla="*/ 643527 h 923624"/>
              <a:gd name="connsiteX18" fmla="*/ 334546 w 900424"/>
              <a:gd name="connsiteY18" fmla="*/ 643527 h 923624"/>
              <a:gd name="connsiteX19" fmla="*/ 307478 w 900424"/>
              <a:gd name="connsiteY19" fmla="*/ 614015 h 923624"/>
              <a:gd name="connsiteX20" fmla="*/ 467940 w 900424"/>
              <a:gd name="connsiteY20" fmla="*/ 571407 h 923624"/>
              <a:gd name="connsiteX21" fmla="*/ 385032 w 900424"/>
              <a:gd name="connsiteY21" fmla="*/ 646669 h 923624"/>
              <a:gd name="connsiteX22" fmla="*/ 506739 w 900424"/>
              <a:gd name="connsiteY22" fmla="*/ 697133 h 923624"/>
              <a:gd name="connsiteX23" fmla="*/ 260828 w 900424"/>
              <a:gd name="connsiteY23" fmla="*/ 563154 h 923624"/>
              <a:gd name="connsiteX24" fmla="*/ 260828 w 900424"/>
              <a:gd name="connsiteY24" fmla="*/ 568210 h 923624"/>
              <a:gd name="connsiteX25" fmla="*/ 265465 w 900424"/>
              <a:gd name="connsiteY25" fmla="*/ 568210 h 923624"/>
              <a:gd name="connsiteX26" fmla="*/ 477023 w 900424"/>
              <a:gd name="connsiteY26" fmla="*/ 538699 h 923624"/>
              <a:gd name="connsiteX27" fmla="*/ 477810 w 900424"/>
              <a:gd name="connsiteY27" fmla="*/ 539556 h 923624"/>
              <a:gd name="connsiteX28" fmla="*/ 481962 w 900424"/>
              <a:gd name="connsiteY28" fmla="*/ 568210 h 923624"/>
              <a:gd name="connsiteX29" fmla="*/ 752690 w 900424"/>
              <a:gd name="connsiteY29" fmla="*/ 568210 h 923624"/>
              <a:gd name="connsiteX30" fmla="*/ 752690 w 900424"/>
              <a:gd name="connsiteY30" fmla="*/ 538699 h 923624"/>
              <a:gd name="connsiteX31" fmla="*/ 407941 w 900424"/>
              <a:gd name="connsiteY31" fmla="*/ 463381 h 923624"/>
              <a:gd name="connsiteX32" fmla="*/ 435010 w 900424"/>
              <a:gd name="connsiteY32" fmla="*/ 492893 h 923624"/>
              <a:gd name="connsiteX33" fmla="*/ 752690 w 900424"/>
              <a:gd name="connsiteY33" fmla="*/ 492893 h 923624"/>
              <a:gd name="connsiteX34" fmla="*/ 752690 w 900424"/>
              <a:gd name="connsiteY34" fmla="*/ 463381 h 923624"/>
              <a:gd name="connsiteX35" fmla="*/ 338860 w 900424"/>
              <a:gd name="connsiteY35" fmla="*/ 388063 h 923624"/>
              <a:gd name="connsiteX36" fmla="*/ 365929 w 900424"/>
              <a:gd name="connsiteY36" fmla="*/ 417575 h 923624"/>
              <a:gd name="connsiteX37" fmla="*/ 752690 w 900424"/>
              <a:gd name="connsiteY37" fmla="*/ 417575 h 923624"/>
              <a:gd name="connsiteX38" fmla="*/ 752690 w 900424"/>
              <a:gd name="connsiteY38" fmla="*/ 388063 h 923624"/>
              <a:gd name="connsiteX39" fmla="*/ 208773 w 900424"/>
              <a:gd name="connsiteY39" fmla="*/ 287934 h 923624"/>
              <a:gd name="connsiteX40" fmla="*/ 191984 w 900424"/>
              <a:gd name="connsiteY40" fmla="*/ 292572 h 923624"/>
              <a:gd name="connsiteX41" fmla="*/ 127335 w 900424"/>
              <a:gd name="connsiteY41" fmla="*/ 351868 h 923624"/>
              <a:gd name="connsiteX42" fmla="*/ 129474 w 900424"/>
              <a:gd name="connsiteY42" fmla="*/ 386647 h 923624"/>
              <a:gd name="connsiteX43" fmla="*/ 350534 w 900424"/>
              <a:gd name="connsiteY43" fmla="*/ 627663 h 923624"/>
              <a:gd name="connsiteX44" fmla="*/ 384998 w 900424"/>
              <a:gd name="connsiteY44" fmla="*/ 632793 h 923624"/>
              <a:gd name="connsiteX45" fmla="*/ 449647 w 900424"/>
              <a:gd name="connsiteY45" fmla="*/ 573497 h 923624"/>
              <a:gd name="connsiteX46" fmla="*/ 447509 w 900424"/>
              <a:gd name="connsiteY46" fmla="*/ 538719 h 923624"/>
              <a:gd name="connsiteX47" fmla="*/ 226448 w 900424"/>
              <a:gd name="connsiteY47" fmla="*/ 297702 h 923624"/>
              <a:gd name="connsiteX48" fmla="*/ 208773 w 900424"/>
              <a:gd name="connsiteY48" fmla="*/ 287934 h 923624"/>
              <a:gd name="connsiteX49" fmla="*/ 260828 w 900424"/>
              <a:gd name="connsiteY49" fmla="*/ 270220 h 923624"/>
              <a:gd name="connsiteX50" fmla="*/ 260828 w 900424"/>
              <a:gd name="connsiteY50" fmla="*/ 302986 h 923624"/>
              <a:gd name="connsiteX51" fmla="*/ 266867 w 900424"/>
              <a:gd name="connsiteY51" fmla="*/ 309569 h 923624"/>
              <a:gd name="connsiteX52" fmla="*/ 555945 w 900424"/>
              <a:gd name="connsiteY52" fmla="*/ 309569 h 923624"/>
              <a:gd name="connsiteX53" fmla="*/ 555945 w 900424"/>
              <a:gd name="connsiteY53" fmla="*/ 270220 h 923624"/>
              <a:gd name="connsiteX54" fmla="*/ 593007 w 900424"/>
              <a:gd name="connsiteY54" fmla="*/ 119089 h 923624"/>
              <a:gd name="connsiteX55" fmla="*/ 593004 w 900424"/>
              <a:gd name="connsiteY55" fmla="*/ 272798 h 923624"/>
              <a:gd name="connsiteX56" fmla="*/ 636152 w 900424"/>
              <a:gd name="connsiteY56" fmla="*/ 321336 h 923624"/>
              <a:gd name="connsiteX57" fmla="*/ 797949 w 900424"/>
              <a:gd name="connsiteY57" fmla="*/ 324032 h 923624"/>
              <a:gd name="connsiteX58" fmla="*/ 655342 w 900424"/>
              <a:gd name="connsiteY58" fmla="*/ 99448 h 923624"/>
              <a:gd name="connsiteX59" fmla="*/ 721150 w 900424"/>
              <a:gd name="connsiteY59" fmla="*/ 99448 h 923624"/>
              <a:gd name="connsiteX60" fmla="*/ 900424 w 900424"/>
              <a:gd name="connsiteY60" fmla="*/ 281060 h 923624"/>
              <a:gd name="connsiteX61" fmla="*/ 900424 w 900424"/>
              <a:gd name="connsiteY61" fmla="*/ 853516 h 923624"/>
              <a:gd name="connsiteX62" fmla="*/ 852052 w 900424"/>
              <a:gd name="connsiteY62" fmla="*/ 905556 h 923624"/>
              <a:gd name="connsiteX63" fmla="*/ 828360 w 900424"/>
              <a:gd name="connsiteY63" fmla="*/ 905556 h 923624"/>
              <a:gd name="connsiteX64" fmla="*/ 849187 w 900424"/>
              <a:gd name="connsiteY64" fmla="*/ 863467 h 923624"/>
              <a:gd name="connsiteX65" fmla="*/ 849187 w 900424"/>
              <a:gd name="connsiteY65" fmla="*/ 293293 h 923624"/>
              <a:gd name="connsiteX66" fmla="*/ 284672 w 900424"/>
              <a:gd name="connsiteY66" fmla="*/ 26544 h 923624"/>
              <a:gd name="connsiteX67" fmla="*/ 306902 w 900424"/>
              <a:gd name="connsiteY67" fmla="*/ 26544 h 923624"/>
              <a:gd name="connsiteX68" fmla="*/ 312459 w 900424"/>
              <a:gd name="connsiteY68" fmla="*/ 32101 h 923624"/>
              <a:gd name="connsiteX69" fmla="*/ 312459 w 900424"/>
              <a:gd name="connsiteY69" fmla="*/ 71134 h 923624"/>
              <a:gd name="connsiteX70" fmla="*/ 341829 w 900424"/>
              <a:gd name="connsiteY70" fmla="*/ 71134 h 923624"/>
              <a:gd name="connsiteX71" fmla="*/ 341829 w 900424"/>
              <a:gd name="connsiteY71" fmla="*/ 32101 h 923624"/>
              <a:gd name="connsiteX72" fmla="*/ 347386 w 900424"/>
              <a:gd name="connsiteY72" fmla="*/ 26544 h 923624"/>
              <a:gd name="connsiteX73" fmla="*/ 369616 w 900424"/>
              <a:gd name="connsiteY73" fmla="*/ 26544 h 923624"/>
              <a:gd name="connsiteX74" fmla="*/ 375173 w 900424"/>
              <a:gd name="connsiteY74" fmla="*/ 32101 h 923624"/>
              <a:gd name="connsiteX75" fmla="*/ 375173 w 900424"/>
              <a:gd name="connsiteY75" fmla="*/ 71134 h 923624"/>
              <a:gd name="connsiteX76" fmla="*/ 404543 w 900424"/>
              <a:gd name="connsiteY76" fmla="*/ 71134 h 923624"/>
              <a:gd name="connsiteX77" fmla="*/ 404543 w 900424"/>
              <a:gd name="connsiteY77" fmla="*/ 32101 h 923624"/>
              <a:gd name="connsiteX78" fmla="*/ 410100 w 900424"/>
              <a:gd name="connsiteY78" fmla="*/ 26544 h 923624"/>
              <a:gd name="connsiteX79" fmla="*/ 432330 w 900424"/>
              <a:gd name="connsiteY79" fmla="*/ 26544 h 923624"/>
              <a:gd name="connsiteX80" fmla="*/ 437887 w 900424"/>
              <a:gd name="connsiteY80" fmla="*/ 32101 h 923624"/>
              <a:gd name="connsiteX81" fmla="*/ 437887 w 900424"/>
              <a:gd name="connsiteY81" fmla="*/ 71134 h 923624"/>
              <a:gd name="connsiteX82" fmla="*/ 467255 w 900424"/>
              <a:gd name="connsiteY82" fmla="*/ 71134 h 923624"/>
              <a:gd name="connsiteX83" fmla="*/ 467255 w 900424"/>
              <a:gd name="connsiteY83" fmla="*/ 32101 h 923624"/>
              <a:gd name="connsiteX84" fmla="*/ 472813 w 900424"/>
              <a:gd name="connsiteY84" fmla="*/ 26544 h 923624"/>
              <a:gd name="connsiteX85" fmla="*/ 495042 w 900424"/>
              <a:gd name="connsiteY85" fmla="*/ 26544 h 923624"/>
              <a:gd name="connsiteX86" fmla="*/ 500600 w 900424"/>
              <a:gd name="connsiteY86" fmla="*/ 32101 h 923624"/>
              <a:gd name="connsiteX87" fmla="*/ 500600 w 900424"/>
              <a:gd name="connsiteY87" fmla="*/ 71134 h 923624"/>
              <a:gd name="connsiteX88" fmla="*/ 606532 w 900424"/>
              <a:gd name="connsiteY88" fmla="*/ 71134 h 923624"/>
              <a:gd name="connsiteX89" fmla="*/ 833814 w 900424"/>
              <a:gd name="connsiteY89" fmla="*/ 298416 h 923624"/>
              <a:gd name="connsiteX90" fmla="*/ 833814 w 900424"/>
              <a:gd name="connsiteY90" fmla="*/ 868590 h 923624"/>
              <a:gd name="connsiteX91" fmla="*/ 778780 w 900424"/>
              <a:gd name="connsiteY91" fmla="*/ 923624 h 923624"/>
              <a:gd name="connsiteX92" fmla="*/ 239864 w 900424"/>
              <a:gd name="connsiteY92" fmla="*/ 923624 h 923624"/>
              <a:gd name="connsiteX93" fmla="*/ 184830 w 900424"/>
              <a:gd name="connsiteY93" fmla="*/ 868590 h 923624"/>
              <a:gd name="connsiteX94" fmla="*/ 184830 w 900424"/>
              <a:gd name="connsiteY94" fmla="*/ 480294 h 923624"/>
              <a:gd name="connsiteX95" fmla="*/ 108913 w 900424"/>
              <a:gd name="connsiteY95" fmla="*/ 397523 h 923624"/>
              <a:gd name="connsiteX96" fmla="*/ 110701 w 900424"/>
              <a:gd name="connsiteY96" fmla="*/ 356111 h 923624"/>
              <a:gd name="connsiteX97" fmla="*/ 184830 w 900424"/>
              <a:gd name="connsiteY97" fmla="*/ 288121 h 923624"/>
              <a:gd name="connsiteX98" fmla="*/ 184830 w 900424"/>
              <a:gd name="connsiteY98" fmla="*/ 255779 h 923624"/>
              <a:gd name="connsiteX99" fmla="*/ 182259 w 900424"/>
              <a:gd name="connsiteY99" fmla="*/ 258139 h 923624"/>
              <a:gd name="connsiteX100" fmla="*/ 181841 w 900424"/>
              <a:gd name="connsiteY100" fmla="*/ 251347 h 923624"/>
              <a:gd name="connsiteX101" fmla="*/ 140694 w 900424"/>
              <a:gd name="connsiteY101" fmla="*/ 206486 h 923624"/>
              <a:gd name="connsiteX102" fmla="*/ 121321 w 900424"/>
              <a:gd name="connsiteY102" fmla="*/ 203601 h 923624"/>
              <a:gd name="connsiteX103" fmla="*/ 42515 w 900424"/>
              <a:gd name="connsiteY103" fmla="*/ 275879 h 923624"/>
              <a:gd name="connsiteX104" fmla="*/ 43718 w 900424"/>
              <a:gd name="connsiteY104" fmla="*/ 295429 h 923624"/>
              <a:gd name="connsiteX105" fmla="*/ 84866 w 900424"/>
              <a:gd name="connsiteY105" fmla="*/ 340291 h 923624"/>
              <a:gd name="connsiteX106" fmla="*/ 91596 w 900424"/>
              <a:gd name="connsiteY106" fmla="*/ 341293 h 923624"/>
              <a:gd name="connsiteX107" fmla="*/ 83614 w 900424"/>
              <a:gd name="connsiteY107" fmla="*/ 348614 h 923624"/>
              <a:gd name="connsiteX108" fmla="*/ 60335 w 900424"/>
              <a:gd name="connsiteY108" fmla="*/ 347609 h 923624"/>
              <a:gd name="connsiteX109" fmla="*/ 15793 w 900424"/>
              <a:gd name="connsiteY109" fmla="*/ 299045 h 923624"/>
              <a:gd name="connsiteX110" fmla="*/ 16799 w 900424"/>
              <a:gd name="connsiteY110" fmla="*/ 275766 h 923624"/>
              <a:gd name="connsiteX111" fmla="*/ 122114 w 900424"/>
              <a:gd name="connsiteY111" fmla="*/ 179172 h 923624"/>
              <a:gd name="connsiteX112" fmla="*/ 145393 w 900424"/>
              <a:gd name="connsiteY112" fmla="*/ 180177 h 923624"/>
              <a:gd name="connsiteX113" fmla="*/ 184830 w 900424"/>
              <a:gd name="connsiteY113" fmla="*/ 223174 h 923624"/>
              <a:gd name="connsiteX114" fmla="*/ 184830 w 900424"/>
              <a:gd name="connsiteY114" fmla="*/ 126169 h 923624"/>
              <a:gd name="connsiteX115" fmla="*/ 239864 w 900424"/>
              <a:gd name="connsiteY115" fmla="*/ 71134 h 923624"/>
              <a:gd name="connsiteX116" fmla="*/ 279115 w 900424"/>
              <a:gd name="connsiteY116" fmla="*/ 71134 h 923624"/>
              <a:gd name="connsiteX117" fmla="*/ 279115 w 900424"/>
              <a:gd name="connsiteY117" fmla="*/ 32101 h 923624"/>
              <a:gd name="connsiteX118" fmla="*/ 284672 w 900424"/>
              <a:gd name="connsiteY118" fmla="*/ 26544 h 923624"/>
              <a:gd name="connsiteX119" fmla="*/ 185348 w 900424"/>
              <a:gd name="connsiteY119" fmla="*/ 0 h 923624"/>
              <a:gd name="connsiteX120" fmla="*/ 185239 w 900424"/>
              <a:gd name="connsiteY120" fmla="*/ 90 h 923624"/>
              <a:gd name="connsiteX121" fmla="*/ 177024 w 900424"/>
              <a:gd name="connsiteY121" fmla="*/ 4549 h 923624"/>
              <a:gd name="connsiteX122" fmla="*/ 69385 w 900424"/>
              <a:gd name="connsiteY122" fmla="*/ 97763 h 923624"/>
              <a:gd name="connsiteX123" fmla="*/ 0 w 900424"/>
              <a:gd name="connsiteY123" fmla="*/ 195399 h 923624"/>
              <a:gd name="connsiteX124" fmla="*/ 0 w 900424"/>
              <a:gd name="connsiteY124" fmla="*/ 195353 h 923624"/>
              <a:gd name="connsiteX125" fmla="*/ 69366 w 900424"/>
              <a:gd name="connsiteY125" fmla="*/ 97745 h 923624"/>
              <a:gd name="connsiteX126" fmla="*/ 177009 w 900424"/>
              <a:gd name="connsiteY126" fmla="*/ 4526 h 923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00424" h="923624">
                <a:moveTo>
                  <a:pt x="260828" y="764648"/>
                </a:moveTo>
                <a:lnTo>
                  <a:pt x="260828" y="794160"/>
                </a:lnTo>
                <a:lnTo>
                  <a:pt x="752690" y="794160"/>
                </a:lnTo>
                <a:lnTo>
                  <a:pt x="752690" y="764648"/>
                </a:lnTo>
                <a:close/>
                <a:moveTo>
                  <a:pt x="523025" y="689333"/>
                </a:moveTo>
                <a:lnTo>
                  <a:pt x="529392" y="718845"/>
                </a:lnTo>
                <a:lnTo>
                  <a:pt x="752690" y="718845"/>
                </a:lnTo>
                <a:lnTo>
                  <a:pt x="752690" y="689333"/>
                </a:lnTo>
                <a:close/>
                <a:moveTo>
                  <a:pt x="260828" y="689333"/>
                </a:moveTo>
                <a:lnTo>
                  <a:pt x="260828" y="718845"/>
                </a:lnTo>
                <a:lnTo>
                  <a:pt x="520342" y="718845"/>
                </a:lnTo>
                <a:lnTo>
                  <a:pt x="427300" y="689333"/>
                </a:lnTo>
                <a:close/>
                <a:moveTo>
                  <a:pt x="506777" y="614015"/>
                </a:moveTo>
                <a:lnTo>
                  <a:pt x="513144" y="643527"/>
                </a:lnTo>
                <a:lnTo>
                  <a:pt x="752690" y="643527"/>
                </a:lnTo>
                <a:lnTo>
                  <a:pt x="752690" y="614015"/>
                </a:lnTo>
                <a:close/>
                <a:moveTo>
                  <a:pt x="260828" y="614015"/>
                </a:moveTo>
                <a:lnTo>
                  <a:pt x="260828" y="643527"/>
                </a:lnTo>
                <a:lnTo>
                  <a:pt x="334546" y="643527"/>
                </a:lnTo>
                <a:lnTo>
                  <a:pt x="307478" y="614015"/>
                </a:lnTo>
                <a:close/>
                <a:moveTo>
                  <a:pt x="467940" y="571407"/>
                </a:moveTo>
                <a:lnTo>
                  <a:pt x="385032" y="646669"/>
                </a:lnTo>
                <a:lnTo>
                  <a:pt x="506739" y="697133"/>
                </a:lnTo>
                <a:close/>
                <a:moveTo>
                  <a:pt x="260828" y="563154"/>
                </a:moveTo>
                <a:lnTo>
                  <a:pt x="260828" y="568210"/>
                </a:lnTo>
                <a:lnTo>
                  <a:pt x="265465" y="568210"/>
                </a:lnTo>
                <a:close/>
                <a:moveTo>
                  <a:pt x="477023" y="538699"/>
                </a:moveTo>
                <a:lnTo>
                  <a:pt x="477810" y="539556"/>
                </a:lnTo>
                <a:cubicBezTo>
                  <a:pt x="485324" y="547748"/>
                  <a:pt x="487299" y="559060"/>
                  <a:pt x="481962" y="568210"/>
                </a:cubicBezTo>
                <a:lnTo>
                  <a:pt x="752690" y="568210"/>
                </a:lnTo>
                <a:lnTo>
                  <a:pt x="752690" y="538699"/>
                </a:lnTo>
                <a:close/>
                <a:moveTo>
                  <a:pt x="407941" y="463381"/>
                </a:moveTo>
                <a:lnTo>
                  <a:pt x="435010" y="492893"/>
                </a:lnTo>
                <a:lnTo>
                  <a:pt x="752690" y="492893"/>
                </a:lnTo>
                <a:lnTo>
                  <a:pt x="752690" y="463381"/>
                </a:lnTo>
                <a:close/>
                <a:moveTo>
                  <a:pt x="338860" y="388063"/>
                </a:moveTo>
                <a:lnTo>
                  <a:pt x="365929" y="417575"/>
                </a:lnTo>
                <a:lnTo>
                  <a:pt x="752690" y="417575"/>
                </a:lnTo>
                <a:lnTo>
                  <a:pt x="752690" y="388063"/>
                </a:lnTo>
                <a:close/>
                <a:moveTo>
                  <a:pt x="208773" y="287934"/>
                </a:moveTo>
                <a:cubicBezTo>
                  <a:pt x="202536" y="287006"/>
                  <a:pt x="196448" y="288478"/>
                  <a:pt x="191984" y="292572"/>
                </a:cubicBezTo>
                <a:lnTo>
                  <a:pt x="127335" y="351868"/>
                </a:lnTo>
                <a:cubicBezTo>
                  <a:pt x="118408" y="360056"/>
                  <a:pt x="119366" y="375627"/>
                  <a:pt x="129474" y="386647"/>
                </a:cubicBezTo>
                <a:lnTo>
                  <a:pt x="350534" y="627663"/>
                </a:lnTo>
                <a:cubicBezTo>
                  <a:pt x="360643" y="638684"/>
                  <a:pt x="376072" y="640981"/>
                  <a:pt x="384998" y="632793"/>
                </a:cubicBezTo>
                <a:lnTo>
                  <a:pt x="449647" y="573497"/>
                </a:lnTo>
                <a:cubicBezTo>
                  <a:pt x="458574" y="565310"/>
                  <a:pt x="457616" y="549739"/>
                  <a:pt x="447509" y="538719"/>
                </a:cubicBezTo>
                <a:lnTo>
                  <a:pt x="226448" y="297702"/>
                </a:lnTo>
                <a:cubicBezTo>
                  <a:pt x="221394" y="292192"/>
                  <a:pt x="215010" y="288864"/>
                  <a:pt x="208773" y="287934"/>
                </a:cubicBezTo>
                <a:close/>
                <a:moveTo>
                  <a:pt x="260828" y="270220"/>
                </a:moveTo>
                <a:lnTo>
                  <a:pt x="260828" y="302986"/>
                </a:lnTo>
                <a:lnTo>
                  <a:pt x="266867" y="309569"/>
                </a:lnTo>
                <a:lnTo>
                  <a:pt x="555945" y="309569"/>
                </a:lnTo>
                <a:lnTo>
                  <a:pt x="555945" y="270220"/>
                </a:lnTo>
                <a:close/>
                <a:moveTo>
                  <a:pt x="593007" y="119089"/>
                </a:moveTo>
                <a:cubicBezTo>
                  <a:pt x="593007" y="170326"/>
                  <a:pt x="593004" y="221561"/>
                  <a:pt x="593004" y="272798"/>
                </a:cubicBezTo>
                <a:cubicBezTo>
                  <a:pt x="592019" y="301786"/>
                  <a:pt x="619210" y="317966"/>
                  <a:pt x="636152" y="321336"/>
                </a:cubicBezTo>
                <a:lnTo>
                  <a:pt x="797949" y="324032"/>
                </a:lnTo>
                <a:close/>
                <a:moveTo>
                  <a:pt x="655342" y="99448"/>
                </a:moveTo>
                <a:lnTo>
                  <a:pt x="721150" y="99448"/>
                </a:lnTo>
                <a:lnTo>
                  <a:pt x="900424" y="281060"/>
                </a:lnTo>
                <a:lnTo>
                  <a:pt x="900424" y="853516"/>
                </a:lnTo>
                <a:cubicBezTo>
                  <a:pt x="900424" y="882257"/>
                  <a:pt x="878768" y="905556"/>
                  <a:pt x="852052" y="905556"/>
                </a:cubicBezTo>
                <a:lnTo>
                  <a:pt x="828360" y="905556"/>
                </a:lnTo>
                <a:cubicBezTo>
                  <a:pt x="841265" y="896085"/>
                  <a:pt x="849187" y="880701"/>
                  <a:pt x="849187" y="863467"/>
                </a:cubicBezTo>
                <a:lnTo>
                  <a:pt x="849187" y="293293"/>
                </a:lnTo>
                <a:close/>
                <a:moveTo>
                  <a:pt x="284672" y="26544"/>
                </a:moveTo>
                <a:lnTo>
                  <a:pt x="306902" y="26544"/>
                </a:lnTo>
                <a:cubicBezTo>
                  <a:pt x="309971" y="26544"/>
                  <a:pt x="312459" y="29032"/>
                  <a:pt x="312459" y="32101"/>
                </a:cubicBezTo>
                <a:lnTo>
                  <a:pt x="312459" y="71134"/>
                </a:lnTo>
                <a:lnTo>
                  <a:pt x="341829" y="71134"/>
                </a:lnTo>
                <a:lnTo>
                  <a:pt x="341829" y="32101"/>
                </a:lnTo>
                <a:lnTo>
                  <a:pt x="347386" y="26544"/>
                </a:lnTo>
                <a:lnTo>
                  <a:pt x="369616" y="26544"/>
                </a:lnTo>
                <a:cubicBezTo>
                  <a:pt x="372685" y="26544"/>
                  <a:pt x="375173" y="29032"/>
                  <a:pt x="375173" y="32101"/>
                </a:cubicBezTo>
                <a:lnTo>
                  <a:pt x="375173" y="71134"/>
                </a:lnTo>
                <a:lnTo>
                  <a:pt x="404543" y="71134"/>
                </a:lnTo>
                <a:lnTo>
                  <a:pt x="404543" y="32101"/>
                </a:lnTo>
                <a:lnTo>
                  <a:pt x="410100" y="26544"/>
                </a:lnTo>
                <a:lnTo>
                  <a:pt x="432330" y="26544"/>
                </a:lnTo>
                <a:cubicBezTo>
                  <a:pt x="435399" y="26544"/>
                  <a:pt x="437887" y="29032"/>
                  <a:pt x="437887" y="32101"/>
                </a:cubicBezTo>
                <a:lnTo>
                  <a:pt x="437887" y="71134"/>
                </a:lnTo>
                <a:lnTo>
                  <a:pt x="467255" y="71134"/>
                </a:lnTo>
                <a:lnTo>
                  <a:pt x="467255" y="32101"/>
                </a:lnTo>
                <a:lnTo>
                  <a:pt x="472813" y="26544"/>
                </a:lnTo>
                <a:lnTo>
                  <a:pt x="495042" y="26544"/>
                </a:lnTo>
                <a:cubicBezTo>
                  <a:pt x="498112" y="26544"/>
                  <a:pt x="500600" y="29032"/>
                  <a:pt x="500600" y="32101"/>
                </a:cubicBezTo>
                <a:lnTo>
                  <a:pt x="500600" y="71134"/>
                </a:lnTo>
                <a:lnTo>
                  <a:pt x="606532" y="71134"/>
                </a:lnTo>
                <a:lnTo>
                  <a:pt x="833814" y="298416"/>
                </a:lnTo>
                <a:lnTo>
                  <a:pt x="833814" y="868590"/>
                </a:lnTo>
                <a:cubicBezTo>
                  <a:pt x="833814" y="898985"/>
                  <a:pt x="809174" y="923624"/>
                  <a:pt x="778780" y="923624"/>
                </a:cubicBezTo>
                <a:lnTo>
                  <a:pt x="239864" y="923624"/>
                </a:lnTo>
                <a:cubicBezTo>
                  <a:pt x="209468" y="923624"/>
                  <a:pt x="184830" y="898985"/>
                  <a:pt x="184830" y="868590"/>
                </a:cubicBezTo>
                <a:lnTo>
                  <a:pt x="184830" y="480294"/>
                </a:lnTo>
                <a:lnTo>
                  <a:pt x="108913" y="397523"/>
                </a:lnTo>
                <a:cubicBezTo>
                  <a:pt x="97970" y="385594"/>
                  <a:pt x="98771" y="367054"/>
                  <a:pt x="110701" y="356111"/>
                </a:cubicBezTo>
                <a:lnTo>
                  <a:pt x="184830" y="288121"/>
                </a:lnTo>
                <a:lnTo>
                  <a:pt x="184830" y="255779"/>
                </a:lnTo>
                <a:lnTo>
                  <a:pt x="182259" y="258139"/>
                </a:lnTo>
                <a:lnTo>
                  <a:pt x="181841" y="251347"/>
                </a:lnTo>
                <a:lnTo>
                  <a:pt x="140694" y="206486"/>
                </a:lnTo>
                <a:cubicBezTo>
                  <a:pt x="135010" y="200289"/>
                  <a:pt x="126337" y="198998"/>
                  <a:pt x="121321" y="203601"/>
                </a:cubicBezTo>
                <a:lnTo>
                  <a:pt x="42515" y="275879"/>
                </a:lnTo>
                <a:cubicBezTo>
                  <a:pt x="37498" y="280481"/>
                  <a:pt x="38036" y="289234"/>
                  <a:pt x="43718" y="295429"/>
                </a:cubicBezTo>
                <a:lnTo>
                  <a:pt x="84866" y="340291"/>
                </a:lnTo>
                <a:cubicBezTo>
                  <a:pt x="86431" y="341998"/>
                  <a:pt x="88223" y="343333"/>
                  <a:pt x="91596" y="341293"/>
                </a:cubicBezTo>
                <a:lnTo>
                  <a:pt x="83614" y="348614"/>
                </a:lnTo>
                <a:cubicBezTo>
                  <a:pt x="76908" y="354765"/>
                  <a:pt x="66487" y="354315"/>
                  <a:pt x="60335" y="347609"/>
                </a:cubicBezTo>
                <a:lnTo>
                  <a:pt x="15793" y="299045"/>
                </a:lnTo>
                <a:cubicBezTo>
                  <a:pt x="9642" y="292339"/>
                  <a:pt x="10092" y="281917"/>
                  <a:pt x="16799" y="275766"/>
                </a:cubicBezTo>
                <a:lnTo>
                  <a:pt x="122114" y="179172"/>
                </a:lnTo>
                <a:cubicBezTo>
                  <a:pt x="128819" y="173020"/>
                  <a:pt x="139241" y="173471"/>
                  <a:pt x="145393" y="180177"/>
                </a:cubicBezTo>
                <a:lnTo>
                  <a:pt x="184830" y="223174"/>
                </a:lnTo>
                <a:lnTo>
                  <a:pt x="184830" y="126169"/>
                </a:lnTo>
                <a:cubicBezTo>
                  <a:pt x="184830" y="95774"/>
                  <a:pt x="209468" y="71134"/>
                  <a:pt x="239864" y="71134"/>
                </a:cubicBezTo>
                <a:lnTo>
                  <a:pt x="279115" y="71134"/>
                </a:lnTo>
                <a:lnTo>
                  <a:pt x="279115" y="32101"/>
                </a:lnTo>
                <a:cubicBezTo>
                  <a:pt x="279115" y="29032"/>
                  <a:pt x="281603" y="26544"/>
                  <a:pt x="284672" y="26544"/>
                </a:cubicBezTo>
                <a:close/>
                <a:moveTo>
                  <a:pt x="185348" y="0"/>
                </a:moveTo>
                <a:lnTo>
                  <a:pt x="185239" y="90"/>
                </a:lnTo>
                <a:lnTo>
                  <a:pt x="177024" y="4549"/>
                </a:lnTo>
                <a:cubicBezTo>
                  <a:pt x="137501" y="31251"/>
                  <a:pt x="101362" y="62581"/>
                  <a:pt x="69385" y="97763"/>
                </a:cubicBezTo>
                <a:lnTo>
                  <a:pt x="0" y="195399"/>
                </a:lnTo>
                <a:lnTo>
                  <a:pt x="0" y="195353"/>
                </a:lnTo>
                <a:lnTo>
                  <a:pt x="69366" y="97745"/>
                </a:lnTo>
                <a:cubicBezTo>
                  <a:pt x="101344" y="62561"/>
                  <a:pt x="137484" y="31229"/>
                  <a:pt x="177009" y="452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36">
              <a:defRPr/>
            </a:pPr>
            <a:endParaRPr lang="en-US" sz="1801" kern="0">
              <a:solidFill>
                <a:schemeClr val="tx1"/>
              </a:solidFill>
              <a:latin typeface="Segoe UI"/>
            </a:endParaRPr>
          </a:p>
        </p:txBody>
      </p:sp>
      <p:sp>
        <p:nvSpPr>
          <p:cNvPr id="39" name="Rounded Rectangle 307"/>
          <p:cNvSpPr/>
          <p:nvPr/>
        </p:nvSpPr>
        <p:spPr bwMode="auto">
          <a:xfrm rot="1411326">
            <a:off x="686908" y="5406019"/>
            <a:ext cx="678444" cy="584795"/>
          </a:xfrm>
          <a:custGeom>
            <a:avLst/>
            <a:gdLst/>
            <a:ahLst/>
            <a:cxnLst/>
            <a:rect l="l" t="t" r="r" b="b"/>
            <a:pathLst>
              <a:path w="1940586" h="1672716">
                <a:moveTo>
                  <a:pt x="1594590" y="836637"/>
                </a:moveTo>
                <a:lnTo>
                  <a:pt x="1658540" y="842371"/>
                </a:lnTo>
                <a:cubicBezTo>
                  <a:pt x="1671248" y="841246"/>
                  <a:pt x="1681940" y="851407"/>
                  <a:pt x="1684860" y="864336"/>
                </a:cubicBezTo>
                <a:lnTo>
                  <a:pt x="1684580" y="874769"/>
                </a:lnTo>
                <a:cubicBezTo>
                  <a:pt x="1685154" y="874039"/>
                  <a:pt x="1685763" y="874026"/>
                  <a:pt x="1686373" y="874026"/>
                </a:cubicBezTo>
                <a:lnTo>
                  <a:pt x="1896423" y="874026"/>
                </a:lnTo>
                <a:cubicBezTo>
                  <a:pt x="1920812" y="874026"/>
                  <a:pt x="1940586" y="893799"/>
                  <a:pt x="1940586" y="918190"/>
                </a:cubicBezTo>
                <a:lnTo>
                  <a:pt x="1940586" y="1004044"/>
                </a:lnTo>
                <a:cubicBezTo>
                  <a:pt x="1940586" y="1028433"/>
                  <a:pt x="1920813" y="1048207"/>
                  <a:pt x="1896422" y="1048207"/>
                </a:cubicBezTo>
                <a:lnTo>
                  <a:pt x="1686373" y="1048207"/>
                </a:lnTo>
                <a:lnTo>
                  <a:pt x="1679981" y="1045559"/>
                </a:lnTo>
                <a:lnTo>
                  <a:pt x="1679978" y="1045644"/>
                </a:lnTo>
                <a:cubicBezTo>
                  <a:pt x="1681424" y="1061800"/>
                  <a:pt x="1666732" y="1079386"/>
                  <a:pt x="1648547" y="1076110"/>
                </a:cubicBezTo>
                <a:lnTo>
                  <a:pt x="1586646" y="1075080"/>
                </a:lnTo>
                <a:cubicBezTo>
                  <a:pt x="1599893" y="1041340"/>
                  <a:pt x="1609044" y="998191"/>
                  <a:pt x="1613501" y="957088"/>
                </a:cubicBezTo>
                <a:cubicBezTo>
                  <a:pt x="1613259" y="918031"/>
                  <a:pt x="1606273" y="876312"/>
                  <a:pt x="1594590" y="836637"/>
                </a:cubicBezTo>
                <a:close/>
                <a:moveTo>
                  <a:pt x="1214903" y="730649"/>
                </a:moveTo>
                <a:cubicBezTo>
                  <a:pt x="1097792" y="781623"/>
                  <a:pt x="1044179" y="917883"/>
                  <a:pt x="1095153" y="1034993"/>
                </a:cubicBezTo>
                <a:cubicBezTo>
                  <a:pt x="1146128" y="1152103"/>
                  <a:pt x="1282388" y="1205717"/>
                  <a:pt x="1399498" y="1154741"/>
                </a:cubicBezTo>
                <a:cubicBezTo>
                  <a:pt x="1516607" y="1103768"/>
                  <a:pt x="1570222" y="967508"/>
                  <a:pt x="1519246" y="850398"/>
                </a:cubicBezTo>
                <a:cubicBezTo>
                  <a:pt x="1468272" y="733289"/>
                  <a:pt x="1332012" y="679674"/>
                  <a:pt x="1214903" y="730649"/>
                </a:cubicBezTo>
                <a:close/>
                <a:moveTo>
                  <a:pt x="1196770" y="688992"/>
                </a:moveTo>
                <a:cubicBezTo>
                  <a:pt x="1336887" y="628003"/>
                  <a:pt x="1499915" y="692150"/>
                  <a:pt x="1560904" y="832266"/>
                </a:cubicBezTo>
                <a:cubicBezTo>
                  <a:pt x="1621893" y="972382"/>
                  <a:pt x="1557748" y="1135410"/>
                  <a:pt x="1417630" y="1196399"/>
                </a:cubicBezTo>
                <a:cubicBezTo>
                  <a:pt x="1277512" y="1257388"/>
                  <a:pt x="1114485" y="1193241"/>
                  <a:pt x="1053496" y="1053126"/>
                </a:cubicBezTo>
                <a:cubicBezTo>
                  <a:pt x="992508" y="913009"/>
                  <a:pt x="1056653" y="749982"/>
                  <a:pt x="1196770" y="688992"/>
                </a:cubicBezTo>
                <a:close/>
                <a:moveTo>
                  <a:pt x="798997" y="32361"/>
                </a:moveTo>
                <a:lnTo>
                  <a:pt x="945006" y="367805"/>
                </a:lnTo>
                <a:lnTo>
                  <a:pt x="1259331" y="230988"/>
                </a:lnTo>
                <a:close/>
                <a:moveTo>
                  <a:pt x="0" y="355210"/>
                </a:moveTo>
                <a:lnTo>
                  <a:pt x="816064" y="0"/>
                </a:lnTo>
                <a:lnTo>
                  <a:pt x="1276396" y="198625"/>
                </a:lnTo>
                <a:lnTo>
                  <a:pt x="1376483" y="428565"/>
                </a:lnTo>
                <a:lnTo>
                  <a:pt x="1502048" y="717041"/>
                </a:lnTo>
                <a:cubicBezTo>
                  <a:pt x="1418889" y="642212"/>
                  <a:pt x="1296621" y="619672"/>
                  <a:pt x="1187200" y="667302"/>
                </a:cubicBezTo>
                <a:cubicBezTo>
                  <a:pt x="1034809" y="733633"/>
                  <a:pt x="965045" y="910940"/>
                  <a:pt x="1031375" y="1063330"/>
                </a:cubicBezTo>
                <a:cubicBezTo>
                  <a:pt x="1097707" y="1215721"/>
                  <a:pt x="1275015" y="1285486"/>
                  <a:pt x="1427405" y="1219154"/>
                </a:cubicBezTo>
                <a:cubicBezTo>
                  <a:pt x="1492532" y="1190806"/>
                  <a:pt x="1542567" y="1142190"/>
                  <a:pt x="1570364" y="1082625"/>
                </a:cubicBezTo>
                <a:lnTo>
                  <a:pt x="1611979" y="1084480"/>
                </a:lnTo>
                <a:cubicBezTo>
                  <a:pt x="1611907" y="1085463"/>
                  <a:pt x="1611568" y="1086339"/>
                  <a:pt x="1611227" y="1087208"/>
                </a:cubicBezTo>
                <a:lnTo>
                  <a:pt x="1663550" y="1088078"/>
                </a:lnTo>
                <a:lnTo>
                  <a:pt x="1695407" y="1161267"/>
                </a:lnTo>
                <a:lnTo>
                  <a:pt x="1703861" y="1180690"/>
                </a:lnTo>
                <a:lnTo>
                  <a:pt x="573472" y="1672716"/>
                </a:lnTo>
                <a:lnTo>
                  <a:pt x="565018" y="1653293"/>
                </a:lnTo>
                <a:lnTo>
                  <a:pt x="246094" y="92059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endParaRPr lang="en-US" sz="1801" kern="0" err="1">
              <a:ln>
                <a:solidFill>
                  <a:srgbClr val="505050">
                    <a:alpha val="0"/>
                  </a:srgbClr>
                </a:solidFill>
              </a:ln>
              <a:solidFill>
                <a:schemeClr val="tx1"/>
              </a:solidFill>
              <a:latin typeface="Segoe UI"/>
            </a:endParaRPr>
          </a:p>
        </p:txBody>
      </p:sp>
      <p:pic>
        <p:nvPicPr>
          <p:cNvPr id="42" name="BFW-hero-animation-h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45868" t="1799" b="8202"/>
          <a:stretch/>
        </p:blipFill>
        <p:spPr>
          <a:xfrm>
            <a:off x="6844297" y="2781343"/>
            <a:ext cx="5032592" cy="3254224"/>
          </a:xfrm>
          <a:prstGeom prst="rect">
            <a:avLst/>
          </a:prstGeom>
        </p:spPr>
      </p:pic>
      <p:pic>
        <p:nvPicPr>
          <p:cNvPr id="43" name="Picture 42"/>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852235" y="2781343"/>
            <a:ext cx="5027772" cy="3254224"/>
          </a:xfrm>
          <a:prstGeom prst="rect">
            <a:avLst/>
          </a:prstGeom>
        </p:spPr>
      </p:pic>
      <p:sp>
        <p:nvSpPr>
          <p:cNvPr id="27" name="Rectangle 26"/>
          <p:cNvSpPr/>
          <p:nvPr/>
        </p:nvSpPr>
        <p:spPr bwMode="auto">
          <a:xfrm>
            <a:off x="6844298" y="2581597"/>
            <a:ext cx="5027772" cy="3653714"/>
          </a:xfrm>
          <a:prstGeom prst="rec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1224" kern="0">
              <a:latin typeface="Segoe UI"/>
              <a:ea typeface="Segoe UI" pitchFamily="34" charset="0"/>
              <a:cs typeface="Segoe UI" pitchFamily="34" charset="0"/>
            </a:endParaRPr>
          </a:p>
        </p:txBody>
      </p:sp>
      <p:sp>
        <p:nvSpPr>
          <p:cNvPr id="40" name="Rectangle 39"/>
          <p:cNvSpPr/>
          <p:nvPr/>
        </p:nvSpPr>
        <p:spPr bwMode="auto">
          <a:xfrm>
            <a:off x="445320" y="2581597"/>
            <a:ext cx="5027772" cy="3653714"/>
          </a:xfrm>
          <a:prstGeom prst="rect">
            <a:avLst/>
          </a:prstGeom>
          <a:noFill/>
          <a:ln w="28575" cap="flat" cmpd="sng" algn="ctr">
            <a:solidFill>
              <a:schemeClr val="accent3"/>
            </a:solid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966" fontAlgn="base">
              <a:spcBef>
                <a:spcPct val="0"/>
              </a:spcBef>
              <a:spcAft>
                <a:spcPct val="0"/>
              </a:spcAft>
              <a:defRPr/>
            </a:pPr>
            <a:endParaRPr lang="en-US" sz="1224" kern="0">
              <a:latin typeface="Segoe UI"/>
              <a:cs typeface="Segoe UI" pitchFamily="34" charset="0"/>
            </a:endParaRPr>
          </a:p>
        </p:txBody>
      </p:sp>
      <p:sp>
        <p:nvSpPr>
          <p:cNvPr id="41" name="Rectangle 40"/>
          <p:cNvSpPr/>
          <p:nvPr/>
        </p:nvSpPr>
        <p:spPr>
          <a:xfrm>
            <a:off x="6844297" y="1894099"/>
            <a:ext cx="2655111" cy="627781"/>
          </a:xfrm>
          <a:prstGeom prst="rect">
            <a:avLst/>
          </a:prstGeom>
          <a:noFill/>
        </p:spPr>
        <p:txBody>
          <a:bodyPr wrap="none" lIns="182829" tIns="146263" rIns="182829" bIns="146263">
            <a:spAutoFit/>
          </a:bodyPr>
          <a:lstStyle/>
          <a:p>
            <a:pPr defTabSz="913638">
              <a:lnSpc>
                <a:spcPct val="90000"/>
              </a:lnSpc>
              <a:defRPr/>
            </a:pPr>
            <a:r>
              <a:rPr lang="en-US" sz="2400" kern="0">
                <a:latin typeface="Segoe UI Semilight" panose="020B0402040204020203" pitchFamily="34" charset="0"/>
                <a:ea typeface="Segoe UI" pitchFamily="34" charset="0"/>
                <a:cs typeface="Segoe UI Semilight" panose="020B0402040204020203" pitchFamily="34" charset="0"/>
              </a:rPr>
              <a:t>Operationalization</a:t>
            </a:r>
          </a:p>
        </p:txBody>
      </p:sp>
      <p:sp>
        <p:nvSpPr>
          <p:cNvPr id="44" name="Rectangle 43"/>
          <p:cNvSpPr/>
          <p:nvPr/>
        </p:nvSpPr>
        <p:spPr>
          <a:xfrm>
            <a:off x="445319" y="1894099"/>
            <a:ext cx="1343855" cy="627781"/>
          </a:xfrm>
          <a:prstGeom prst="rect">
            <a:avLst/>
          </a:prstGeom>
          <a:noFill/>
        </p:spPr>
        <p:txBody>
          <a:bodyPr wrap="none" lIns="182829" tIns="146263" rIns="182829" bIns="146263">
            <a:spAutoFit/>
          </a:bodyPr>
          <a:lstStyle/>
          <a:p>
            <a:pPr defTabSz="913638">
              <a:lnSpc>
                <a:spcPct val="90000"/>
              </a:lnSpc>
              <a:defRPr/>
            </a:pPr>
            <a:r>
              <a:rPr lang="en-US" sz="2400" kern="0" dirty="0">
                <a:latin typeface="Segoe UI Semilight" panose="020B0402040204020203" pitchFamily="34" charset="0"/>
                <a:ea typeface="Segoe UI" pitchFamily="34" charset="0"/>
                <a:cs typeface="Segoe UI Semilight" panose="020B0402040204020203" pitchFamily="34" charset="0"/>
              </a:rPr>
              <a:t>Insights</a:t>
            </a:r>
            <a:endParaRPr lang="en-US" sz="1801" kern="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50966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8" fill="hold"/>
                                        <p:tgtEl>
                                          <p:spTgt spid="42"/>
                                        </p:tgtEl>
                                      </p:cBhvr>
                                    </p:cmd>
                                  </p:childTnLst>
                                </p:cTn>
                              </p:par>
                            </p:childTnLst>
                          </p:cTn>
                        </p:par>
                        <p:par>
                          <p:cTn id="7" fill="hold">
                            <p:stCondLst>
                              <p:cond delay="17058"/>
                            </p:stCondLst>
                            <p:childTnLst>
                              <p:par>
                                <p:cTn id="8" presetID="1" presetClass="entr" presetSubtype="0" fill="hold" nodeType="afterEffect">
                                  <p:stCondLst>
                                    <p:cond delay="0"/>
                                  </p:stCondLst>
                                  <p:childTnLst>
                                    <p:set>
                                      <p:cBhvr>
                                        <p:cTn id="9"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2"/>
                                        </p:tgtEl>
                                      </p:cBhvr>
                                    </p:cmd>
                                  </p:childTnLst>
                                </p:cTn>
                              </p:par>
                            </p:childTnLst>
                          </p:cTn>
                        </p:par>
                      </p:childTnLst>
                    </p:cTn>
                  </p:par>
                </p:childTnLst>
              </p:cTn>
              <p:nextCondLst>
                <p:cond evt="onClick" delay="0">
                  <p:tgtEl>
                    <p:spTgt spid="42"/>
                  </p:tgtEl>
                </p:cond>
              </p:nextCondLst>
            </p:seq>
            <p:video>
              <p:cMediaNode vol="80000">
                <p:cTn id="15" fill="hold" display="0">
                  <p:stCondLst>
                    <p:cond delay="indefinite"/>
                  </p:stCondLst>
                </p:cTn>
                <p:tgtEl>
                  <p:spTgt spid="4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WiFi</a:t>
            </a:r>
            <a:r>
              <a:rPr lang="en-US" dirty="0"/>
              <a:t> Information</a:t>
            </a:r>
          </a:p>
        </p:txBody>
      </p:sp>
      <p:sp>
        <p:nvSpPr>
          <p:cNvPr id="2" name="Text Placeholder 1">
            <a:extLst>
              <a:ext uri="{FF2B5EF4-FFF2-40B4-BE49-F238E27FC236}">
                <a16:creationId xmlns:a16="http://schemas.microsoft.com/office/drawing/2014/main" id="{EA6B1DA1-101D-495C-9EBD-C25FD25B31F5}"/>
              </a:ext>
            </a:extLst>
          </p:cNvPr>
          <p:cNvSpPr>
            <a:spLocks noGrp="1"/>
          </p:cNvSpPr>
          <p:nvPr>
            <p:ph type="body" sz="quarter" idx="4294967295"/>
          </p:nvPr>
        </p:nvSpPr>
        <p:spPr>
          <a:xfrm>
            <a:off x="3324352" y="2737615"/>
            <a:ext cx="6704705" cy="1549637"/>
          </a:xfrm>
        </p:spPr>
        <p:txBody>
          <a:bodyPr/>
          <a:lstStyle/>
          <a:p>
            <a:pPr marL="0" indent="0">
              <a:buNone/>
            </a:pPr>
            <a:r>
              <a:rPr lang="en-US" sz="4488" dirty="0">
                <a:gradFill>
                  <a:gsLst>
                    <a:gs pos="1250">
                      <a:schemeClr val="tx1"/>
                    </a:gs>
                    <a:gs pos="99000">
                      <a:schemeClr val="tx1"/>
                    </a:gs>
                  </a:gsLst>
                  <a:lin ang="5400000" scaled="0"/>
                </a:gradFill>
              </a:rPr>
              <a:t>Network: MLADS2018</a:t>
            </a:r>
          </a:p>
          <a:p>
            <a:pPr marL="0" indent="0">
              <a:buNone/>
            </a:pPr>
            <a:r>
              <a:rPr lang="en-US" sz="4488" dirty="0">
                <a:gradFill>
                  <a:gsLst>
                    <a:gs pos="1250">
                      <a:schemeClr val="tx1"/>
                    </a:gs>
                    <a:gs pos="99000">
                      <a:schemeClr val="tx1"/>
                    </a:gs>
                  </a:gsLst>
                  <a:lin ang="5400000" scaled="0"/>
                </a:gradFill>
              </a:rPr>
              <a:t>Password: MLADS2018!</a:t>
            </a:r>
          </a:p>
        </p:txBody>
      </p:sp>
      <p:grpSp>
        <p:nvGrpSpPr>
          <p:cNvPr id="4" name="Group 3">
            <a:extLst>
              <a:ext uri="{FF2B5EF4-FFF2-40B4-BE49-F238E27FC236}">
                <a16:creationId xmlns:a16="http://schemas.microsoft.com/office/drawing/2014/main" id="{BB031370-6F6E-4E9F-9F50-66E6AF124460}"/>
              </a:ext>
            </a:extLst>
          </p:cNvPr>
          <p:cNvGrpSpPr/>
          <p:nvPr/>
        </p:nvGrpSpPr>
        <p:grpSpPr>
          <a:xfrm>
            <a:off x="596712" y="2342521"/>
            <a:ext cx="2309485" cy="2309485"/>
            <a:chOff x="7947024" y="1592262"/>
            <a:chExt cx="3276601" cy="3276601"/>
          </a:xfrm>
        </p:grpSpPr>
        <p:sp>
          <p:nvSpPr>
            <p:cNvPr id="3" name="Rectangle 2">
              <a:extLst>
                <a:ext uri="{FF2B5EF4-FFF2-40B4-BE49-F238E27FC236}">
                  <a16:creationId xmlns:a16="http://schemas.microsoft.com/office/drawing/2014/main" id="{38F02446-DB0D-41CB-ACE1-22F976A900EB}"/>
                </a:ext>
              </a:extLst>
            </p:cNvPr>
            <p:cNvSpPr/>
            <p:nvPr/>
          </p:nvSpPr>
          <p:spPr bwMode="auto">
            <a:xfrm>
              <a:off x="7947024" y="1592262"/>
              <a:ext cx="3276601" cy="327660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Wifi_E701">
              <a:extLst>
                <a:ext uri="{FF2B5EF4-FFF2-40B4-BE49-F238E27FC236}">
                  <a16:creationId xmlns:a16="http://schemas.microsoft.com/office/drawing/2014/main" id="{F7ABFD02-516B-4EC4-8D65-CCB764A79448}"/>
                </a:ext>
              </a:extLst>
            </p:cNvPr>
            <p:cNvSpPr>
              <a:spLocks noChangeAspect="1" noEditPoints="1"/>
            </p:cNvSpPr>
            <p:nvPr/>
          </p:nvSpPr>
          <p:spPr bwMode="auto">
            <a:xfrm>
              <a:off x="8885237" y="2506317"/>
              <a:ext cx="1447800" cy="144849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4282627657"/>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extLst/>
          </p:nvPr>
        </p:nvGraphicFramePr>
        <p:xfrm>
          <a:off x="3354" y="2581"/>
          <a:ext cx="1587" cy="1587"/>
        </p:xfrm>
        <a:graphic>
          <a:graphicData uri="http://schemas.openxmlformats.org/presentationml/2006/ole">
            <mc:AlternateContent xmlns:mc="http://schemas.openxmlformats.org/markup-compatibility/2006">
              <mc:Choice xmlns:v="urn:schemas-microsoft-com:vml" Requires="v">
                <p:oleObj spid="_x0000_s1025" name="think-cell Slide" r:id="rId5" imgW="381" imgH="381" progId="TCLayout.ActiveDocument.1">
                  <p:embed/>
                </p:oleObj>
              </mc:Choice>
              <mc:Fallback>
                <p:oleObj name="think-cell Slide" r:id="rId5" imgW="381" imgH="381" progId="TCLayout.ActiveDocument.1">
                  <p:embed/>
                  <p:pic>
                    <p:nvPicPr>
                      <p:cNvPr id="3" name="Object 2"/>
                      <p:cNvPicPr/>
                      <p:nvPr/>
                    </p:nvPicPr>
                    <p:blipFill>
                      <a:blip r:embed="rId6"/>
                      <a:stretch>
                        <a:fillRect/>
                      </a:stretch>
                    </p:blipFill>
                    <p:spPr>
                      <a:xfrm>
                        <a:off x="3354" y="2581"/>
                        <a:ext cx="1587" cy="1587"/>
                      </a:xfrm>
                      <a:prstGeom prst="rect">
                        <a:avLst/>
                      </a:prstGeom>
                    </p:spPr>
                  </p:pic>
                </p:oleObj>
              </mc:Fallback>
            </mc:AlternateContent>
          </a:graphicData>
        </a:graphic>
      </p:graphicFrame>
      <p:sp>
        <p:nvSpPr>
          <p:cNvPr id="5" name="Title 4"/>
          <p:cNvSpPr>
            <a:spLocks noGrp="1"/>
          </p:cNvSpPr>
          <p:nvPr>
            <p:ph type="title"/>
          </p:nvPr>
        </p:nvSpPr>
        <p:spPr>
          <a:xfrm>
            <a:off x="464302" y="285533"/>
            <a:ext cx="11601689" cy="677108"/>
          </a:xfrm>
        </p:spPr>
        <p:txBody>
          <a:bodyPr vert="horz" wrap="square" lIns="0" tIns="0" rIns="0" bIns="0" rtlCol="0" anchor="t">
            <a:spAutoFit/>
          </a:bodyPr>
          <a:lstStyle/>
          <a:p>
            <a:pPr algn="ctr"/>
            <a:r>
              <a:rPr lang="en-US" sz="4400" b="0" dirty="0">
                <a:solidFill>
                  <a:schemeClr val="tx1"/>
                </a:solidFill>
                <a:latin typeface="+mn-lt"/>
              </a:rPr>
              <a:t>Combining Services for real-world applications</a:t>
            </a:r>
          </a:p>
        </p:txBody>
      </p:sp>
      <p:graphicFrame>
        <p:nvGraphicFramePr>
          <p:cNvPr id="75" name="Table 20"/>
          <p:cNvGraphicFramePr>
            <a:graphicFrameLocks noGrp="1"/>
          </p:cNvGraphicFramePr>
          <p:nvPr>
            <p:extLst/>
          </p:nvPr>
        </p:nvGraphicFramePr>
        <p:xfrm>
          <a:off x="504708" y="4760489"/>
          <a:ext cx="2181982" cy="1078503"/>
        </p:xfrm>
        <a:graphic>
          <a:graphicData uri="http://schemas.openxmlformats.org/drawingml/2006/table">
            <a:tbl>
              <a:tblPr firstRow="1" bandRow="1"/>
              <a:tblGrid>
                <a:gridCol w="1133518">
                  <a:extLst>
                    <a:ext uri="{9D8B030D-6E8A-4147-A177-3AD203B41FA5}">
                      <a16:colId xmlns:a16="http://schemas.microsoft.com/office/drawing/2014/main" val="20000"/>
                    </a:ext>
                  </a:extLst>
                </a:gridCol>
                <a:gridCol w="1048464">
                  <a:extLst>
                    <a:ext uri="{9D8B030D-6E8A-4147-A177-3AD203B41FA5}">
                      <a16:colId xmlns:a16="http://schemas.microsoft.com/office/drawing/2014/main" val="20001"/>
                    </a:ext>
                  </a:extLst>
                </a:gridCol>
              </a:tblGrid>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Category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People; 5</a:t>
                      </a:r>
                      <a:r>
                        <a:rPr lang="en-US" sz="1100" baseline="0">
                          <a:gradFill>
                            <a:gsLst>
                              <a:gs pos="3111">
                                <a:schemeClr val="tx1"/>
                              </a:gs>
                              <a:gs pos="35000">
                                <a:schemeClr val="tx1"/>
                              </a:gs>
                            </a:gsLst>
                            <a:lin ang="5400000" scaled="1"/>
                          </a:gradFill>
                          <a:latin typeface="+mn-lt"/>
                          <a:cs typeface="Segoe UI" panose="020B0502040204020203" pitchFamily="34" charset="0"/>
                        </a:rPr>
                        <a:t> faces</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Adult/</a:t>
                      </a:r>
                      <a:r>
                        <a:rPr lang="en-US" sz="1100" baseline="0">
                          <a:gradFill>
                            <a:gsLst>
                              <a:gs pos="3111">
                                <a:schemeClr val="tx1"/>
                              </a:gs>
                              <a:gs pos="35000">
                                <a:schemeClr val="tx1"/>
                              </a:gs>
                            </a:gsLst>
                            <a:lin ang="5400000" scaled="1"/>
                          </a:gradFill>
                          <a:latin typeface="+mn-lt"/>
                          <a:cs typeface="Segoe UI" panose="020B0502040204020203" pitchFamily="34" charset="0"/>
                        </a:rPr>
                        <a:t>R</a:t>
                      </a:r>
                      <a:r>
                        <a:rPr lang="en-US" sz="1100">
                          <a:gradFill>
                            <a:gsLst>
                              <a:gs pos="3111">
                                <a:schemeClr val="tx1"/>
                              </a:gs>
                              <a:gs pos="35000">
                                <a:schemeClr val="tx1"/>
                              </a:gs>
                            </a:gsLst>
                            <a:lin ang="5400000" scaled="1"/>
                          </a:gradFill>
                          <a:latin typeface="+mn-lt"/>
                          <a:cs typeface="Segoe UI" panose="020B0502040204020203" pitchFamily="34" charset="0"/>
                        </a:rPr>
                        <a:t>acy?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False</a:t>
                      </a:r>
                      <a:r>
                        <a:rPr lang="en-US" sz="1100" baseline="0">
                          <a:gradFill>
                            <a:gsLst>
                              <a:gs pos="3111">
                                <a:schemeClr val="tx1"/>
                              </a:gs>
                              <a:gs pos="35000">
                                <a:schemeClr val="tx1"/>
                              </a:gs>
                            </a:gsLst>
                            <a:lin ang="5400000" scaled="1"/>
                          </a:gradFill>
                          <a:latin typeface="+mn-lt"/>
                          <a:cs typeface="Segoe UI" panose="020B0502040204020203" pitchFamily="34" charset="0"/>
                        </a:rPr>
                        <a:t>/False</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85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Dominant</a:t>
                      </a:r>
                      <a:r>
                        <a:rPr lang="en-US" sz="1100" baseline="0">
                          <a:gradFill>
                            <a:gsLst>
                              <a:gs pos="3111">
                                <a:schemeClr val="tx1"/>
                              </a:gs>
                              <a:gs pos="35000">
                                <a:schemeClr val="tx1"/>
                              </a:gs>
                            </a:gsLst>
                            <a:lin ang="5400000" scaled="1"/>
                          </a:gradFill>
                          <a:latin typeface="+mn-lt"/>
                          <a:cs typeface="Segoe UI" panose="020B0502040204020203" pitchFamily="34" charset="0"/>
                        </a:rPr>
                        <a:t> c</a:t>
                      </a:r>
                      <a:r>
                        <a:rPr lang="en-US" sz="1100">
                          <a:gradFill>
                            <a:gsLst>
                              <a:gs pos="3111">
                                <a:schemeClr val="tx1"/>
                              </a:gs>
                              <a:gs pos="35000">
                                <a:schemeClr val="tx1"/>
                              </a:gs>
                            </a:gsLst>
                            <a:lin ang="5400000" scaled="1"/>
                          </a:gradFill>
                          <a:latin typeface="+mn-lt"/>
                          <a:cs typeface="Segoe UI" panose="020B0502040204020203" pitchFamily="34" charset="0"/>
                        </a:rPr>
                        <a:t>olors</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Accent color</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dirty="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8" name="Group 7">
            <a:extLst>
              <a:ext uri="{FF2B5EF4-FFF2-40B4-BE49-F238E27FC236}">
                <a16:creationId xmlns:a16="http://schemas.microsoft.com/office/drawing/2014/main" id="{7378361C-EDD6-4EC3-ACEA-2B3010346395}"/>
              </a:ext>
            </a:extLst>
          </p:cNvPr>
          <p:cNvGrpSpPr/>
          <p:nvPr/>
        </p:nvGrpSpPr>
        <p:grpSpPr>
          <a:xfrm>
            <a:off x="453572" y="1273720"/>
            <a:ext cx="2262796" cy="5151693"/>
            <a:chOff x="454375" y="1248859"/>
            <a:chExt cx="2218629" cy="5051138"/>
          </a:xfrm>
        </p:grpSpPr>
        <p:sp>
          <p:nvSpPr>
            <p:cNvPr id="17" name="Rectangle 16"/>
            <p:cNvSpPr/>
            <p:nvPr/>
          </p:nvSpPr>
          <p:spPr bwMode="auto">
            <a:xfrm>
              <a:off x="1664472" y="5190741"/>
              <a:ext cx="108815" cy="105859"/>
            </a:xfrm>
            <a:prstGeom prst="rect">
              <a:avLst/>
            </a:prstGeom>
            <a:solidFill>
              <a:schemeClr val="bg1"/>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81" name="Rectangle 80"/>
            <p:cNvSpPr/>
            <p:nvPr/>
          </p:nvSpPr>
          <p:spPr bwMode="auto">
            <a:xfrm>
              <a:off x="1830226" y="5190741"/>
              <a:ext cx="108815" cy="105859"/>
            </a:xfrm>
            <a:prstGeom prst="rect">
              <a:avLst/>
            </a:prstGeom>
            <a:solidFill>
              <a:schemeClr val="bg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91" name="Rectangle 90"/>
            <p:cNvSpPr/>
            <p:nvPr/>
          </p:nvSpPr>
          <p:spPr bwMode="auto">
            <a:xfrm>
              <a:off x="1995978" y="5190741"/>
              <a:ext cx="108815" cy="105859"/>
            </a:xfrm>
            <a:prstGeom prst="rect">
              <a:avLst/>
            </a:prstGeom>
            <a:solidFill>
              <a:schemeClr val="bg2">
                <a:lumMod val="25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104" name="Rectangle 103"/>
            <p:cNvSpPr/>
            <p:nvPr/>
          </p:nvSpPr>
          <p:spPr bwMode="auto">
            <a:xfrm>
              <a:off x="1664472" y="5330977"/>
              <a:ext cx="108817" cy="105859"/>
            </a:xfrm>
            <a:prstGeom prst="rect">
              <a:avLst/>
            </a:prstGeom>
            <a:solidFill>
              <a:schemeClr val="tx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70" name="Rectangle 69"/>
            <p:cNvSpPr/>
            <p:nvPr/>
          </p:nvSpPr>
          <p:spPr bwMode="auto">
            <a:xfrm>
              <a:off x="454375" y="1248859"/>
              <a:ext cx="2218629" cy="5051138"/>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7" name="Picture 6"/>
            <p:cNvPicPr>
              <a:picLocks noChangeAspect="1"/>
            </p:cNvPicPr>
            <p:nvPr/>
          </p:nvPicPr>
          <p:blipFill rotWithShape="1">
            <a:blip r:embed="rId7"/>
            <a:srcRect t="7654"/>
            <a:stretch/>
          </p:blipFill>
          <p:spPr>
            <a:xfrm>
              <a:off x="502631" y="3328140"/>
              <a:ext cx="2122117" cy="1239947"/>
            </a:xfrm>
            <a:prstGeom prst="rect">
              <a:avLst/>
            </a:prstGeom>
          </p:spPr>
        </p:pic>
        <p:sp>
          <p:nvSpPr>
            <p:cNvPr id="79" name="Oval Callout 6"/>
            <p:cNvSpPr/>
            <p:nvPr/>
          </p:nvSpPr>
          <p:spPr bwMode="auto">
            <a:xfrm>
              <a:off x="1229721" y="1915078"/>
              <a:ext cx="1284879" cy="457062"/>
            </a:xfrm>
            <a:prstGeom prst="rect">
              <a:avLst/>
            </a:prstGeom>
            <a:noFill/>
            <a:ln w="9525" cap="flat" cmpd="sng" algn="ctr">
              <a:no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b="1" kern="0" dirty="0">
                  <a:gradFill>
                    <a:gsLst>
                      <a:gs pos="84000">
                        <a:srgbClr val="3F3F3F"/>
                      </a:gs>
                      <a:gs pos="43000">
                        <a:srgbClr val="3F3F3F"/>
                      </a:gs>
                    </a:gsLst>
                    <a:lin ang="10800000" scaled="0"/>
                  </a:gradFill>
                  <a:latin typeface="Segoe UI"/>
                  <a:ea typeface="Segoe UI" pitchFamily="34" charset="0"/>
                  <a:cs typeface="Segoe UI" pitchFamily="34" charset="0"/>
                </a:rPr>
                <a:t>What is in the image or video?</a:t>
              </a:r>
            </a:p>
          </p:txBody>
        </p:sp>
        <p:sp>
          <p:nvSpPr>
            <p:cNvPr id="80" name="Pentagon 79"/>
            <p:cNvSpPr/>
            <p:nvPr/>
          </p:nvSpPr>
          <p:spPr bwMode="auto">
            <a:xfrm rot="5400000">
              <a:off x="1375092"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534" fontAlgn="base">
                <a:lnSpc>
                  <a:spcPct val="90000"/>
                </a:lnSpc>
                <a:spcBef>
                  <a:spcPct val="0"/>
                </a:spcBef>
                <a:spcAft>
                  <a:spcPct val="0"/>
                </a:spcAft>
                <a:defRPr/>
              </a:pPr>
              <a:r>
                <a:rPr lang="en-US" sz="1122" b="1" kern="0" dirty="0">
                  <a:gradFill>
                    <a:gsLst>
                      <a:gs pos="84000">
                        <a:srgbClr val="3F3F3F"/>
                      </a:gs>
                      <a:gs pos="43000">
                        <a:srgbClr val="3F3F3F"/>
                      </a:gs>
                    </a:gsLst>
                    <a:lin ang="10800000" scaled="0"/>
                  </a:gradFill>
                  <a:latin typeface="Segoe UI"/>
                  <a:cs typeface="Segoe UI" pitchFamily="34" charset="0"/>
                </a:rPr>
                <a:t>Computer Vision</a:t>
              </a:r>
            </a:p>
          </p:txBody>
        </p:sp>
      </p:grpSp>
      <p:grpSp>
        <p:nvGrpSpPr>
          <p:cNvPr id="15" name="Group 14">
            <a:extLst>
              <a:ext uri="{FF2B5EF4-FFF2-40B4-BE49-F238E27FC236}">
                <a16:creationId xmlns:a16="http://schemas.microsoft.com/office/drawing/2014/main" id="{10377B17-3D2F-4226-8BD8-3DD550191F37}"/>
              </a:ext>
            </a:extLst>
          </p:cNvPr>
          <p:cNvGrpSpPr/>
          <p:nvPr/>
        </p:nvGrpSpPr>
        <p:grpSpPr>
          <a:xfrm>
            <a:off x="464302" y="1321557"/>
            <a:ext cx="2262796" cy="487748"/>
            <a:chOff x="454375" y="1295762"/>
            <a:chExt cx="2218629" cy="478228"/>
          </a:xfrm>
          <a:solidFill>
            <a:schemeClr val="accent3"/>
          </a:solidFill>
        </p:grpSpPr>
        <p:sp>
          <p:nvSpPr>
            <p:cNvPr id="88" name="Freeform 78"/>
            <p:cNvSpPr/>
            <p:nvPr/>
          </p:nvSpPr>
          <p:spPr bwMode="auto">
            <a:xfrm>
              <a:off x="454375" y="1295762"/>
              <a:ext cx="2218629" cy="43269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Vision</a:t>
              </a:r>
            </a:p>
          </p:txBody>
        </p:sp>
        <p:pic>
          <p:nvPicPr>
            <p:cNvPr id="136" name="Picture 135">
              <a:extLst>
                <a:ext uri="{FF2B5EF4-FFF2-40B4-BE49-F238E27FC236}">
                  <a16:creationId xmlns:a16="http://schemas.microsoft.com/office/drawing/2014/main" id="{572C6FFC-E1AF-4173-96DF-33A4A880140F}"/>
                </a:ext>
              </a:extLst>
            </p:cNvPr>
            <p:cNvPicPr>
              <a:picLocks noChangeAspect="1"/>
            </p:cNvPicPr>
            <p:nvPr/>
          </p:nvPicPr>
          <p:blipFill rotWithShape="1">
            <a:blip r:embed="rId8">
              <a:biLevel thresh="25000"/>
              <a:extLst>
                <a:ext uri="{28A0092B-C50C-407E-A947-70E740481C1C}">
                  <a14:useLocalDpi xmlns:a14="http://schemas.microsoft.com/office/drawing/2010/main" val="0"/>
                </a:ext>
              </a:extLst>
            </a:blip>
            <a:srcRect/>
            <a:stretch/>
          </p:blipFill>
          <p:spPr>
            <a:xfrm>
              <a:off x="2123297" y="1316928"/>
              <a:ext cx="530014" cy="457062"/>
            </a:xfrm>
            <a:prstGeom prst="rect">
              <a:avLst/>
            </a:prstGeom>
            <a:noFill/>
          </p:spPr>
        </p:pic>
      </p:grpSp>
      <p:grpSp>
        <p:nvGrpSpPr>
          <p:cNvPr id="10" name="Group 9">
            <a:extLst>
              <a:ext uri="{FF2B5EF4-FFF2-40B4-BE49-F238E27FC236}">
                <a16:creationId xmlns:a16="http://schemas.microsoft.com/office/drawing/2014/main" id="{369087AD-A19F-4746-8589-1B76D50F7D40}"/>
              </a:ext>
            </a:extLst>
          </p:cNvPr>
          <p:cNvGrpSpPr/>
          <p:nvPr/>
        </p:nvGrpSpPr>
        <p:grpSpPr>
          <a:xfrm>
            <a:off x="2803691" y="1321556"/>
            <a:ext cx="2262796" cy="5105953"/>
            <a:chOff x="2748101" y="1295761"/>
            <a:chExt cx="2218629" cy="5006291"/>
          </a:xfrm>
        </p:grpSpPr>
        <p:sp>
          <p:nvSpPr>
            <p:cNvPr id="92" name="Rectangle 91"/>
            <p:cNvSpPr/>
            <p:nvPr/>
          </p:nvSpPr>
          <p:spPr bwMode="auto">
            <a:xfrm>
              <a:off x="2748101"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97" name="Oval Callout 6"/>
            <p:cNvSpPr/>
            <p:nvPr/>
          </p:nvSpPr>
          <p:spPr bwMode="auto">
            <a:xfrm>
              <a:off x="3433764" y="1915078"/>
              <a:ext cx="1406430" cy="761180"/>
            </a:xfrm>
            <a:prstGeom prst="rect">
              <a:avLst/>
            </a:prstGeom>
            <a:noFill/>
            <a:ln w="9525" cap="flat" cmpd="sng" algn="ctr">
              <a:noFill/>
              <a:prstDash val="solid"/>
              <a:headEnd type="none" w="med" len="med"/>
              <a:tailEnd type="none" w="med" len="med"/>
            </a:ln>
            <a:effectLst/>
          </p:spPr>
          <p:txBody>
            <a:bodyPr lIns="93260" tIns="93260" rIns="93260" bIns="93260" rtlCol="0" anchor="t" anchorCtr="0"/>
            <a:lstStyle/>
            <a:p>
              <a:pPr defTabSz="913534">
                <a:lnSpc>
                  <a:spcPct val="90000"/>
                </a:lnSpc>
              </a:pPr>
              <a:r>
                <a:rPr lang="en-US" sz="1122" b="1" kern="0" dirty="0">
                  <a:gradFill>
                    <a:gsLst>
                      <a:gs pos="84000">
                        <a:srgbClr val="3F3F3F"/>
                      </a:gs>
                      <a:gs pos="43000">
                        <a:srgbClr val="3F3F3F"/>
                      </a:gs>
                    </a:gsLst>
                    <a:lin ang="10800000" scaled="0"/>
                  </a:gradFill>
                  <a:latin typeface="Segoe UI"/>
                  <a:cs typeface="Segoe UI" pitchFamily="34" charset="0"/>
                </a:rPr>
                <a:t>Give me directions to the nearest local branch</a:t>
              </a:r>
            </a:p>
          </p:txBody>
        </p:sp>
        <p:sp>
          <p:nvSpPr>
            <p:cNvPr id="100" name="Pentagon 99"/>
            <p:cNvSpPr/>
            <p:nvPr/>
          </p:nvSpPr>
          <p:spPr bwMode="auto">
            <a:xfrm rot="5400000">
              <a:off x="3668818"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534" fontAlgn="base">
                <a:lnSpc>
                  <a:spcPct val="90000"/>
                </a:lnSpc>
                <a:spcBef>
                  <a:spcPct val="0"/>
                </a:spcBef>
                <a:spcAft>
                  <a:spcPct val="0"/>
                </a:spcAft>
                <a:defRPr/>
              </a:pPr>
              <a:r>
                <a:rPr lang="en-US" sz="1122" b="1" kern="0" dirty="0">
                  <a:gradFill>
                    <a:gsLst>
                      <a:gs pos="84000">
                        <a:srgbClr val="3F3F3F"/>
                      </a:gs>
                      <a:gs pos="43000">
                        <a:srgbClr val="3F3F3F"/>
                      </a:gs>
                    </a:gsLst>
                    <a:lin ang="10800000" scaled="0"/>
                  </a:gradFill>
                  <a:latin typeface="Segoe UI"/>
                  <a:cs typeface="Segoe UI" pitchFamily="34" charset="0"/>
                </a:rPr>
                <a:t>Speech Service</a:t>
              </a:r>
            </a:p>
          </p:txBody>
        </p:sp>
        <p:grpSp>
          <p:nvGrpSpPr>
            <p:cNvPr id="47" name="Group 46"/>
            <p:cNvGrpSpPr/>
            <p:nvPr/>
          </p:nvGrpSpPr>
          <p:grpSpPr>
            <a:xfrm>
              <a:off x="2825290" y="3663978"/>
              <a:ext cx="2064251" cy="2012176"/>
              <a:chOff x="2067831" y="3143351"/>
              <a:chExt cx="1548408" cy="1509346"/>
            </a:xfrm>
          </p:grpSpPr>
          <p:grpSp>
            <p:nvGrpSpPr>
              <p:cNvPr id="4" name="Group 3"/>
              <p:cNvGrpSpPr/>
              <p:nvPr/>
            </p:nvGrpSpPr>
            <p:grpSpPr>
              <a:xfrm>
                <a:off x="2067831" y="3961502"/>
                <a:ext cx="1548408" cy="691195"/>
                <a:chOff x="2762800" y="5351137"/>
                <a:chExt cx="2139696" cy="955140"/>
              </a:xfrm>
            </p:grpSpPr>
            <p:sp>
              <p:nvSpPr>
                <p:cNvPr id="95" name="TextBox 94"/>
                <p:cNvSpPr txBox="1"/>
                <p:nvPr/>
              </p:nvSpPr>
              <p:spPr>
                <a:xfrm>
                  <a:off x="2762800" y="5351137"/>
                  <a:ext cx="2139696" cy="273740"/>
                </a:xfrm>
                <a:prstGeom prst="rect">
                  <a:avLst/>
                </a:prstGeom>
                <a:noFill/>
                <a:ln w="6350">
                  <a:solidFill>
                    <a:schemeClr val="bg2">
                      <a:lumMod val="85000"/>
                    </a:schemeClr>
                  </a:solidFill>
                </a:ln>
              </p:spPr>
              <p:txBody>
                <a:bodyPr wrap="square" lIns="93260" tIns="46630" rIns="93260" bIns="46630"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dirty="0">
                      <a:gradFill>
                        <a:gsLst>
                          <a:gs pos="70732">
                            <a:srgbClr val="3F3F3F"/>
                          </a:gs>
                          <a:gs pos="50000">
                            <a:srgbClr val="3F3F3F"/>
                          </a:gs>
                        </a:gsLst>
                        <a:lin ang="5400000" scaled="1"/>
                      </a:gradFill>
                      <a:latin typeface="Segoe UI"/>
                      <a:cs typeface="Segoe UI" panose="020B0502040204020203" pitchFamily="34" charset="0"/>
                    </a:rPr>
                    <a:t>Convert spoken audio to text </a:t>
                  </a:r>
                </a:p>
              </p:txBody>
            </p:sp>
            <p:sp>
              <p:nvSpPr>
                <p:cNvPr id="99" name="TextBox 98"/>
                <p:cNvSpPr txBox="1"/>
                <p:nvPr/>
              </p:nvSpPr>
              <p:spPr>
                <a:xfrm>
                  <a:off x="2762800" y="5691837"/>
                  <a:ext cx="2139696" cy="273740"/>
                </a:xfrm>
                <a:prstGeom prst="rect">
                  <a:avLst/>
                </a:prstGeom>
                <a:noFill/>
                <a:ln w="6350">
                  <a:solidFill>
                    <a:schemeClr val="bg2">
                      <a:lumMod val="85000"/>
                    </a:schemeClr>
                  </a:solidFill>
                </a:ln>
              </p:spPr>
              <p:txBody>
                <a:bodyPr wrap="square" lIns="93260" tIns="46630" rIns="93260" bIns="46630"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dirty="0">
                      <a:gradFill>
                        <a:gsLst>
                          <a:gs pos="70732">
                            <a:srgbClr val="3F3F3F"/>
                          </a:gs>
                          <a:gs pos="50000">
                            <a:srgbClr val="3F3F3F"/>
                          </a:gs>
                        </a:gsLst>
                        <a:lin ang="5400000" scaled="1"/>
                      </a:gradFill>
                      <a:latin typeface="Segoe UI"/>
                      <a:cs typeface="Segoe UI" panose="020B0502040204020203" pitchFamily="34" charset="0"/>
                    </a:rPr>
                    <a:t>Convert text to spoken audio</a:t>
                  </a:r>
                </a:p>
              </p:txBody>
            </p:sp>
            <p:sp>
              <p:nvSpPr>
                <p:cNvPr id="102" name="TextBox 101"/>
                <p:cNvSpPr txBox="1"/>
                <p:nvPr/>
              </p:nvSpPr>
              <p:spPr>
                <a:xfrm>
                  <a:off x="2762800" y="6032537"/>
                  <a:ext cx="2139696" cy="273740"/>
                </a:xfrm>
                <a:prstGeom prst="rect">
                  <a:avLst/>
                </a:prstGeom>
                <a:noFill/>
                <a:ln w="6350">
                  <a:solidFill>
                    <a:schemeClr val="bg2">
                      <a:lumMod val="85000"/>
                    </a:schemeClr>
                  </a:solidFill>
                </a:ln>
              </p:spPr>
              <p:txBody>
                <a:bodyPr wrap="square" lIns="93260" tIns="46630" rIns="93260" bIns="46630" rtlCol="0" anchor="ctr" anchorCtr="0">
                  <a:noAutofit/>
                </a:bodyPr>
                <a:lstStyle/>
                <a:p>
                  <a:pPr defTabSz="951304">
                    <a:lnSpc>
                      <a:spcPct val="90000"/>
                    </a:lnSpc>
                    <a:spcAft>
                      <a:spcPts val="586"/>
                    </a:spcAft>
                    <a:defRPr/>
                  </a:pPr>
                  <a:r>
                    <a:rPr lang="en-US" sz="1122" dirty="0">
                      <a:gradFill>
                        <a:gsLst>
                          <a:gs pos="70732">
                            <a:srgbClr val="3F3F3F"/>
                          </a:gs>
                          <a:gs pos="50000">
                            <a:srgbClr val="3F3F3F"/>
                          </a:gs>
                        </a:gsLst>
                        <a:lin ang="5400000" scaled="1"/>
                      </a:gradFill>
                      <a:latin typeface="Segoe UI"/>
                      <a:cs typeface="Segoe UI" panose="020B0502040204020203" pitchFamily="34" charset="0"/>
                    </a:rPr>
                    <a:t>Extract intent of user</a:t>
                  </a:r>
                </a:p>
              </p:txBody>
            </p:sp>
          </p:grpSp>
          <p:grpSp>
            <p:nvGrpSpPr>
              <p:cNvPr id="90" name="Group 89"/>
              <p:cNvGrpSpPr/>
              <p:nvPr/>
            </p:nvGrpSpPr>
            <p:grpSpPr>
              <a:xfrm>
                <a:off x="2931034" y="3143351"/>
                <a:ext cx="658441" cy="443451"/>
                <a:chOff x="1374991" y="2239434"/>
                <a:chExt cx="3540752" cy="2384648"/>
              </a:xfrm>
            </p:grpSpPr>
            <p:sp>
              <p:nvSpPr>
                <p:cNvPr id="94" name="Rectangle 93"/>
                <p:cNvSpPr/>
                <p:nvPr/>
              </p:nvSpPr>
              <p:spPr bwMode="auto">
                <a:xfrm>
                  <a:off x="1374991" y="2239434"/>
                  <a:ext cx="3540752" cy="238464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3" name="Freeform: Shape 102"/>
                <p:cNvSpPr/>
                <p:nvPr/>
              </p:nvSpPr>
              <p:spPr bwMode="auto">
                <a:xfrm>
                  <a:off x="1374991" y="2239434"/>
                  <a:ext cx="3540752" cy="2384648"/>
                </a:xfrm>
                <a:custGeom>
                  <a:avLst/>
                  <a:gdLst>
                    <a:gd name="connsiteX0" fmla="*/ 2957934 w 3540752"/>
                    <a:gd name="connsiteY0" fmla="*/ 1889480 h 2384648"/>
                    <a:gd name="connsiteX1" fmla="*/ 3540752 w 3540752"/>
                    <a:gd name="connsiteY1" fmla="*/ 1889480 h 2384648"/>
                    <a:gd name="connsiteX2" fmla="*/ 3540752 w 3540752"/>
                    <a:gd name="connsiteY2" fmla="*/ 2384648 h 2384648"/>
                    <a:gd name="connsiteX3" fmla="*/ 2957934 w 3540752"/>
                    <a:gd name="connsiteY3" fmla="*/ 2384648 h 2384648"/>
                    <a:gd name="connsiteX4" fmla="*/ 1860441 w 3540752"/>
                    <a:gd name="connsiteY4" fmla="*/ 1889480 h 2384648"/>
                    <a:gd name="connsiteX5" fmla="*/ 2845045 w 3540752"/>
                    <a:gd name="connsiteY5" fmla="*/ 1889480 h 2384648"/>
                    <a:gd name="connsiteX6" fmla="*/ 2845045 w 3540752"/>
                    <a:gd name="connsiteY6" fmla="*/ 2384648 h 2384648"/>
                    <a:gd name="connsiteX7" fmla="*/ 1860441 w 3540752"/>
                    <a:gd name="connsiteY7" fmla="*/ 2384648 h 2384648"/>
                    <a:gd name="connsiteX8" fmla="*/ 479628 w 3540752"/>
                    <a:gd name="connsiteY8" fmla="*/ 1889480 h 2384648"/>
                    <a:gd name="connsiteX9" fmla="*/ 1747552 w 3540752"/>
                    <a:gd name="connsiteY9" fmla="*/ 1889480 h 2384648"/>
                    <a:gd name="connsiteX10" fmla="*/ 1747552 w 3540752"/>
                    <a:gd name="connsiteY10" fmla="*/ 2384648 h 2384648"/>
                    <a:gd name="connsiteX11" fmla="*/ 295159 w 3540752"/>
                    <a:gd name="connsiteY11" fmla="*/ 2384648 h 2384648"/>
                    <a:gd name="connsiteX12" fmla="*/ 0 w 3540752"/>
                    <a:gd name="connsiteY12" fmla="*/ 1889480 h 2384648"/>
                    <a:gd name="connsiteX13" fmla="*/ 359160 w 3540752"/>
                    <a:gd name="connsiteY13" fmla="*/ 1889480 h 2384648"/>
                    <a:gd name="connsiteX14" fmla="*/ 174690 w 3540752"/>
                    <a:gd name="connsiteY14" fmla="*/ 2384648 h 2384648"/>
                    <a:gd name="connsiteX15" fmla="*/ 0 w 3540752"/>
                    <a:gd name="connsiteY15" fmla="*/ 2384648 h 2384648"/>
                    <a:gd name="connsiteX16" fmla="*/ 2957934 w 3540752"/>
                    <a:gd name="connsiteY16" fmla="*/ 1275644 h 2384648"/>
                    <a:gd name="connsiteX17" fmla="*/ 3540752 w 3540752"/>
                    <a:gd name="connsiteY17" fmla="*/ 1275644 h 2384648"/>
                    <a:gd name="connsiteX18" fmla="*/ 3540752 w 3540752"/>
                    <a:gd name="connsiteY18" fmla="*/ 1776591 h 2384648"/>
                    <a:gd name="connsiteX19" fmla="*/ 2957934 w 3540752"/>
                    <a:gd name="connsiteY19" fmla="*/ 1776591 h 2384648"/>
                    <a:gd name="connsiteX20" fmla="*/ 1860442 w 3540752"/>
                    <a:gd name="connsiteY20" fmla="*/ 1275644 h 2384648"/>
                    <a:gd name="connsiteX21" fmla="*/ 2845045 w 3540752"/>
                    <a:gd name="connsiteY21" fmla="*/ 1275644 h 2384648"/>
                    <a:gd name="connsiteX22" fmla="*/ 2845045 w 3540752"/>
                    <a:gd name="connsiteY22" fmla="*/ 1776591 h 2384648"/>
                    <a:gd name="connsiteX23" fmla="*/ 1860441 w 3540752"/>
                    <a:gd name="connsiteY23" fmla="*/ 1776591 h 2384648"/>
                    <a:gd name="connsiteX24" fmla="*/ 708307 w 3540752"/>
                    <a:gd name="connsiteY24" fmla="*/ 1275642 h 2384648"/>
                    <a:gd name="connsiteX25" fmla="*/ 1593568 w 3540752"/>
                    <a:gd name="connsiteY25" fmla="*/ 1275642 h 2384648"/>
                    <a:gd name="connsiteX26" fmla="*/ 1593568 w 3540752"/>
                    <a:gd name="connsiteY26" fmla="*/ 1275644 h 2384648"/>
                    <a:gd name="connsiteX27" fmla="*/ 1747553 w 3540752"/>
                    <a:gd name="connsiteY27" fmla="*/ 1275644 h 2384648"/>
                    <a:gd name="connsiteX28" fmla="*/ 1747552 w 3540752"/>
                    <a:gd name="connsiteY28" fmla="*/ 1776591 h 2384648"/>
                    <a:gd name="connsiteX29" fmla="*/ 521684 w 3540752"/>
                    <a:gd name="connsiteY29" fmla="*/ 1776591 h 2384648"/>
                    <a:gd name="connsiteX30" fmla="*/ 0 w 3540752"/>
                    <a:gd name="connsiteY30" fmla="*/ 1267177 h 2384648"/>
                    <a:gd name="connsiteX31" fmla="*/ 590992 w 3540752"/>
                    <a:gd name="connsiteY31" fmla="*/ 1267177 h 2384648"/>
                    <a:gd name="connsiteX32" fmla="*/ 401216 w 3540752"/>
                    <a:gd name="connsiteY32" fmla="*/ 1776591 h 2384648"/>
                    <a:gd name="connsiteX33" fmla="*/ 0 w 3540752"/>
                    <a:gd name="connsiteY33" fmla="*/ 1776591 h 2384648"/>
                    <a:gd name="connsiteX34" fmla="*/ 952755 w 3540752"/>
                    <a:gd name="connsiteY34" fmla="*/ 619476 h 2384648"/>
                    <a:gd name="connsiteX35" fmla="*/ 1747553 w 3540752"/>
                    <a:gd name="connsiteY35" fmla="*/ 619476 h 2384648"/>
                    <a:gd name="connsiteX36" fmla="*/ 1747553 w 3540752"/>
                    <a:gd name="connsiteY36" fmla="*/ 1162753 h 2384648"/>
                    <a:gd name="connsiteX37" fmla="*/ 750362 w 3540752"/>
                    <a:gd name="connsiteY37" fmla="*/ 1162753 h 2384648"/>
                    <a:gd name="connsiteX38" fmla="*/ 0 w 3540752"/>
                    <a:gd name="connsiteY38" fmla="*/ 619475 h 2384648"/>
                    <a:gd name="connsiteX39" fmla="*/ 832286 w 3540752"/>
                    <a:gd name="connsiteY39" fmla="*/ 619475 h 2384648"/>
                    <a:gd name="connsiteX40" fmla="*/ 633048 w 3540752"/>
                    <a:gd name="connsiteY40" fmla="*/ 1154288 h 2384648"/>
                    <a:gd name="connsiteX41" fmla="*/ 0 w 3540752"/>
                    <a:gd name="connsiteY41" fmla="*/ 1154288 h 2384648"/>
                    <a:gd name="connsiteX42" fmla="*/ 2845045 w 3540752"/>
                    <a:gd name="connsiteY42" fmla="*/ 397620 h 2384648"/>
                    <a:gd name="connsiteX43" fmla="*/ 2845045 w 3540752"/>
                    <a:gd name="connsiteY43" fmla="*/ 1162755 h 2384648"/>
                    <a:gd name="connsiteX44" fmla="*/ 1860442 w 3540752"/>
                    <a:gd name="connsiteY44" fmla="*/ 1162755 h 2384648"/>
                    <a:gd name="connsiteX45" fmla="*/ 1860442 w 3540752"/>
                    <a:gd name="connsiteY45" fmla="*/ 619476 h 2384648"/>
                    <a:gd name="connsiteX46" fmla="*/ 2116760 w 3540752"/>
                    <a:gd name="connsiteY46" fmla="*/ 619476 h 2384648"/>
                    <a:gd name="connsiteX47" fmla="*/ 2116760 w 3540752"/>
                    <a:gd name="connsiteY47" fmla="*/ 615861 h 2384648"/>
                    <a:gd name="connsiteX48" fmla="*/ 3540752 w 3540752"/>
                    <a:gd name="connsiteY48" fmla="*/ 189142 h 2384648"/>
                    <a:gd name="connsiteX49" fmla="*/ 3540752 w 3540752"/>
                    <a:gd name="connsiteY49" fmla="*/ 1162755 h 2384648"/>
                    <a:gd name="connsiteX50" fmla="*/ 2957934 w 3540752"/>
                    <a:gd name="connsiteY50" fmla="*/ 1162755 h 2384648"/>
                    <a:gd name="connsiteX51" fmla="*/ 2957934 w 3540752"/>
                    <a:gd name="connsiteY51" fmla="*/ 363792 h 2384648"/>
                    <a:gd name="connsiteX52" fmla="*/ 3241567 w 3540752"/>
                    <a:gd name="connsiteY52" fmla="*/ 0 h 2384648"/>
                    <a:gd name="connsiteX53" fmla="*/ 3540752 w 3540752"/>
                    <a:gd name="connsiteY53" fmla="*/ 0 h 2384648"/>
                    <a:gd name="connsiteX54" fmla="*/ 3540752 w 3540752"/>
                    <a:gd name="connsiteY54" fmla="*/ 71294 h 2384648"/>
                    <a:gd name="connsiteX55" fmla="*/ 3241567 w 3540752"/>
                    <a:gd name="connsiteY55" fmla="*/ 160949 h 2384648"/>
                    <a:gd name="connsiteX56" fmla="*/ 2165242 w 3540752"/>
                    <a:gd name="connsiteY56" fmla="*/ 0 h 2384648"/>
                    <a:gd name="connsiteX57" fmla="*/ 3128678 w 3540752"/>
                    <a:gd name="connsiteY57" fmla="*/ 0 h 2384648"/>
                    <a:gd name="connsiteX58" fmla="*/ 3128678 w 3540752"/>
                    <a:gd name="connsiteY58" fmla="*/ 194777 h 2384648"/>
                    <a:gd name="connsiteX59" fmla="*/ 2165242 w 3540752"/>
                    <a:gd name="connsiteY59" fmla="*/ 483483 h 2384648"/>
                    <a:gd name="connsiteX60" fmla="*/ 1183534 w 3540752"/>
                    <a:gd name="connsiteY60" fmla="*/ 0 h 2384648"/>
                    <a:gd name="connsiteX61" fmla="*/ 2052353 w 3540752"/>
                    <a:gd name="connsiteY61" fmla="*/ 0 h 2384648"/>
                    <a:gd name="connsiteX62" fmla="*/ 2052353 w 3540752"/>
                    <a:gd name="connsiteY62" fmla="*/ 506587 h 2384648"/>
                    <a:gd name="connsiteX63" fmla="*/ 994810 w 3540752"/>
                    <a:gd name="connsiteY63" fmla="*/ 506587 h 2384648"/>
                    <a:gd name="connsiteX64" fmla="*/ 0 w 3540752"/>
                    <a:gd name="connsiteY64" fmla="*/ 0 h 2384648"/>
                    <a:gd name="connsiteX65" fmla="*/ 1063065 w 3540752"/>
                    <a:gd name="connsiteY65" fmla="*/ 0 h 2384648"/>
                    <a:gd name="connsiteX66" fmla="*/ 874342 w 3540752"/>
                    <a:gd name="connsiteY66" fmla="*/ 506586 h 2384648"/>
                    <a:gd name="connsiteX67" fmla="*/ 0 w 3540752"/>
                    <a:gd name="connsiteY67" fmla="*/ 506586 h 23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40752" h="2384648">
                      <a:moveTo>
                        <a:pt x="2957934" y="1889480"/>
                      </a:moveTo>
                      <a:lnTo>
                        <a:pt x="3540752" y="1889480"/>
                      </a:lnTo>
                      <a:lnTo>
                        <a:pt x="3540752" y="2384648"/>
                      </a:lnTo>
                      <a:lnTo>
                        <a:pt x="2957934" y="2384648"/>
                      </a:lnTo>
                      <a:close/>
                      <a:moveTo>
                        <a:pt x="1860441" y="1889480"/>
                      </a:moveTo>
                      <a:lnTo>
                        <a:pt x="2845045" y="1889480"/>
                      </a:lnTo>
                      <a:lnTo>
                        <a:pt x="2845045" y="2384648"/>
                      </a:lnTo>
                      <a:lnTo>
                        <a:pt x="1860441" y="2384648"/>
                      </a:lnTo>
                      <a:close/>
                      <a:moveTo>
                        <a:pt x="479628" y="1889480"/>
                      </a:moveTo>
                      <a:lnTo>
                        <a:pt x="1747552" y="1889480"/>
                      </a:lnTo>
                      <a:lnTo>
                        <a:pt x="1747552" y="2384648"/>
                      </a:lnTo>
                      <a:lnTo>
                        <a:pt x="295159" y="2384648"/>
                      </a:lnTo>
                      <a:close/>
                      <a:moveTo>
                        <a:pt x="0" y="1889480"/>
                      </a:moveTo>
                      <a:lnTo>
                        <a:pt x="359160" y="1889480"/>
                      </a:lnTo>
                      <a:lnTo>
                        <a:pt x="174690" y="2384648"/>
                      </a:lnTo>
                      <a:lnTo>
                        <a:pt x="0" y="2384648"/>
                      </a:lnTo>
                      <a:close/>
                      <a:moveTo>
                        <a:pt x="2957934" y="1275644"/>
                      </a:moveTo>
                      <a:lnTo>
                        <a:pt x="3540752" y="1275644"/>
                      </a:lnTo>
                      <a:lnTo>
                        <a:pt x="3540752" y="1776591"/>
                      </a:lnTo>
                      <a:lnTo>
                        <a:pt x="2957934" y="1776591"/>
                      </a:lnTo>
                      <a:close/>
                      <a:moveTo>
                        <a:pt x="1860442" y="1275644"/>
                      </a:moveTo>
                      <a:lnTo>
                        <a:pt x="2845045" y="1275644"/>
                      </a:lnTo>
                      <a:lnTo>
                        <a:pt x="2845045" y="1776591"/>
                      </a:lnTo>
                      <a:lnTo>
                        <a:pt x="1860441" y="1776591"/>
                      </a:lnTo>
                      <a:close/>
                      <a:moveTo>
                        <a:pt x="708307" y="1275642"/>
                      </a:moveTo>
                      <a:lnTo>
                        <a:pt x="1593568" y="1275642"/>
                      </a:lnTo>
                      <a:lnTo>
                        <a:pt x="1593568" y="1275644"/>
                      </a:lnTo>
                      <a:lnTo>
                        <a:pt x="1747553" y="1275644"/>
                      </a:lnTo>
                      <a:lnTo>
                        <a:pt x="1747552" y="1776591"/>
                      </a:lnTo>
                      <a:lnTo>
                        <a:pt x="521684" y="1776591"/>
                      </a:lnTo>
                      <a:close/>
                      <a:moveTo>
                        <a:pt x="0" y="1267177"/>
                      </a:moveTo>
                      <a:lnTo>
                        <a:pt x="590992" y="1267177"/>
                      </a:lnTo>
                      <a:lnTo>
                        <a:pt x="401216" y="1776591"/>
                      </a:lnTo>
                      <a:lnTo>
                        <a:pt x="0" y="1776591"/>
                      </a:lnTo>
                      <a:close/>
                      <a:moveTo>
                        <a:pt x="952755" y="619476"/>
                      </a:moveTo>
                      <a:lnTo>
                        <a:pt x="1747553" y="619476"/>
                      </a:lnTo>
                      <a:lnTo>
                        <a:pt x="1747553" y="1162753"/>
                      </a:lnTo>
                      <a:lnTo>
                        <a:pt x="750362" y="1162753"/>
                      </a:lnTo>
                      <a:close/>
                      <a:moveTo>
                        <a:pt x="0" y="619475"/>
                      </a:moveTo>
                      <a:lnTo>
                        <a:pt x="832286" y="619475"/>
                      </a:lnTo>
                      <a:lnTo>
                        <a:pt x="633048" y="1154288"/>
                      </a:lnTo>
                      <a:lnTo>
                        <a:pt x="0" y="1154288"/>
                      </a:lnTo>
                      <a:close/>
                      <a:moveTo>
                        <a:pt x="2845045" y="397620"/>
                      </a:moveTo>
                      <a:lnTo>
                        <a:pt x="2845045" y="1162755"/>
                      </a:lnTo>
                      <a:lnTo>
                        <a:pt x="1860442" y="1162755"/>
                      </a:lnTo>
                      <a:lnTo>
                        <a:pt x="1860442" y="619476"/>
                      </a:lnTo>
                      <a:lnTo>
                        <a:pt x="2116760" y="619476"/>
                      </a:lnTo>
                      <a:lnTo>
                        <a:pt x="2116760" y="615861"/>
                      </a:lnTo>
                      <a:close/>
                      <a:moveTo>
                        <a:pt x="3540752" y="189142"/>
                      </a:moveTo>
                      <a:lnTo>
                        <a:pt x="3540752" y="1162755"/>
                      </a:lnTo>
                      <a:lnTo>
                        <a:pt x="2957934" y="1162755"/>
                      </a:lnTo>
                      <a:lnTo>
                        <a:pt x="2957934" y="363792"/>
                      </a:lnTo>
                      <a:close/>
                      <a:moveTo>
                        <a:pt x="3241567" y="0"/>
                      </a:moveTo>
                      <a:lnTo>
                        <a:pt x="3540752" y="0"/>
                      </a:lnTo>
                      <a:lnTo>
                        <a:pt x="3540752" y="71294"/>
                      </a:lnTo>
                      <a:lnTo>
                        <a:pt x="3241567" y="160949"/>
                      </a:lnTo>
                      <a:close/>
                      <a:moveTo>
                        <a:pt x="2165242" y="0"/>
                      </a:moveTo>
                      <a:lnTo>
                        <a:pt x="3128678" y="0"/>
                      </a:lnTo>
                      <a:lnTo>
                        <a:pt x="3128678" y="194777"/>
                      </a:lnTo>
                      <a:lnTo>
                        <a:pt x="2165242" y="483483"/>
                      </a:lnTo>
                      <a:close/>
                      <a:moveTo>
                        <a:pt x="1183534" y="0"/>
                      </a:moveTo>
                      <a:lnTo>
                        <a:pt x="2052353" y="0"/>
                      </a:lnTo>
                      <a:lnTo>
                        <a:pt x="2052353" y="506587"/>
                      </a:lnTo>
                      <a:lnTo>
                        <a:pt x="994810" y="506587"/>
                      </a:lnTo>
                      <a:close/>
                      <a:moveTo>
                        <a:pt x="0" y="0"/>
                      </a:moveTo>
                      <a:lnTo>
                        <a:pt x="1063065" y="0"/>
                      </a:lnTo>
                      <a:lnTo>
                        <a:pt x="874342" y="506586"/>
                      </a:lnTo>
                      <a:lnTo>
                        <a:pt x="0" y="50658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5" name="Freeform: Shape 104"/>
                <p:cNvSpPr/>
                <p:nvPr/>
              </p:nvSpPr>
              <p:spPr bwMode="auto">
                <a:xfrm>
                  <a:off x="1477010" y="369316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6" name="Freeform: Shape 105"/>
                <p:cNvSpPr/>
                <p:nvPr/>
              </p:nvSpPr>
              <p:spPr bwMode="auto">
                <a:xfrm>
                  <a:off x="3940810" y="228981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8" name="Freeform: Shape 107"/>
                <p:cNvSpPr/>
                <p:nvPr/>
              </p:nvSpPr>
              <p:spPr bwMode="auto">
                <a:xfrm>
                  <a:off x="1657350" y="2546350"/>
                  <a:ext cx="2597150" cy="1538816"/>
                </a:xfrm>
                <a:custGeom>
                  <a:avLst/>
                  <a:gdLst>
                    <a:gd name="connsiteX0" fmla="*/ 0 w 2597150"/>
                    <a:gd name="connsiteY0" fmla="*/ 1555750 h 1555750"/>
                    <a:gd name="connsiteX1" fmla="*/ 1517650 w 2597150"/>
                    <a:gd name="connsiteY1" fmla="*/ 1555750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55750 h 1555750"/>
                    <a:gd name="connsiteX1" fmla="*/ 1509184 w 2597150"/>
                    <a:gd name="connsiteY1" fmla="*/ 1538816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30350 h 1538816"/>
                    <a:gd name="connsiteX1" fmla="*/ 1509184 w 2597150"/>
                    <a:gd name="connsiteY1" fmla="*/ 1538816 h 1538816"/>
                    <a:gd name="connsiteX2" fmla="*/ 1517650 w 2597150"/>
                    <a:gd name="connsiteY2" fmla="*/ 895350 h 1538816"/>
                    <a:gd name="connsiteX3" fmla="*/ 2597150 w 2597150"/>
                    <a:gd name="connsiteY3" fmla="*/ 895350 h 1538816"/>
                    <a:gd name="connsiteX4" fmla="*/ 2597150 w 2597150"/>
                    <a:gd name="connsiteY4" fmla="*/ 0 h 1538816"/>
                    <a:gd name="connsiteX5" fmla="*/ 2444750 w 2597150"/>
                    <a:gd name="connsiteY5" fmla="*/ 76200 h 153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538816">
                      <a:moveTo>
                        <a:pt x="0" y="1530350"/>
                      </a:moveTo>
                      <a:lnTo>
                        <a:pt x="1509184" y="1538816"/>
                      </a:lnTo>
                      <a:lnTo>
                        <a:pt x="1517650" y="895350"/>
                      </a:lnTo>
                      <a:lnTo>
                        <a:pt x="2597150" y="895350"/>
                      </a:lnTo>
                      <a:lnTo>
                        <a:pt x="2597150" y="0"/>
                      </a:lnTo>
                      <a:lnTo>
                        <a:pt x="2444750" y="76200"/>
                      </a:lnTo>
                    </a:path>
                  </a:pathLst>
                </a:cu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243254">
                    <a:defRPr/>
                  </a:pPr>
                  <a:endParaRPr lang="en-US" sz="2448">
                    <a:solidFill>
                      <a:srgbClr val="FFFFFF"/>
                    </a:solidFill>
                    <a:latin typeface="Segoe UI"/>
                  </a:endParaRPr>
                </a:p>
              </p:txBody>
            </p:sp>
          </p:grpSp>
        </p:grpSp>
      </p:grpSp>
      <p:grpSp>
        <p:nvGrpSpPr>
          <p:cNvPr id="16" name="Group 15">
            <a:extLst>
              <a:ext uri="{FF2B5EF4-FFF2-40B4-BE49-F238E27FC236}">
                <a16:creationId xmlns:a16="http://schemas.microsoft.com/office/drawing/2014/main" id="{059346EB-1F9E-4A9D-A778-7E67BC45B266}"/>
              </a:ext>
            </a:extLst>
          </p:cNvPr>
          <p:cNvGrpSpPr/>
          <p:nvPr/>
        </p:nvGrpSpPr>
        <p:grpSpPr>
          <a:xfrm>
            <a:off x="2803691" y="1273721"/>
            <a:ext cx="2262796" cy="530206"/>
            <a:chOff x="2748101" y="1248859"/>
            <a:chExt cx="2218629" cy="519857"/>
          </a:xfrm>
          <a:solidFill>
            <a:schemeClr val="accent3"/>
          </a:solidFill>
        </p:grpSpPr>
        <p:sp>
          <p:nvSpPr>
            <p:cNvPr id="71" name="Freeform 83"/>
            <p:cNvSpPr/>
            <p:nvPr/>
          </p:nvSpPr>
          <p:spPr bwMode="auto">
            <a:xfrm>
              <a:off x="2748101" y="1295762"/>
              <a:ext cx="2218629" cy="43269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Speech</a:t>
              </a:r>
            </a:p>
          </p:txBody>
        </p:sp>
        <p:pic>
          <p:nvPicPr>
            <p:cNvPr id="137" name="Picture 136">
              <a:extLst>
                <a:ext uri="{FF2B5EF4-FFF2-40B4-BE49-F238E27FC236}">
                  <a16:creationId xmlns:a16="http://schemas.microsoft.com/office/drawing/2014/main" id="{9C39CD7E-7A6A-44BD-A889-AF223305F979}"/>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4414962" y="1248859"/>
              <a:ext cx="519857" cy="519857"/>
            </a:xfrm>
            <a:prstGeom prst="rect">
              <a:avLst/>
            </a:prstGeom>
            <a:noFill/>
          </p:spPr>
        </p:pic>
      </p:grpSp>
      <p:grpSp>
        <p:nvGrpSpPr>
          <p:cNvPr id="11" name="Group 10">
            <a:extLst>
              <a:ext uri="{FF2B5EF4-FFF2-40B4-BE49-F238E27FC236}">
                <a16:creationId xmlns:a16="http://schemas.microsoft.com/office/drawing/2014/main" id="{4295A720-7BF4-4961-B4B6-5CAB6F0A4852}"/>
              </a:ext>
            </a:extLst>
          </p:cNvPr>
          <p:cNvGrpSpPr/>
          <p:nvPr/>
        </p:nvGrpSpPr>
        <p:grpSpPr>
          <a:xfrm>
            <a:off x="597190" y="1321556"/>
            <a:ext cx="6774771" cy="5105953"/>
            <a:chOff x="584669" y="1295761"/>
            <a:chExt cx="6642535" cy="5006291"/>
          </a:xfrm>
        </p:grpSpPr>
        <p:sp>
          <p:nvSpPr>
            <p:cNvPr id="51" name="Rectangle 50"/>
            <p:cNvSpPr/>
            <p:nvPr/>
          </p:nvSpPr>
          <p:spPr bwMode="auto">
            <a:xfrm>
              <a:off x="5008575"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57" name="Oval Callout 6"/>
            <p:cNvSpPr/>
            <p:nvPr/>
          </p:nvSpPr>
          <p:spPr bwMode="auto">
            <a:xfrm>
              <a:off x="5800725" y="1915078"/>
              <a:ext cx="1220769" cy="761180"/>
            </a:xfrm>
            <a:prstGeom prst="rect">
              <a:avLst/>
            </a:prstGeom>
            <a:noFill/>
            <a:ln w="9525" cap="flat" cmpd="sng" algn="ctr">
              <a:noFill/>
              <a:prstDash val="solid"/>
              <a:headEnd type="none" w="med" len="med"/>
              <a:tailEnd type="none" w="med" len="med"/>
            </a:ln>
            <a:effectLst/>
          </p:spPr>
          <p:txBody>
            <a:bodyPr lIns="93260" tIns="93260" rIns="93260" bIns="93260" rtlCol="0" anchor="t" anchorCtr="0"/>
            <a:lstStyle/>
            <a:p>
              <a:pPr defTabSz="913534">
                <a:lnSpc>
                  <a:spcPct val="90000"/>
                </a:lnSpc>
              </a:pPr>
              <a:r>
                <a:rPr lang="en-US" sz="1122" b="1" kern="0" dirty="0">
                  <a:gradFill>
                    <a:gsLst>
                      <a:gs pos="84000">
                        <a:srgbClr val="3F3F3F"/>
                      </a:gs>
                      <a:gs pos="43000">
                        <a:srgbClr val="3F3F3F"/>
                      </a:gs>
                    </a:gsLst>
                    <a:lin ang="10800000" scaled="0"/>
                  </a:gradFill>
                  <a:latin typeface="Segoe UI"/>
                  <a:cs typeface="Segoe UI" pitchFamily="34" charset="0"/>
                </a:rPr>
                <a:t>Play today’s customer call recording</a:t>
              </a:r>
            </a:p>
          </p:txBody>
        </p:sp>
        <p:sp>
          <p:nvSpPr>
            <p:cNvPr id="54" name="Pentagon 53"/>
            <p:cNvSpPr/>
            <p:nvPr/>
          </p:nvSpPr>
          <p:spPr bwMode="auto">
            <a:xfrm rot="5400000">
              <a:off x="5929292"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534" fontAlgn="base">
                <a:lnSpc>
                  <a:spcPct val="90000"/>
                </a:lnSpc>
                <a:spcBef>
                  <a:spcPct val="0"/>
                </a:spcBef>
                <a:spcAft>
                  <a:spcPct val="0"/>
                </a:spcAft>
                <a:defRPr/>
              </a:pPr>
              <a:r>
                <a:rPr lang="en-US" sz="1122" b="1" kern="0" dirty="0">
                  <a:gradFill>
                    <a:gsLst>
                      <a:gs pos="84000">
                        <a:srgbClr val="3F3F3F"/>
                      </a:gs>
                      <a:gs pos="43000">
                        <a:srgbClr val="3F3F3F"/>
                      </a:gs>
                    </a:gsLst>
                    <a:lin ang="10800000" scaled="0"/>
                  </a:gradFill>
                  <a:latin typeface="Segoe UI"/>
                  <a:cs typeface="Segoe UI" pitchFamily="34" charset="0"/>
                </a:rPr>
                <a:t>Language Understanding</a:t>
              </a:r>
            </a:p>
          </p:txBody>
        </p:sp>
        <p:grpSp>
          <p:nvGrpSpPr>
            <p:cNvPr id="48" name="Group 47"/>
            <p:cNvGrpSpPr/>
            <p:nvPr/>
          </p:nvGrpSpPr>
          <p:grpSpPr>
            <a:xfrm>
              <a:off x="5338208" y="4700869"/>
              <a:ext cx="1695978" cy="929483"/>
              <a:chOff x="3964499" y="3921129"/>
              <a:chExt cx="1272164" cy="697211"/>
            </a:xfrm>
          </p:grpSpPr>
          <p:grpSp>
            <p:nvGrpSpPr>
              <p:cNvPr id="22" name="Group 21"/>
              <p:cNvGrpSpPr/>
              <p:nvPr/>
            </p:nvGrpSpPr>
            <p:grpSpPr>
              <a:xfrm>
                <a:off x="4428696" y="3921129"/>
                <a:ext cx="259565" cy="259565"/>
                <a:chOff x="7340830" y="-949453"/>
                <a:chExt cx="1047750" cy="1047750"/>
              </a:xfrm>
            </p:grpSpPr>
            <p:sp>
              <p:nvSpPr>
                <p:cNvPr id="19" name="Isosceles Triangle 18"/>
                <p:cNvSpPr/>
                <p:nvPr/>
              </p:nvSpPr>
              <p:spPr bwMode="auto">
                <a:xfrm rot="5400000">
                  <a:off x="7641336" y="-618134"/>
                  <a:ext cx="446735" cy="385116"/>
                </a:xfrm>
                <a:prstGeom prst="triangle">
                  <a:avLst/>
                </a:prstGeom>
                <a:noFill/>
                <a:ln w="190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20" name="Oval 19"/>
                <p:cNvSpPr/>
                <p:nvPr/>
              </p:nvSpPr>
              <p:spPr bwMode="auto">
                <a:xfrm>
                  <a:off x="7340830" y="-949453"/>
                  <a:ext cx="1047750" cy="1047750"/>
                </a:xfrm>
                <a:prstGeom prst="ellipse">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21" name="TextBox 20"/>
              <p:cNvSpPr txBox="1"/>
              <p:nvPr/>
            </p:nvSpPr>
            <p:spPr>
              <a:xfrm>
                <a:off x="4297966" y="4291110"/>
                <a:ext cx="597605"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dirty="0">
                    <a:gradFill>
                      <a:gsLst>
                        <a:gs pos="70732">
                          <a:srgbClr val="3F3F3F"/>
                        </a:gs>
                        <a:gs pos="50000">
                          <a:srgbClr val="3F3F3F"/>
                        </a:gs>
                      </a:gsLst>
                      <a:lin ang="5400000" scaled="1"/>
                    </a:gradFill>
                    <a:latin typeface="Segoe UI"/>
                    <a:cs typeface="Segoe UI" panose="020B0502040204020203" pitchFamily="34" charset="0"/>
                  </a:rPr>
                  <a:t>Now Playing</a:t>
                </a:r>
              </a:p>
            </p:txBody>
          </p:sp>
          <p:sp>
            <p:nvSpPr>
              <p:cNvPr id="62" name="TextBox 61"/>
              <p:cNvSpPr txBox="1"/>
              <p:nvPr/>
            </p:nvSpPr>
            <p:spPr>
              <a:xfrm>
                <a:off x="3964499" y="4501753"/>
                <a:ext cx="1272164"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70732">
                          <a:srgbClr val="3F3F3F"/>
                        </a:gs>
                        <a:gs pos="50000">
                          <a:srgbClr val="3F3F3F"/>
                        </a:gs>
                      </a:gsLst>
                      <a:lin ang="5400000" scaled="1"/>
                    </a:gradFill>
                    <a:latin typeface="Segoe UI"/>
                    <a:cs typeface="Segoe UI" panose="020B0502040204020203" pitchFamily="34" charset="0"/>
                  </a:rPr>
                  <a:t>11/29/2016 Customer Call </a:t>
                </a:r>
              </a:p>
            </p:txBody>
          </p:sp>
        </p:grpSp>
        <p:sp>
          <p:nvSpPr>
            <p:cNvPr id="114" name="Pentagon 53"/>
            <p:cNvSpPr/>
            <p:nvPr/>
          </p:nvSpPr>
          <p:spPr bwMode="auto">
            <a:xfrm>
              <a:off x="5157665" y="3167162"/>
              <a:ext cx="1919410" cy="15239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algn="ctr" defTabSz="913534" fontAlgn="base">
                <a:lnSpc>
                  <a:spcPct val="90000"/>
                </a:lnSpc>
                <a:spcBef>
                  <a:spcPct val="0"/>
                </a:spcBef>
                <a:spcAft>
                  <a:spcPct val="0"/>
                </a:spcAft>
                <a:defRPr/>
              </a:pPr>
              <a:r>
                <a:rPr lang="en-US" sz="1122" b="1" kern="0" dirty="0">
                  <a:gradFill>
                    <a:gsLst>
                      <a:gs pos="84000">
                        <a:srgbClr val="3F3F3F"/>
                      </a:gs>
                      <a:gs pos="43000">
                        <a:srgbClr val="3F3F3F"/>
                      </a:gs>
                    </a:gsLst>
                    <a:lin ang="10800000" scaled="0"/>
                  </a:gradFill>
                  <a:latin typeface="Segoe UI"/>
                  <a:cs typeface="Segoe UI" pitchFamily="34" charset="0"/>
                </a:rPr>
                <a:t>Natural Language Processing</a:t>
              </a:r>
            </a:p>
          </p:txBody>
        </p:sp>
        <p:sp>
          <p:nvSpPr>
            <p:cNvPr id="115" name="TextBox 7"/>
            <p:cNvSpPr txBox="1"/>
            <p:nvPr/>
          </p:nvSpPr>
          <p:spPr>
            <a:xfrm>
              <a:off x="5125341" y="3774845"/>
              <a:ext cx="2022731" cy="826125"/>
            </a:xfrm>
            <a:prstGeom prst="rect">
              <a:avLst/>
            </a:prstGeom>
            <a:noFill/>
            <a:ln w="25400">
              <a:solidFill>
                <a:srgbClr val="6E6E73">
                  <a:lumMod val="20000"/>
                  <a:lumOff val="80000"/>
                </a:srgbClr>
              </a:solidFill>
            </a:ln>
          </p:spPr>
          <p:txBody>
            <a:bodyPr wrap="square" lIns="179209" tIns="143367" rIns="179209" bIns="143367" rtlCol="0">
              <a:spAutoFit/>
            </a:bodyPr>
            <a:lstStyle/>
            <a:p>
              <a:pPr marL="0" lvl="1" defTabSz="913904">
                <a:defRPr/>
              </a:pPr>
              <a:r>
                <a:rPr lang="en-US" sz="1198" kern="0">
                  <a:solidFill>
                    <a:sysClr val="windowText" lastClr="000000"/>
                  </a:solidFill>
                  <a:latin typeface="Consolas" panose="020B0609020204030204" pitchFamily="49" charset="0"/>
                  <a:cs typeface="Consolas" panose="020B0609020204030204" pitchFamily="49" charset="0"/>
                </a:rPr>
                <a:t>Intent: </a:t>
              </a:r>
              <a:r>
                <a:rPr lang="en-US" sz="1198" kern="0" err="1">
                  <a:solidFill>
                    <a:sysClr val="windowText" lastClr="000000"/>
                  </a:solidFill>
                  <a:latin typeface="Consolas" panose="020B0609020204030204" pitchFamily="49" charset="0"/>
                  <a:cs typeface="Consolas" panose="020B0609020204030204" pitchFamily="49" charset="0"/>
                </a:rPr>
                <a:t>PlayCall</a:t>
              </a:r>
              <a:endParaRPr lang="en-US" sz="1198" kern="0">
                <a:solidFill>
                  <a:sysClr val="windowText" lastClr="000000"/>
                </a:solidFill>
                <a:latin typeface="Consolas" panose="020B0609020204030204" pitchFamily="49" charset="0"/>
                <a:cs typeface="Consolas" panose="020B0609020204030204" pitchFamily="49" charset="0"/>
              </a:endParaRPr>
            </a:p>
            <a:p>
              <a:pPr marL="0" lvl="1" defTabSz="913904">
                <a:defRPr/>
              </a:pPr>
              <a:r>
                <a:rPr lang="en-US" sz="1198" b="1" kern="0">
                  <a:gradFill>
                    <a:gsLst>
                      <a:gs pos="83582">
                        <a:srgbClr val="0078D7"/>
                      </a:gs>
                      <a:gs pos="62000">
                        <a:srgbClr val="0078D7"/>
                      </a:gs>
                    </a:gsLst>
                    <a:lin ang="5400000" scaled="0"/>
                  </a:gradFill>
                  <a:latin typeface="Consolas" panose="020B0609020204030204" pitchFamily="49" charset="0"/>
                  <a:cs typeface="Consolas" panose="020B0609020204030204" pitchFamily="49" charset="0"/>
                </a:rPr>
                <a:t>Content: Customer#</a:t>
              </a:r>
            </a:p>
            <a:p>
              <a:pPr marL="0" lvl="1" defTabSz="913904">
                <a:defRPr/>
              </a:pPr>
              <a:r>
                <a:rPr lang="en-US" sz="1198" b="1" kern="0" err="1">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DateTime.date</a:t>
              </a:r>
              <a:r>
                <a:rPr lang="en-US" sz="1198" b="1" kern="0">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 today</a:t>
              </a:r>
            </a:p>
          </p:txBody>
        </p:sp>
        <p:sp>
          <p:nvSpPr>
            <p:cNvPr id="84" name="Pentagon 53">
              <a:extLst>
                <a:ext uri="{FF2B5EF4-FFF2-40B4-BE49-F238E27FC236}">
                  <a16:creationId xmlns:a16="http://schemas.microsoft.com/office/drawing/2014/main" id="{446EE46E-68C1-462D-A535-AD78B1D983CD}"/>
                </a:ext>
              </a:extLst>
            </p:cNvPr>
            <p:cNvSpPr/>
            <p:nvPr/>
          </p:nvSpPr>
          <p:spPr bwMode="auto">
            <a:xfrm>
              <a:off x="2859820" y="3165646"/>
              <a:ext cx="1919410" cy="1554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algn="ctr" defTabSz="913534" fontAlgn="base">
                <a:lnSpc>
                  <a:spcPct val="90000"/>
                </a:lnSpc>
                <a:spcBef>
                  <a:spcPct val="0"/>
                </a:spcBef>
                <a:spcAft>
                  <a:spcPct val="0"/>
                </a:spcAft>
                <a:defRPr/>
              </a:pPr>
              <a:r>
                <a:rPr lang="en-US" sz="1122" b="1" kern="0" dirty="0">
                  <a:gradFill>
                    <a:gsLst>
                      <a:gs pos="84000">
                        <a:srgbClr val="3F3F3F"/>
                      </a:gs>
                      <a:gs pos="43000">
                        <a:srgbClr val="3F3F3F"/>
                      </a:gs>
                    </a:gsLst>
                    <a:lin ang="10800000" scaled="0"/>
                  </a:gradFill>
                  <a:latin typeface="Segoe UI"/>
                  <a:cs typeface="Segoe UI" pitchFamily="34" charset="0"/>
                </a:rPr>
                <a:t>Speech to text</a:t>
              </a:r>
            </a:p>
          </p:txBody>
        </p:sp>
        <p:sp>
          <p:nvSpPr>
            <p:cNvPr id="85" name="Pentagon 53">
              <a:extLst>
                <a:ext uri="{FF2B5EF4-FFF2-40B4-BE49-F238E27FC236}">
                  <a16:creationId xmlns:a16="http://schemas.microsoft.com/office/drawing/2014/main" id="{A0FCFCE5-9B91-4B2A-AD0A-054DA5AA0348}"/>
                </a:ext>
              </a:extLst>
            </p:cNvPr>
            <p:cNvSpPr/>
            <p:nvPr/>
          </p:nvSpPr>
          <p:spPr bwMode="auto">
            <a:xfrm>
              <a:off x="584669" y="3165646"/>
              <a:ext cx="1919410" cy="1554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algn="ctr" defTabSz="913534" fontAlgn="base">
                <a:lnSpc>
                  <a:spcPct val="90000"/>
                </a:lnSpc>
                <a:spcBef>
                  <a:spcPct val="0"/>
                </a:spcBef>
                <a:spcAft>
                  <a:spcPct val="0"/>
                </a:spcAft>
                <a:defRPr/>
              </a:pPr>
              <a:r>
                <a:rPr lang="en-US" sz="1122" b="1" kern="0" dirty="0">
                  <a:gradFill>
                    <a:gsLst>
                      <a:gs pos="84000">
                        <a:srgbClr val="3F3F3F"/>
                      </a:gs>
                      <a:gs pos="43000">
                        <a:srgbClr val="3F3F3F"/>
                      </a:gs>
                    </a:gsLst>
                    <a:lin ang="10800000" scaled="0"/>
                  </a:gradFill>
                  <a:latin typeface="Segoe UI"/>
                  <a:cs typeface="Segoe UI" pitchFamily="34" charset="0"/>
                </a:rPr>
                <a:t>Intelligent Image insights</a:t>
              </a:r>
            </a:p>
          </p:txBody>
        </p:sp>
      </p:grpSp>
      <p:grpSp>
        <p:nvGrpSpPr>
          <p:cNvPr id="18" name="Group 17">
            <a:extLst>
              <a:ext uri="{FF2B5EF4-FFF2-40B4-BE49-F238E27FC236}">
                <a16:creationId xmlns:a16="http://schemas.microsoft.com/office/drawing/2014/main" id="{FF5C78FA-925A-4A86-A6E7-9B2F5302483B}"/>
              </a:ext>
            </a:extLst>
          </p:cNvPr>
          <p:cNvGrpSpPr/>
          <p:nvPr/>
        </p:nvGrpSpPr>
        <p:grpSpPr>
          <a:xfrm>
            <a:off x="5109165" y="1249230"/>
            <a:ext cx="2262796" cy="579186"/>
            <a:chOff x="5008575" y="1224846"/>
            <a:chExt cx="2218629" cy="567881"/>
          </a:xfrm>
          <a:solidFill>
            <a:schemeClr val="accent3"/>
          </a:solidFill>
        </p:grpSpPr>
        <p:sp>
          <p:nvSpPr>
            <p:cNvPr id="73" name="Freeform 118"/>
            <p:cNvSpPr/>
            <p:nvPr/>
          </p:nvSpPr>
          <p:spPr bwMode="auto">
            <a:xfrm>
              <a:off x="5008575" y="1295762"/>
              <a:ext cx="2218629" cy="43269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Language</a:t>
              </a:r>
            </a:p>
          </p:txBody>
        </p:sp>
        <p:pic>
          <p:nvPicPr>
            <p:cNvPr id="139" name="Picture 138">
              <a:extLst>
                <a:ext uri="{FF2B5EF4-FFF2-40B4-BE49-F238E27FC236}">
                  <a16:creationId xmlns:a16="http://schemas.microsoft.com/office/drawing/2014/main" id="{92D8972E-5205-4392-8A1D-EDE03B2E169F}"/>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650507" y="1224846"/>
              <a:ext cx="573859" cy="567881"/>
            </a:xfrm>
            <a:prstGeom prst="rect">
              <a:avLst/>
            </a:prstGeom>
            <a:noFill/>
          </p:spPr>
        </p:pic>
      </p:grpSp>
      <p:grpSp>
        <p:nvGrpSpPr>
          <p:cNvPr id="12" name="Group 11">
            <a:extLst>
              <a:ext uri="{FF2B5EF4-FFF2-40B4-BE49-F238E27FC236}">
                <a16:creationId xmlns:a16="http://schemas.microsoft.com/office/drawing/2014/main" id="{6D91D67C-CCFF-470A-9919-5BEC3E6139E0}"/>
              </a:ext>
            </a:extLst>
          </p:cNvPr>
          <p:cNvGrpSpPr/>
          <p:nvPr/>
        </p:nvGrpSpPr>
        <p:grpSpPr>
          <a:xfrm>
            <a:off x="7414635" y="1321556"/>
            <a:ext cx="2262797" cy="5105953"/>
            <a:chOff x="7269046" y="1295761"/>
            <a:chExt cx="2218630" cy="5006291"/>
          </a:xfrm>
        </p:grpSpPr>
        <p:sp>
          <p:nvSpPr>
            <p:cNvPr id="82" name="Rectangle 81"/>
            <p:cNvSpPr/>
            <p:nvPr/>
          </p:nvSpPr>
          <p:spPr bwMode="auto">
            <a:xfrm>
              <a:off x="7269046"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86" name="Oval Callout 6"/>
            <p:cNvSpPr/>
            <p:nvPr/>
          </p:nvSpPr>
          <p:spPr bwMode="auto">
            <a:xfrm>
              <a:off x="8051801" y="1915078"/>
              <a:ext cx="1386366" cy="761180"/>
            </a:xfrm>
            <a:prstGeom prst="rect">
              <a:avLst/>
            </a:prstGeom>
            <a:noFill/>
            <a:ln w="9525" cap="flat" cmpd="sng" algn="ctr">
              <a:noFill/>
              <a:prstDash val="solid"/>
              <a:headEnd type="none" w="med" len="med"/>
              <a:tailEnd type="none" w="med" len="med"/>
            </a:ln>
            <a:effectLst/>
          </p:spPr>
          <p:txBody>
            <a:bodyPr lIns="93260" tIns="93260" rIns="93260" bIns="93260" rtlCol="0" anchor="t" anchorCtr="0"/>
            <a:lstStyle/>
            <a:p>
              <a:pPr defTabSz="913534">
                <a:lnSpc>
                  <a:spcPct val="90000"/>
                </a:lnSpc>
              </a:pPr>
              <a:r>
                <a:rPr lang="en-US" sz="1122" b="1" kern="0" dirty="0" err="1">
                  <a:gradFill>
                    <a:gsLst>
                      <a:gs pos="84000">
                        <a:srgbClr val="3F3F3F"/>
                      </a:gs>
                      <a:gs pos="43000">
                        <a:srgbClr val="3F3F3F"/>
                      </a:gs>
                    </a:gsLst>
                    <a:lin ang="10800000" scaled="0"/>
                  </a:gradFill>
                  <a:latin typeface="Segoe UI"/>
                  <a:cs typeface="Segoe UI" pitchFamily="34" charset="0"/>
                </a:rPr>
                <a:t>QnA</a:t>
              </a:r>
              <a:r>
                <a:rPr lang="en-US" sz="1122" b="1" kern="0" dirty="0">
                  <a:gradFill>
                    <a:gsLst>
                      <a:gs pos="84000">
                        <a:srgbClr val="3F3F3F"/>
                      </a:gs>
                      <a:gs pos="43000">
                        <a:srgbClr val="3F3F3F"/>
                      </a:gs>
                    </a:gsLst>
                    <a:lin ang="10800000" scaled="0"/>
                  </a:gradFill>
                  <a:latin typeface="Segoe UI"/>
                  <a:cs typeface="Segoe UI" pitchFamily="34" charset="0"/>
                </a:rPr>
                <a:t> Pair </a:t>
              </a:r>
              <a:br>
                <a:rPr lang="en-US" sz="1122" b="1" kern="0" dirty="0">
                  <a:gradFill>
                    <a:gsLst>
                      <a:gs pos="84000">
                        <a:srgbClr val="3F3F3F"/>
                      </a:gs>
                      <a:gs pos="43000">
                        <a:srgbClr val="3F3F3F"/>
                      </a:gs>
                    </a:gsLst>
                    <a:lin ang="10800000" scaled="0"/>
                  </a:gradFill>
                  <a:latin typeface="Segoe UI"/>
                  <a:cs typeface="Segoe UI" pitchFamily="34" charset="0"/>
                </a:rPr>
              </a:br>
              <a:r>
                <a:rPr lang="en-US" sz="1122" b="1" kern="0" dirty="0">
                  <a:gradFill>
                    <a:gsLst>
                      <a:gs pos="84000">
                        <a:srgbClr val="3F3F3F"/>
                      </a:gs>
                      <a:gs pos="43000">
                        <a:srgbClr val="3F3F3F"/>
                      </a:gs>
                    </a:gsLst>
                    <a:lin ang="10800000" scaled="0"/>
                  </a:gradFill>
                  <a:latin typeface="Segoe UI"/>
                  <a:cs typeface="Segoe UI" pitchFamily="34" charset="0"/>
                </a:rPr>
                <a:t>of this site?</a:t>
              </a:r>
            </a:p>
          </p:txBody>
        </p:sp>
        <p:sp>
          <p:nvSpPr>
            <p:cNvPr id="87" name="Pentagon 86"/>
            <p:cNvSpPr/>
            <p:nvPr/>
          </p:nvSpPr>
          <p:spPr bwMode="auto">
            <a:xfrm rot="5400000">
              <a:off x="8189764"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534" fontAlgn="base">
                <a:lnSpc>
                  <a:spcPct val="90000"/>
                </a:lnSpc>
                <a:spcBef>
                  <a:spcPct val="0"/>
                </a:spcBef>
                <a:spcAft>
                  <a:spcPct val="0"/>
                </a:spcAft>
                <a:defRPr/>
              </a:pPr>
              <a:r>
                <a:rPr lang="en-US" sz="1122" b="1" kern="0" dirty="0" err="1">
                  <a:gradFill>
                    <a:gsLst>
                      <a:gs pos="84000">
                        <a:srgbClr val="3F3F3F"/>
                      </a:gs>
                      <a:gs pos="43000">
                        <a:srgbClr val="3F3F3F"/>
                      </a:gs>
                    </a:gsLst>
                    <a:lin ang="10800000" scaled="0"/>
                  </a:gradFill>
                  <a:latin typeface="Segoe UI"/>
                  <a:cs typeface="Segoe UI" pitchFamily="34" charset="0"/>
                </a:rPr>
                <a:t>QnA</a:t>
              </a:r>
              <a:r>
                <a:rPr lang="en-US" sz="1122" b="1" kern="0" dirty="0">
                  <a:gradFill>
                    <a:gsLst>
                      <a:gs pos="84000">
                        <a:srgbClr val="3F3F3F"/>
                      </a:gs>
                      <a:gs pos="43000">
                        <a:srgbClr val="3F3F3F"/>
                      </a:gs>
                    </a:gsLst>
                    <a:lin ang="10800000" scaled="0"/>
                  </a:gradFill>
                  <a:latin typeface="Segoe UI"/>
                  <a:cs typeface="Segoe UI" pitchFamily="34" charset="0"/>
                </a:rPr>
                <a:t> Maker</a:t>
              </a:r>
            </a:p>
          </p:txBody>
        </p:sp>
        <p:sp>
          <p:nvSpPr>
            <p:cNvPr id="89" name="TextBox 7"/>
            <p:cNvSpPr txBox="1"/>
            <p:nvPr/>
          </p:nvSpPr>
          <p:spPr>
            <a:xfrm>
              <a:off x="7363472" y="3178852"/>
              <a:ext cx="1708801" cy="310854"/>
            </a:xfrm>
            <a:prstGeom prst="rect">
              <a:avLst/>
            </a:prstGeom>
            <a:noFill/>
            <a:ln>
              <a:noFill/>
            </a:ln>
          </p:spPr>
          <p:txBody>
            <a:bodyPr wrap="none" lIns="0" tIns="0" rIns="0" bIns="0" rtlCol="0">
              <a:spAutoFit/>
            </a:bodyPr>
            <a:lstStyle/>
            <a:p>
              <a:pPr marL="0" lvl="1" defTabSz="913534">
                <a:lnSpc>
                  <a:spcPct val="90000"/>
                </a:lnSpc>
                <a:defRPr/>
              </a:pPr>
              <a:r>
                <a:rPr lang="en-US" sz="1122" b="1" kern="0" dirty="0">
                  <a:gradFill>
                    <a:gsLst>
                      <a:gs pos="84000">
                        <a:srgbClr val="3F3F3F"/>
                      </a:gs>
                      <a:gs pos="43000">
                        <a:srgbClr val="3F3F3F"/>
                      </a:gs>
                    </a:gsLst>
                    <a:lin ang="10800000" scaled="0"/>
                  </a:gradFill>
                  <a:latin typeface="Segoe UI"/>
                  <a:cs typeface="Segoe UI" pitchFamily="34" charset="0"/>
                </a:rPr>
                <a:t>Automatic extraction </a:t>
              </a:r>
              <a:br>
                <a:rPr lang="en-US" sz="1122" b="1" kern="0" dirty="0">
                  <a:gradFill>
                    <a:gsLst>
                      <a:gs pos="84000">
                        <a:srgbClr val="3F3F3F"/>
                      </a:gs>
                      <a:gs pos="43000">
                        <a:srgbClr val="3F3F3F"/>
                      </a:gs>
                    </a:gsLst>
                    <a:lin ang="10800000" scaled="0"/>
                  </a:gradFill>
                  <a:latin typeface="Segoe UI"/>
                  <a:cs typeface="Segoe UI" pitchFamily="34" charset="0"/>
                </a:rPr>
              </a:br>
              <a:r>
                <a:rPr lang="en-US" sz="1122" b="1" kern="0" dirty="0">
                  <a:gradFill>
                    <a:gsLst>
                      <a:gs pos="84000">
                        <a:srgbClr val="3F3F3F"/>
                      </a:gs>
                      <a:gs pos="43000">
                        <a:srgbClr val="3F3F3F"/>
                      </a:gs>
                    </a:gsLst>
                    <a:lin ang="10800000" scaled="0"/>
                  </a:gradFill>
                  <a:latin typeface="Segoe UI"/>
                  <a:cs typeface="Segoe UI" pitchFamily="34" charset="0"/>
                </a:rPr>
                <a:t>of questions and answers</a:t>
              </a:r>
            </a:p>
          </p:txBody>
        </p:sp>
      </p:grpSp>
      <p:grpSp>
        <p:nvGrpSpPr>
          <p:cNvPr id="23" name="Group 22">
            <a:extLst>
              <a:ext uri="{FF2B5EF4-FFF2-40B4-BE49-F238E27FC236}">
                <a16:creationId xmlns:a16="http://schemas.microsoft.com/office/drawing/2014/main" id="{BB9DC430-4802-4692-84A8-766FCDCD6B45}"/>
              </a:ext>
            </a:extLst>
          </p:cNvPr>
          <p:cNvGrpSpPr/>
          <p:nvPr/>
        </p:nvGrpSpPr>
        <p:grpSpPr>
          <a:xfrm>
            <a:off x="7414636" y="1298393"/>
            <a:ext cx="2262796" cy="528365"/>
            <a:chOff x="7269046" y="1273050"/>
            <a:chExt cx="2218629" cy="518052"/>
          </a:xfrm>
          <a:solidFill>
            <a:schemeClr val="accent3"/>
          </a:solidFill>
        </p:grpSpPr>
        <p:sp>
          <p:nvSpPr>
            <p:cNvPr id="77" name="Freeform 117"/>
            <p:cNvSpPr/>
            <p:nvPr/>
          </p:nvSpPr>
          <p:spPr bwMode="auto">
            <a:xfrm>
              <a:off x="7269046" y="1295762"/>
              <a:ext cx="2218629" cy="43269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Knowledge</a:t>
              </a:r>
            </a:p>
          </p:txBody>
        </p:sp>
        <p:pic>
          <p:nvPicPr>
            <p:cNvPr id="141" name="Picture 140">
              <a:extLst>
                <a:ext uri="{FF2B5EF4-FFF2-40B4-BE49-F238E27FC236}">
                  <a16:creationId xmlns:a16="http://schemas.microsoft.com/office/drawing/2014/main" id="{22E2DE7C-C155-4B91-B98D-0B1DC52E6DAA}"/>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8966730" y="1273050"/>
              <a:ext cx="520945" cy="518052"/>
            </a:xfrm>
            <a:prstGeom prst="rect">
              <a:avLst/>
            </a:prstGeom>
            <a:noFill/>
          </p:spPr>
        </p:pic>
      </p:grpSp>
      <p:grpSp>
        <p:nvGrpSpPr>
          <p:cNvPr id="14" name="Group 13">
            <a:extLst>
              <a:ext uri="{FF2B5EF4-FFF2-40B4-BE49-F238E27FC236}">
                <a16:creationId xmlns:a16="http://schemas.microsoft.com/office/drawing/2014/main" id="{21F5793B-D1F0-4CC0-9EA1-9AB6E4700FA7}"/>
              </a:ext>
            </a:extLst>
          </p:cNvPr>
          <p:cNvGrpSpPr/>
          <p:nvPr/>
        </p:nvGrpSpPr>
        <p:grpSpPr>
          <a:xfrm>
            <a:off x="9720107" y="1321556"/>
            <a:ext cx="2262796" cy="5105953"/>
            <a:chOff x="9529517" y="1295761"/>
            <a:chExt cx="2218629" cy="5006291"/>
          </a:xfrm>
        </p:grpSpPr>
        <p:sp>
          <p:nvSpPr>
            <p:cNvPr id="60" name="Rectangle 59"/>
            <p:cNvSpPr/>
            <p:nvPr/>
          </p:nvSpPr>
          <p:spPr bwMode="auto">
            <a:xfrm>
              <a:off x="9529517"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4" name="Oval Callout 6"/>
            <p:cNvSpPr/>
            <p:nvPr/>
          </p:nvSpPr>
          <p:spPr bwMode="auto">
            <a:xfrm>
              <a:off x="10335284" y="1915078"/>
              <a:ext cx="1297915" cy="761180"/>
            </a:xfrm>
            <a:prstGeom prst="rect">
              <a:avLst/>
            </a:prstGeom>
            <a:noFill/>
            <a:ln w="9525" cap="flat" cmpd="sng" algn="ctr">
              <a:noFill/>
              <a:prstDash val="solid"/>
              <a:headEnd type="none" w="med" len="med"/>
              <a:tailEnd type="none" w="med" len="med"/>
            </a:ln>
            <a:effectLst/>
          </p:spPr>
          <p:txBody>
            <a:bodyPr lIns="93260" tIns="93260" rIns="93260" bIns="93260" rtlCol="0" anchor="t" anchorCtr="0"/>
            <a:lstStyle/>
            <a:p>
              <a:pPr defTabSz="913534">
                <a:lnSpc>
                  <a:spcPct val="90000"/>
                </a:lnSpc>
              </a:pPr>
              <a:r>
                <a:rPr lang="en-US" sz="1122" b="1" kern="0" dirty="0">
                  <a:gradFill>
                    <a:gsLst>
                      <a:gs pos="84000">
                        <a:srgbClr val="3F3F3F"/>
                      </a:gs>
                      <a:gs pos="43000">
                        <a:srgbClr val="3F3F3F"/>
                      </a:gs>
                    </a:gsLst>
                    <a:lin ang="10800000" scaled="0"/>
                  </a:gradFill>
                  <a:latin typeface="Segoe UI"/>
                  <a:cs typeface="Segoe UI" pitchFamily="34" charset="0"/>
                </a:rPr>
                <a:t>Search for ‘fraud prevention’ </a:t>
              </a:r>
            </a:p>
          </p:txBody>
        </p:sp>
        <p:sp>
          <p:nvSpPr>
            <p:cNvPr id="65" name="Pentagon 64"/>
            <p:cNvSpPr/>
            <p:nvPr/>
          </p:nvSpPr>
          <p:spPr bwMode="auto">
            <a:xfrm rot="5400000">
              <a:off x="10450234"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534" fontAlgn="base">
                <a:lnSpc>
                  <a:spcPct val="90000"/>
                </a:lnSpc>
                <a:spcBef>
                  <a:spcPct val="0"/>
                </a:spcBef>
                <a:spcAft>
                  <a:spcPct val="0"/>
                </a:spcAft>
                <a:defRPr/>
              </a:pPr>
              <a:r>
                <a:rPr lang="en-US" sz="1122" b="1" kern="0" dirty="0">
                  <a:gradFill>
                    <a:gsLst>
                      <a:gs pos="84000">
                        <a:srgbClr val="3F3F3F"/>
                      </a:gs>
                      <a:gs pos="43000">
                        <a:srgbClr val="3F3F3F"/>
                      </a:gs>
                    </a:gsLst>
                    <a:lin ang="10800000" scaled="0"/>
                  </a:gradFill>
                  <a:latin typeface="Segoe UI"/>
                  <a:cs typeface="Segoe UI" pitchFamily="34" charset="0"/>
                </a:rPr>
                <a:t>Bing News Search</a:t>
              </a:r>
            </a:p>
          </p:txBody>
        </p:sp>
        <p:sp>
          <p:nvSpPr>
            <p:cNvPr id="107" name="TextBox 7"/>
            <p:cNvSpPr txBox="1"/>
            <p:nvPr/>
          </p:nvSpPr>
          <p:spPr>
            <a:xfrm>
              <a:off x="9663679" y="3165269"/>
              <a:ext cx="1497205" cy="155427"/>
            </a:xfrm>
            <a:prstGeom prst="rect">
              <a:avLst/>
            </a:prstGeom>
            <a:noFill/>
            <a:ln>
              <a:noFill/>
            </a:ln>
          </p:spPr>
          <p:txBody>
            <a:bodyPr wrap="none" lIns="0" tIns="0" rIns="0" bIns="0" rtlCol="0">
              <a:spAutoFit/>
            </a:bodyPr>
            <a:lstStyle/>
            <a:p>
              <a:pPr marL="0" lvl="1" defTabSz="913534">
                <a:lnSpc>
                  <a:spcPct val="90000"/>
                </a:lnSpc>
                <a:defRPr/>
              </a:pPr>
              <a:r>
                <a:rPr lang="en-US" sz="1122" b="1" kern="0" dirty="0">
                  <a:gradFill>
                    <a:gsLst>
                      <a:gs pos="84000">
                        <a:srgbClr val="3F3F3F"/>
                      </a:gs>
                      <a:gs pos="43000">
                        <a:srgbClr val="3F3F3F"/>
                      </a:gs>
                    </a:gsLst>
                    <a:lin ang="10800000" scaled="0"/>
                  </a:gradFill>
                  <a:latin typeface="Segoe UI"/>
                  <a:cs typeface="Segoe UI" pitchFamily="34" charset="0"/>
                </a:rPr>
                <a:t>Intelligent web search</a:t>
              </a:r>
            </a:p>
          </p:txBody>
        </p:sp>
        <p:sp>
          <p:nvSpPr>
            <p:cNvPr id="117" name="Rectangle 116"/>
            <p:cNvSpPr/>
            <p:nvPr/>
          </p:nvSpPr>
          <p:spPr bwMode="auto">
            <a:xfrm>
              <a:off x="9999370" y="3458042"/>
              <a:ext cx="1697727" cy="556824"/>
            </a:xfrm>
            <a:prstGeom prst="rect">
              <a:avLst/>
            </a:prstGeom>
            <a:solidFill>
              <a:srgbClr val="FFFFFF"/>
            </a:solidFill>
            <a:ln w="6350">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dirty="0">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Information Communications  Media Market News</a:t>
              </a:r>
            </a:p>
            <a:p>
              <a:pPr defTabSz="1243254">
                <a:lnSpc>
                  <a:spcPct val="90000"/>
                </a:lnSpc>
                <a:spcAft>
                  <a:spcPts val="272"/>
                </a:spcAft>
                <a:defRPr/>
              </a:pPr>
              <a:r>
                <a:rPr lang="en-US" sz="612" dirty="0">
                  <a:gradFill>
                    <a:gsLst>
                      <a:gs pos="28455">
                        <a:srgbClr val="3F3F3F"/>
                      </a:gs>
                      <a:gs pos="69000">
                        <a:srgbClr val="3F3F3F"/>
                      </a:gs>
                    </a:gsLst>
                    <a:lin ang="10800000" scaled="0"/>
                  </a:gradFill>
                  <a:latin typeface="Segoe UI"/>
                  <a:cs typeface="Segoe UI Semibold" panose="020B0702040204020203" pitchFamily="34" charset="0"/>
                </a:rPr>
                <a:t>It also investigates the top three expected </a:t>
              </a:r>
              <a:r>
                <a:rPr lang="en-US" sz="612" b="1" dirty="0">
                  <a:gradFill>
                    <a:gsLst>
                      <a:gs pos="28455">
                        <a:srgbClr val="3F3F3F"/>
                      </a:gs>
                      <a:gs pos="69000">
                        <a:srgbClr val="3F3F3F"/>
                      </a:gs>
                    </a:gsLst>
                    <a:lin ang="10800000" scaled="0"/>
                  </a:gradFill>
                  <a:latin typeface="Segoe UI"/>
                  <a:cs typeface="Segoe UI Semibold" panose="020B0702040204020203" pitchFamily="34" charset="0"/>
                </a:rPr>
                <a:t>Fraud</a:t>
              </a:r>
              <a:r>
                <a:rPr lang="en-US" sz="612" dirty="0">
                  <a:gradFill>
                    <a:gsLst>
                      <a:gs pos="28455">
                        <a:srgbClr val="3F3F3F"/>
                      </a:gs>
                      <a:gs pos="69000">
                        <a:srgbClr val="3F3F3F"/>
                      </a:gs>
                    </a:gsLst>
                    <a:lin ang="10800000" scaled="0"/>
                  </a:gradFill>
                  <a:latin typeface="Segoe UI"/>
                  <a:cs typeface="Segoe UI Semibold" panose="020B0702040204020203" pitchFamily="34" charset="0"/>
                </a:rPr>
                <a:t> Detection and </a:t>
              </a:r>
              <a:r>
                <a:rPr lang="en-US" sz="612" b="1" dirty="0">
                  <a:gradFill>
                    <a:gsLst>
                      <a:gs pos="28455">
                        <a:srgbClr val="3F3F3F"/>
                      </a:gs>
                      <a:gs pos="69000">
                        <a:srgbClr val="3F3F3F"/>
                      </a:gs>
                    </a:gsLst>
                    <a:lin ang="10800000" scaled="0"/>
                  </a:gradFill>
                  <a:latin typeface="Segoe UI"/>
                  <a:cs typeface="Segoe UI Semibold" panose="020B0702040204020203" pitchFamily="34" charset="0"/>
                </a:rPr>
                <a:t>Prevention</a:t>
              </a:r>
              <a:r>
                <a:rPr lang="en-US" sz="612" dirty="0">
                  <a:gradFill>
                    <a:gsLst>
                      <a:gs pos="28455">
                        <a:srgbClr val="3F3F3F"/>
                      </a:gs>
                      <a:gs pos="69000">
                        <a:srgbClr val="3F3F3F"/>
                      </a:gs>
                    </a:gsLst>
                    <a:lin ang="10800000" scaled="0"/>
                  </a:gradFill>
                  <a:latin typeface="Segoe UI"/>
                  <a:cs typeface="Segoe UI Semibold" panose="020B0702040204020203" pitchFamily="34" charset="0"/>
                </a:rPr>
                <a:t> programs, in terms of demand in key markets…</a:t>
              </a:r>
            </a:p>
          </p:txBody>
        </p:sp>
        <p:pic>
          <p:nvPicPr>
            <p:cNvPr id="119" name="Picture 118"/>
            <p:cNvPicPr>
              <a:picLocks noChangeAspect="1"/>
            </p:cNvPicPr>
            <p:nvPr/>
          </p:nvPicPr>
          <p:blipFill rotWithShape="1">
            <a:blip r:embed="rId12"/>
            <a:srcRect l="845" t="1241" r="88392" b="81775"/>
            <a:stretch/>
          </p:blipFill>
          <p:spPr>
            <a:xfrm>
              <a:off x="9580984" y="3458042"/>
              <a:ext cx="422013" cy="557882"/>
            </a:xfrm>
            <a:prstGeom prst="rect">
              <a:avLst/>
            </a:prstGeom>
            <a:ln w="6350">
              <a:solidFill>
                <a:schemeClr val="bg2">
                  <a:lumMod val="85000"/>
                </a:schemeClr>
              </a:solidFill>
            </a:ln>
          </p:spPr>
        </p:pic>
        <p:sp>
          <p:nvSpPr>
            <p:cNvPr id="120" name="Rectangle 119"/>
            <p:cNvSpPr/>
            <p:nvPr/>
          </p:nvSpPr>
          <p:spPr bwMode="auto">
            <a:xfrm>
              <a:off x="9999370" y="4130613"/>
              <a:ext cx="1697727" cy="567927"/>
            </a:xfrm>
            <a:prstGeom prst="rect">
              <a:avLst/>
            </a:prstGeom>
            <a:solidFill>
              <a:srgbClr val="FFFFFF"/>
            </a:solidFill>
            <a:ln w="6350">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dirty="0">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The Big Question: In-House or Outsourced Fraud Protection?</a:t>
              </a:r>
            </a:p>
            <a:p>
              <a:pPr defTabSz="1243254">
                <a:lnSpc>
                  <a:spcPct val="90000"/>
                </a:lnSpc>
                <a:spcAft>
                  <a:spcPts val="272"/>
                </a:spcAft>
                <a:defRPr/>
              </a:pPr>
              <a:r>
                <a:rPr lang="en-US" sz="612" dirty="0">
                  <a:gradFill>
                    <a:gsLst>
                      <a:gs pos="28455">
                        <a:srgbClr val="3F3F3F"/>
                      </a:gs>
                      <a:gs pos="69000">
                        <a:srgbClr val="3F3F3F"/>
                      </a:gs>
                    </a:gsLst>
                    <a:lin ang="10800000" scaled="0"/>
                  </a:gradFill>
                  <a:latin typeface="Segoe UI"/>
                  <a:cs typeface="Segoe UI Semibold" panose="020B0702040204020203" pitchFamily="34" charset="0"/>
                </a:rPr>
                <a:t>First, let’s point out that there is not one absolute answer—there are “pros” and “cons” </a:t>
              </a:r>
              <a:br>
                <a:rPr lang="en-US" sz="612" dirty="0">
                  <a:gradFill>
                    <a:gsLst>
                      <a:gs pos="28455">
                        <a:srgbClr val="3F3F3F"/>
                      </a:gs>
                      <a:gs pos="69000">
                        <a:srgbClr val="3F3F3F"/>
                      </a:gs>
                    </a:gsLst>
                    <a:lin ang="10800000" scaled="0"/>
                  </a:gradFill>
                  <a:latin typeface="Segoe UI"/>
                  <a:cs typeface="Segoe UI Semibold" panose="020B0702040204020203" pitchFamily="34" charset="0"/>
                </a:rPr>
              </a:br>
              <a:r>
                <a:rPr lang="en-US" sz="612" dirty="0">
                  <a:gradFill>
                    <a:gsLst>
                      <a:gs pos="28455">
                        <a:srgbClr val="3F3F3F"/>
                      </a:gs>
                      <a:gs pos="69000">
                        <a:srgbClr val="3F3F3F"/>
                      </a:gs>
                    </a:gsLst>
                    <a:lin ang="10800000" scaled="0"/>
                  </a:gradFill>
                  <a:latin typeface="Segoe UI"/>
                  <a:cs typeface="Segoe UI Semibold" panose="020B0702040204020203" pitchFamily="34" charset="0"/>
                </a:rPr>
                <a:t>to each. Those who favor in-house…</a:t>
              </a:r>
            </a:p>
          </p:txBody>
        </p:sp>
        <p:pic>
          <p:nvPicPr>
            <p:cNvPr id="121" name="Picture 120"/>
            <p:cNvPicPr>
              <a:picLocks noChangeAspect="1"/>
            </p:cNvPicPr>
            <p:nvPr/>
          </p:nvPicPr>
          <p:blipFill rotWithShape="1">
            <a:blip r:embed="rId12"/>
            <a:srcRect l="844" t="22054" r="89166" b="61662"/>
            <a:stretch/>
          </p:blipFill>
          <p:spPr>
            <a:xfrm>
              <a:off x="9580984" y="4130614"/>
              <a:ext cx="417433" cy="569960"/>
            </a:xfrm>
            <a:prstGeom prst="rect">
              <a:avLst/>
            </a:prstGeom>
            <a:ln w="6350">
              <a:solidFill>
                <a:schemeClr val="bg2">
                  <a:lumMod val="85000"/>
                </a:schemeClr>
              </a:solidFill>
            </a:ln>
          </p:spPr>
        </p:pic>
        <p:sp>
          <p:nvSpPr>
            <p:cNvPr id="122" name="Rectangle 121"/>
            <p:cNvSpPr/>
            <p:nvPr/>
          </p:nvSpPr>
          <p:spPr bwMode="auto">
            <a:xfrm>
              <a:off x="9998417" y="4803186"/>
              <a:ext cx="1698680" cy="569960"/>
            </a:xfrm>
            <a:prstGeom prst="rect">
              <a:avLst/>
            </a:prstGeom>
            <a:solidFill>
              <a:srgbClr val="FFFFFF"/>
            </a:solidFill>
            <a:ln w="6350">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dirty="0">
                  <a:gradFill>
                    <a:gsLst>
                      <a:gs pos="4000">
                        <a:srgbClr val="0078D7"/>
                      </a:gs>
                      <a:gs pos="15000">
                        <a:srgbClr val="0078D7"/>
                      </a:gs>
                    </a:gsLst>
                    <a:lin ang="5400000" scaled="1"/>
                  </a:gradFill>
                  <a:latin typeface="Segoe UI Semibold" panose="020B0702040204020203" pitchFamily="34" charset="0"/>
                  <a:ea typeface="Segoe UI" pitchFamily="34" charset="0"/>
                  <a:cs typeface="Segoe UI Semibold" panose="020B0702040204020203" pitchFamily="34" charset="0"/>
                </a:rPr>
                <a:t>How to Protect Your Business from Online Fraud this Holiday Season</a:t>
              </a:r>
            </a:p>
            <a:p>
              <a:pPr defTabSz="1243254">
                <a:lnSpc>
                  <a:spcPct val="90000"/>
                </a:lnSpc>
                <a:spcAft>
                  <a:spcPts val="272"/>
                </a:spcAft>
                <a:defRPr/>
              </a:pPr>
              <a:r>
                <a:rPr lang="en-US" sz="612" dirty="0">
                  <a:gradFill>
                    <a:gsLst>
                      <a:gs pos="28455">
                        <a:srgbClr val="3F3F3F"/>
                      </a:gs>
                      <a:gs pos="69000">
                        <a:srgbClr val="3F3F3F"/>
                      </a:gs>
                    </a:gsLst>
                    <a:lin ang="10800000" scaled="0"/>
                  </a:gradFill>
                  <a:latin typeface="Segoe UI"/>
                  <a:cs typeface="Segoe UI Semibold" panose="020B0702040204020203" pitchFamily="34" charset="0"/>
                </a:rPr>
                <a:t>Michael heads fraud prevention tool. Online </a:t>
              </a:r>
              <a:br>
                <a:rPr lang="en-US" sz="612" dirty="0">
                  <a:gradFill>
                    <a:gsLst>
                      <a:gs pos="28455">
                        <a:srgbClr val="3F3F3F"/>
                      </a:gs>
                      <a:gs pos="69000">
                        <a:srgbClr val="3F3F3F"/>
                      </a:gs>
                    </a:gsLst>
                    <a:lin ang="10800000" scaled="0"/>
                  </a:gradFill>
                  <a:latin typeface="Segoe UI"/>
                  <a:cs typeface="Segoe UI Semibold" panose="020B0702040204020203" pitchFamily="34" charset="0"/>
                </a:rPr>
              </a:br>
              <a:r>
                <a:rPr lang="en-US" sz="612" dirty="0">
                  <a:gradFill>
                    <a:gsLst>
                      <a:gs pos="28455">
                        <a:srgbClr val="3F3F3F"/>
                      </a:gs>
                      <a:gs pos="69000">
                        <a:srgbClr val="3F3F3F"/>
                      </a:gs>
                    </a:gsLst>
                    <a:lin ang="10800000" scaled="0"/>
                  </a:gradFill>
                  <a:latin typeface="Segoe UI"/>
                  <a:cs typeface="Segoe UI Semibold" panose="020B0702040204020203" pitchFamily="34" charset="0"/>
                </a:rPr>
                <a:t>and mobile shopping are expected to continue growing apace…</a:t>
              </a:r>
            </a:p>
          </p:txBody>
        </p:sp>
        <p:pic>
          <p:nvPicPr>
            <p:cNvPr id="123" name="Picture 122"/>
            <p:cNvPicPr>
              <a:picLocks noChangeAspect="1"/>
            </p:cNvPicPr>
            <p:nvPr/>
          </p:nvPicPr>
          <p:blipFill rotWithShape="1">
            <a:blip r:embed="rId12"/>
            <a:srcRect l="4065" t="62663" r="85945" b="21053"/>
            <a:stretch/>
          </p:blipFill>
          <p:spPr>
            <a:xfrm>
              <a:off x="9580984" y="4803186"/>
              <a:ext cx="417433" cy="569960"/>
            </a:xfrm>
            <a:prstGeom prst="rect">
              <a:avLst/>
            </a:prstGeom>
            <a:ln w="6350">
              <a:solidFill>
                <a:schemeClr val="bg2">
                  <a:lumMod val="85000"/>
                </a:schemeClr>
              </a:solidFill>
            </a:ln>
          </p:spPr>
        </p:pic>
      </p:grpSp>
      <p:grpSp>
        <p:nvGrpSpPr>
          <p:cNvPr id="24" name="Group 23">
            <a:extLst>
              <a:ext uri="{FF2B5EF4-FFF2-40B4-BE49-F238E27FC236}">
                <a16:creationId xmlns:a16="http://schemas.microsoft.com/office/drawing/2014/main" id="{C23E73CA-2CBC-462F-85F7-9E07A0AA800A}"/>
              </a:ext>
            </a:extLst>
          </p:cNvPr>
          <p:cNvGrpSpPr/>
          <p:nvPr/>
        </p:nvGrpSpPr>
        <p:grpSpPr>
          <a:xfrm>
            <a:off x="9720107" y="1211264"/>
            <a:ext cx="2345884" cy="662465"/>
            <a:chOff x="9529517" y="1187622"/>
            <a:chExt cx="2300095" cy="649534"/>
          </a:xfrm>
          <a:solidFill>
            <a:schemeClr val="accent3"/>
          </a:solidFill>
        </p:grpSpPr>
        <p:sp>
          <p:nvSpPr>
            <p:cNvPr id="83" name="Freeform 97"/>
            <p:cNvSpPr/>
            <p:nvPr/>
          </p:nvSpPr>
          <p:spPr bwMode="auto">
            <a:xfrm>
              <a:off x="9529517" y="1295762"/>
              <a:ext cx="2218629" cy="43269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Search</a:t>
              </a:r>
            </a:p>
          </p:txBody>
        </p:sp>
        <p:pic>
          <p:nvPicPr>
            <p:cNvPr id="142" name="Picture 141">
              <a:extLst>
                <a:ext uri="{FF2B5EF4-FFF2-40B4-BE49-F238E27FC236}">
                  <a16:creationId xmlns:a16="http://schemas.microsoft.com/office/drawing/2014/main" id="{A3BBDE4D-9328-4813-9964-AFDBEE7992D3}"/>
                </a:ext>
              </a:extLst>
            </p:cNvPr>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11180078" y="1187622"/>
              <a:ext cx="649534" cy="649534"/>
            </a:xfrm>
            <a:prstGeom prst="rect">
              <a:avLst/>
            </a:prstGeom>
            <a:noFill/>
          </p:spPr>
        </p:pic>
      </p:grpSp>
      <p:sp>
        <p:nvSpPr>
          <p:cNvPr id="101" name="speech_2">
            <a:extLst>
              <a:ext uri="{FF2B5EF4-FFF2-40B4-BE49-F238E27FC236}">
                <a16:creationId xmlns:a16="http://schemas.microsoft.com/office/drawing/2014/main" id="{70D6585B-3D52-4BED-8DF7-B8F5DE69A752}"/>
              </a:ext>
            </a:extLst>
          </p:cNvPr>
          <p:cNvSpPr>
            <a:spLocks noChangeAspect="1" noEditPoints="1"/>
          </p:cNvSpPr>
          <p:nvPr/>
        </p:nvSpPr>
        <p:spPr bwMode="auto">
          <a:xfrm>
            <a:off x="646753" y="2077765"/>
            <a:ext cx="373041" cy="33140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gradFill>
                <a:gsLst>
                  <a:gs pos="0">
                    <a:srgbClr val="505050"/>
                  </a:gs>
                  <a:gs pos="100000">
                    <a:srgbClr val="505050"/>
                  </a:gs>
                </a:gsLst>
              </a:gradFill>
              <a:latin typeface="Segoe UI"/>
            </a:endParaRPr>
          </a:p>
        </p:txBody>
      </p:sp>
      <p:sp>
        <p:nvSpPr>
          <p:cNvPr id="124" name="speech_2">
            <a:extLst>
              <a:ext uri="{FF2B5EF4-FFF2-40B4-BE49-F238E27FC236}">
                <a16:creationId xmlns:a16="http://schemas.microsoft.com/office/drawing/2014/main" id="{76FDF5A3-A12A-4FFC-A80E-F5214C66A98E}"/>
              </a:ext>
            </a:extLst>
          </p:cNvPr>
          <p:cNvSpPr>
            <a:spLocks noChangeAspect="1" noEditPoints="1"/>
          </p:cNvSpPr>
          <p:nvPr/>
        </p:nvSpPr>
        <p:spPr bwMode="auto">
          <a:xfrm>
            <a:off x="5291729" y="2072908"/>
            <a:ext cx="373041" cy="33140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gradFill>
                <a:gsLst>
                  <a:gs pos="0">
                    <a:srgbClr val="505050"/>
                  </a:gs>
                  <a:gs pos="100000">
                    <a:srgbClr val="505050"/>
                  </a:gs>
                </a:gsLst>
              </a:gradFill>
              <a:latin typeface="Segoe UI"/>
            </a:endParaRPr>
          </a:p>
        </p:txBody>
      </p:sp>
      <p:sp>
        <p:nvSpPr>
          <p:cNvPr id="127" name="speech_2">
            <a:extLst>
              <a:ext uri="{FF2B5EF4-FFF2-40B4-BE49-F238E27FC236}">
                <a16:creationId xmlns:a16="http://schemas.microsoft.com/office/drawing/2014/main" id="{77A4BCF8-3147-4FEE-8785-0D7F10F2B695}"/>
              </a:ext>
            </a:extLst>
          </p:cNvPr>
          <p:cNvSpPr>
            <a:spLocks noChangeAspect="1" noEditPoints="1"/>
          </p:cNvSpPr>
          <p:nvPr/>
        </p:nvSpPr>
        <p:spPr bwMode="auto">
          <a:xfrm>
            <a:off x="7586692" y="2077765"/>
            <a:ext cx="373041" cy="33140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gradFill>
                <a:gsLst>
                  <a:gs pos="0">
                    <a:srgbClr val="505050"/>
                  </a:gs>
                  <a:gs pos="100000">
                    <a:srgbClr val="505050"/>
                  </a:gs>
                </a:gsLst>
              </a:gradFill>
              <a:latin typeface="Segoe UI"/>
            </a:endParaRPr>
          </a:p>
        </p:txBody>
      </p:sp>
      <p:sp>
        <p:nvSpPr>
          <p:cNvPr id="130" name="speech_2">
            <a:extLst>
              <a:ext uri="{FF2B5EF4-FFF2-40B4-BE49-F238E27FC236}">
                <a16:creationId xmlns:a16="http://schemas.microsoft.com/office/drawing/2014/main" id="{E0392146-F6D4-4EAE-A4C2-32E296161402}"/>
              </a:ext>
            </a:extLst>
          </p:cNvPr>
          <p:cNvSpPr>
            <a:spLocks noChangeAspect="1" noEditPoints="1"/>
          </p:cNvSpPr>
          <p:nvPr/>
        </p:nvSpPr>
        <p:spPr bwMode="auto">
          <a:xfrm>
            <a:off x="9897846" y="2077765"/>
            <a:ext cx="373041" cy="33140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gradFill>
                <a:gsLst>
                  <a:gs pos="0">
                    <a:srgbClr val="505050"/>
                  </a:gs>
                  <a:gs pos="100000">
                    <a:srgbClr val="505050"/>
                  </a:gs>
                </a:gsLst>
              </a:gradFill>
              <a:latin typeface="Segoe UI"/>
            </a:endParaRPr>
          </a:p>
        </p:txBody>
      </p:sp>
      <p:grpSp>
        <p:nvGrpSpPr>
          <p:cNvPr id="25" name="Group 24">
            <a:extLst>
              <a:ext uri="{FF2B5EF4-FFF2-40B4-BE49-F238E27FC236}">
                <a16:creationId xmlns:a16="http://schemas.microsoft.com/office/drawing/2014/main" id="{08196353-E5AF-4679-9F0A-B541719F9F51}"/>
              </a:ext>
            </a:extLst>
          </p:cNvPr>
          <p:cNvGrpSpPr/>
          <p:nvPr/>
        </p:nvGrpSpPr>
        <p:grpSpPr>
          <a:xfrm>
            <a:off x="2944955" y="2064812"/>
            <a:ext cx="951489" cy="2135890"/>
            <a:chOff x="2886608" y="2024510"/>
            <a:chExt cx="932917" cy="2094200"/>
          </a:xfrm>
        </p:grpSpPr>
        <p:sp>
          <p:nvSpPr>
            <p:cNvPr id="111" name="speech_2">
              <a:extLst>
                <a:ext uri="{FF2B5EF4-FFF2-40B4-BE49-F238E27FC236}">
                  <a16:creationId xmlns:a16="http://schemas.microsoft.com/office/drawing/2014/main" id="{938B8581-647F-4794-98A4-EA73D5FDA24A}"/>
                </a:ext>
              </a:extLst>
            </p:cNvPr>
            <p:cNvSpPr>
              <a:spLocks noChangeAspect="1" noEditPoints="1"/>
            </p:cNvSpPr>
            <p:nvPr/>
          </p:nvSpPr>
          <p:spPr bwMode="auto">
            <a:xfrm>
              <a:off x="2886608" y="2024510"/>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gradFill>
                  <a:gsLst>
                    <a:gs pos="0">
                      <a:srgbClr val="505050"/>
                    </a:gs>
                    <a:gs pos="100000">
                      <a:srgbClr val="505050"/>
                    </a:gs>
                  </a:gsLst>
                </a:gradFill>
                <a:latin typeface="Segoe UI"/>
              </a:endParaRPr>
            </a:p>
          </p:txBody>
        </p:sp>
        <p:sp>
          <p:nvSpPr>
            <p:cNvPr id="135" name="speech_2">
              <a:extLst>
                <a:ext uri="{FF2B5EF4-FFF2-40B4-BE49-F238E27FC236}">
                  <a16:creationId xmlns:a16="http://schemas.microsoft.com/office/drawing/2014/main" id="{D3698E87-DCC2-45A8-9FD0-867702C3E5E8}"/>
                </a:ext>
              </a:extLst>
            </p:cNvPr>
            <p:cNvSpPr>
              <a:spLocks noChangeAspect="1" noEditPoints="1"/>
            </p:cNvSpPr>
            <p:nvPr/>
          </p:nvSpPr>
          <p:spPr bwMode="auto">
            <a:xfrm>
              <a:off x="2886608" y="3679479"/>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gradFill>
                  <a:gsLst>
                    <a:gs pos="0">
                      <a:srgbClr val="505050"/>
                    </a:gs>
                    <a:gs pos="100000">
                      <a:srgbClr val="505050"/>
                    </a:gs>
                  </a:gsLst>
                </a:gradFill>
                <a:latin typeface="Segoe UI"/>
              </a:endParaRPr>
            </a:p>
          </p:txBody>
        </p:sp>
        <p:sp>
          <p:nvSpPr>
            <p:cNvPr id="143" name="speech_2">
              <a:extLst>
                <a:ext uri="{FF2B5EF4-FFF2-40B4-BE49-F238E27FC236}">
                  <a16:creationId xmlns:a16="http://schemas.microsoft.com/office/drawing/2014/main" id="{1169166E-C8E3-4469-B5B3-E89F861884B0}"/>
                </a:ext>
              </a:extLst>
            </p:cNvPr>
            <p:cNvSpPr>
              <a:spLocks noChangeAspect="1" noEditPoints="1"/>
            </p:cNvSpPr>
            <p:nvPr/>
          </p:nvSpPr>
          <p:spPr bwMode="auto">
            <a:xfrm>
              <a:off x="3029483" y="3793779"/>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solidFill>
              <a:srgbClr val="F9F9F9"/>
            </a:solidFill>
            <a:ln w="19050" cap="sq">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endParaRPr lang="en-US" sz="1836" dirty="0">
                <a:gradFill>
                  <a:gsLst>
                    <a:gs pos="0">
                      <a:srgbClr val="505050"/>
                    </a:gs>
                    <a:gs pos="100000">
                      <a:srgbClr val="505050"/>
                    </a:gs>
                  </a:gsLst>
                </a:gradFill>
                <a:latin typeface="Segoe UI"/>
              </a:endParaRPr>
            </a:p>
          </p:txBody>
        </p:sp>
        <p:sp>
          <p:nvSpPr>
            <p:cNvPr id="144" name="arrow_15">
              <a:extLst>
                <a:ext uri="{FF2B5EF4-FFF2-40B4-BE49-F238E27FC236}">
                  <a16:creationId xmlns:a16="http://schemas.microsoft.com/office/drawing/2014/main" id="{415DFA54-1986-471D-9B2C-0BA603CF9569}"/>
                </a:ext>
              </a:extLst>
            </p:cNvPr>
            <p:cNvSpPr>
              <a:spLocks noChangeAspect="1" noEditPoints="1"/>
            </p:cNvSpPr>
            <p:nvPr/>
          </p:nvSpPr>
          <p:spPr bwMode="auto">
            <a:xfrm>
              <a:off x="3548999" y="3790783"/>
              <a:ext cx="270526" cy="269296"/>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endParaRPr lang="en-US" sz="918" dirty="0">
                <a:gradFill>
                  <a:gsLst>
                    <a:gs pos="0">
                      <a:srgbClr val="505050"/>
                    </a:gs>
                    <a:gs pos="100000">
                      <a:srgbClr val="505050"/>
                    </a:gs>
                  </a:gsLst>
                  <a:lin ang="5400000" scaled="1"/>
                </a:gradFill>
                <a:latin typeface="Segoe UI"/>
              </a:endParaRPr>
            </a:p>
          </p:txBody>
        </p:sp>
      </p:grpSp>
      <p:pic>
        <p:nvPicPr>
          <p:cNvPr id="2" name="Picture 1">
            <a:extLst>
              <a:ext uri="{FF2B5EF4-FFF2-40B4-BE49-F238E27FC236}">
                <a16:creationId xmlns:a16="http://schemas.microsoft.com/office/drawing/2014/main" id="{3B1E3BA0-90C0-4D61-BC1B-84F513C05990}"/>
              </a:ext>
            </a:extLst>
          </p:cNvPr>
          <p:cNvPicPr>
            <a:picLocks noChangeAspect="1"/>
          </p:cNvPicPr>
          <p:nvPr/>
        </p:nvPicPr>
        <p:blipFill rotWithShape="1">
          <a:blip r:embed="rId14"/>
          <a:srcRect t="1642" b="1269"/>
          <a:stretch/>
        </p:blipFill>
        <p:spPr>
          <a:xfrm>
            <a:off x="7559968" y="3749656"/>
            <a:ext cx="1913267" cy="1865394"/>
          </a:xfrm>
          <a:prstGeom prst="rect">
            <a:avLst/>
          </a:prstGeom>
        </p:spPr>
      </p:pic>
    </p:spTree>
    <p:extLst>
      <p:ext uri="{BB962C8B-B14F-4D97-AF65-F5344CB8AC3E}">
        <p14:creationId xmlns:p14="http://schemas.microsoft.com/office/powerpoint/2010/main" val="393447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nodeType="withEffect">
                                  <p:stCondLst>
                                    <p:cond delay="0"/>
                                  </p:stCondLst>
                                  <p:childTnLst>
                                    <p:animMotion origin="layout" path="M 4.79167E-6 -0.02986 L -1.45833E-6 -3.33333E-6 " pathEditMode="relative" rAng="0" ptsTypes="AA">
                                      <p:cBhvr>
                                        <p:cTn id="9" dur="500" fill="hold"/>
                                        <p:tgtEl>
                                          <p:spTgt spid="15"/>
                                        </p:tgtEl>
                                        <p:attrNameLst>
                                          <p:attrName>ppt_x</p:attrName>
                                          <p:attrName>ppt_y</p:attrName>
                                        </p:attrNameLst>
                                      </p:cBhvr>
                                      <p:rCtr x="-117" y="1667"/>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64" presetClass="path" presetSubtype="0" decel="100000" fill="hold" nodeType="withEffect">
                                  <p:stCondLst>
                                    <p:cond delay="0"/>
                                  </p:stCondLst>
                                  <p:childTnLst>
                                    <p:animMotion origin="layout" path="M -3.75E-6 0.0419 L -3.75E-6 -2.96296E-6 " pathEditMode="relative" rAng="0" ptsTypes="AA">
                                      <p:cBhvr>
                                        <p:cTn id="14" dur="500" fill="hold"/>
                                        <p:tgtEl>
                                          <p:spTgt spid="8"/>
                                        </p:tgtEl>
                                        <p:attrNameLst>
                                          <p:attrName>ppt_x</p:attrName>
                                          <p:attrName>ppt_y</p:attrName>
                                        </p:attrNameLst>
                                      </p:cBhvr>
                                      <p:rCtr x="0" y="-2106"/>
                                    </p:animMotion>
                                  </p:childTnLst>
                                </p:cTn>
                              </p:par>
                              <p:par>
                                <p:cTn id="15" presetID="10"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par>
                                <p:cTn id="18" presetID="64" presetClass="path" presetSubtype="0" decel="100000" fill="hold" nodeType="withEffect">
                                  <p:stCondLst>
                                    <p:cond delay="0"/>
                                  </p:stCondLst>
                                  <p:childTnLst>
                                    <p:animMotion origin="layout" path="M -2.5E-6 0.0419 L -2.5E-6 -2.96296E-6 " pathEditMode="relative" rAng="0" ptsTypes="AA">
                                      <p:cBhvr>
                                        <p:cTn id="19" dur="500" fill="hold"/>
                                        <p:tgtEl>
                                          <p:spTgt spid="75"/>
                                        </p:tgtEl>
                                        <p:attrNameLst>
                                          <p:attrName>ppt_x</p:attrName>
                                          <p:attrName>ppt_y</p:attrName>
                                        </p:attrNameLst>
                                      </p:cBhvr>
                                      <p:rCtr x="0" y="-2106"/>
                                    </p:animMotion>
                                  </p:childTnLst>
                                </p:cTn>
                              </p:par>
                              <p:par>
                                <p:cTn id="20" presetID="10" presetClass="entr" presetSubtype="0" fill="hold" nodeType="withEffect">
                                  <p:stCondLst>
                                    <p:cond delay="1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64" presetClass="path" presetSubtype="0" decel="100000" fill="hold" nodeType="withEffect">
                                  <p:stCondLst>
                                    <p:cond delay="150"/>
                                  </p:stCondLst>
                                  <p:childTnLst>
                                    <p:animMotion origin="layout" path="M -3.75E-6 0.0419 L -3.75E-6 -2.96296E-6 " pathEditMode="relative" rAng="0" ptsTypes="AA">
                                      <p:cBhvr>
                                        <p:cTn id="24" dur="500" fill="hold"/>
                                        <p:tgtEl>
                                          <p:spTgt spid="10"/>
                                        </p:tgtEl>
                                        <p:attrNameLst>
                                          <p:attrName>ppt_x</p:attrName>
                                          <p:attrName>ppt_y</p:attrName>
                                        </p:attrNameLst>
                                      </p:cBhvr>
                                      <p:rCtr x="0" y="-2106"/>
                                    </p:animMotion>
                                  </p:childTnLst>
                                </p:cTn>
                              </p:par>
                              <p:par>
                                <p:cTn id="25" presetID="10" presetClass="entr" presetSubtype="0" fill="hold" nodeType="withEffect">
                                  <p:stCondLst>
                                    <p:cond delay="15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42" presetClass="path" presetSubtype="0" decel="100000" fill="hold" nodeType="withEffect">
                                  <p:stCondLst>
                                    <p:cond delay="150"/>
                                  </p:stCondLst>
                                  <p:childTnLst>
                                    <p:animMotion origin="layout" path="M 4.79167E-6 -0.02986 L -1.45833E-6 -3.33333E-6 " pathEditMode="relative" rAng="0" ptsTypes="AA">
                                      <p:cBhvr>
                                        <p:cTn id="29" dur="500" fill="hold"/>
                                        <p:tgtEl>
                                          <p:spTgt spid="16"/>
                                        </p:tgtEl>
                                        <p:attrNameLst>
                                          <p:attrName>ppt_x</p:attrName>
                                          <p:attrName>ppt_y</p:attrName>
                                        </p:attrNameLst>
                                      </p:cBhvr>
                                      <p:rCtr x="-117" y="1667"/>
                                    </p:animMotion>
                                  </p:childTnLst>
                                </p:cTn>
                              </p:par>
                              <p:par>
                                <p:cTn id="30" presetID="10" presetClass="entr" presetSubtype="0" fill="hold" nodeType="withEffect">
                                  <p:stCondLst>
                                    <p:cond delay="3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64" presetClass="path" presetSubtype="0" decel="100000" fill="hold" nodeType="withEffect">
                                  <p:stCondLst>
                                    <p:cond delay="300"/>
                                  </p:stCondLst>
                                  <p:childTnLst>
                                    <p:animMotion origin="layout" path="M -2.5E-6 0.04189 L -2.5E-6 4.81481E-6 " pathEditMode="relative" rAng="0" ptsTypes="AA">
                                      <p:cBhvr>
                                        <p:cTn id="34" dur="500" fill="hold"/>
                                        <p:tgtEl>
                                          <p:spTgt spid="11"/>
                                        </p:tgtEl>
                                        <p:attrNameLst>
                                          <p:attrName>ppt_x</p:attrName>
                                          <p:attrName>ppt_y</p:attrName>
                                        </p:attrNameLst>
                                      </p:cBhvr>
                                      <p:rCtr x="0" y="-2106"/>
                                    </p:animMotion>
                                  </p:childTnLst>
                                </p:cTn>
                              </p:par>
                              <p:par>
                                <p:cTn id="35" presetID="10" presetClass="entr" presetSubtype="0" fill="hold" nodeType="withEffect">
                                  <p:stCondLst>
                                    <p:cond delay="3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42" presetClass="path" presetSubtype="0" decel="100000" fill="hold" nodeType="withEffect">
                                  <p:stCondLst>
                                    <p:cond delay="300"/>
                                  </p:stCondLst>
                                  <p:childTnLst>
                                    <p:animMotion origin="layout" path="M 4.79167E-6 -0.02986 L -1.45833E-6 -3.33333E-6 " pathEditMode="relative" rAng="0" ptsTypes="AA">
                                      <p:cBhvr>
                                        <p:cTn id="39" dur="500" fill="hold"/>
                                        <p:tgtEl>
                                          <p:spTgt spid="18"/>
                                        </p:tgtEl>
                                        <p:attrNameLst>
                                          <p:attrName>ppt_x</p:attrName>
                                          <p:attrName>ppt_y</p:attrName>
                                        </p:attrNameLst>
                                      </p:cBhvr>
                                      <p:rCtr x="-117" y="1667"/>
                                    </p:animMotion>
                                  </p:childTnLst>
                                </p:cTn>
                              </p:par>
                              <p:par>
                                <p:cTn id="40" presetID="10" presetClass="entr" presetSubtype="0" fill="hold" nodeType="withEffect">
                                  <p:stCondLst>
                                    <p:cond delay="45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64" presetClass="path" presetSubtype="0" decel="100000" fill="hold" nodeType="withEffect">
                                  <p:stCondLst>
                                    <p:cond delay="450"/>
                                  </p:stCondLst>
                                  <p:childTnLst>
                                    <p:animMotion origin="layout" path="M -3.75E-6 0.0419 L -3.75E-6 -2.96296E-6 " pathEditMode="relative" rAng="0" ptsTypes="AA">
                                      <p:cBhvr>
                                        <p:cTn id="44" dur="500" fill="hold"/>
                                        <p:tgtEl>
                                          <p:spTgt spid="12"/>
                                        </p:tgtEl>
                                        <p:attrNameLst>
                                          <p:attrName>ppt_x</p:attrName>
                                          <p:attrName>ppt_y</p:attrName>
                                        </p:attrNameLst>
                                      </p:cBhvr>
                                      <p:rCtr x="0" y="-2106"/>
                                    </p:animMotion>
                                  </p:childTnLst>
                                </p:cTn>
                              </p:par>
                              <p:par>
                                <p:cTn id="45" presetID="10" presetClass="entr" presetSubtype="0" fill="hold" nodeType="withEffect">
                                  <p:stCondLst>
                                    <p:cond delay="45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par>
                                <p:cTn id="48" presetID="64" presetClass="path" presetSubtype="0" decel="100000" fill="hold" nodeType="withEffect">
                                  <p:stCondLst>
                                    <p:cond delay="450"/>
                                  </p:stCondLst>
                                  <p:childTnLst>
                                    <p:animMotion origin="layout" path="M -3.75E-6 0.0419 L -3.75E-6 -2.96296E-6 " pathEditMode="relative" rAng="0" ptsTypes="AA">
                                      <p:cBhvr>
                                        <p:cTn id="49" dur="500" fill="hold"/>
                                        <p:tgtEl>
                                          <p:spTgt spid="2"/>
                                        </p:tgtEl>
                                        <p:attrNameLst>
                                          <p:attrName>ppt_x</p:attrName>
                                          <p:attrName>ppt_y</p:attrName>
                                        </p:attrNameLst>
                                      </p:cBhvr>
                                      <p:rCtr x="0" y="-2106"/>
                                    </p:animMotion>
                                  </p:childTnLst>
                                </p:cTn>
                              </p:par>
                              <p:par>
                                <p:cTn id="50" presetID="10" presetClass="entr" presetSubtype="0" fill="hold" nodeType="withEffect">
                                  <p:stCondLst>
                                    <p:cond delay="45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42" presetClass="path" presetSubtype="0" decel="100000" fill="hold" nodeType="withEffect">
                                  <p:stCondLst>
                                    <p:cond delay="450"/>
                                  </p:stCondLst>
                                  <p:childTnLst>
                                    <p:animMotion origin="layout" path="M 4.79167E-6 -0.02986 L -1.45833E-6 -3.33333E-6 " pathEditMode="relative" rAng="0" ptsTypes="AA">
                                      <p:cBhvr>
                                        <p:cTn id="54" dur="500" fill="hold"/>
                                        <p:tgtEl>
                                          <p:spTgt spid="23"/>
                                        </p:tgtEl>
                                        <p:attrNameLst>
                                          <p:attrName>ppt_x</p:attrName>
                                          <p:attrName>ppt_y</p:attrName>
                                        </p:attrNameLst>
                                      </p:cBhvr>
                                      <p:rCtr x="-117" y="1667"/>
                                    </p:animMotion>
                                  </p:childTnLst>
                                </p:cTn>
                              </p:par>
                              <p:par>
                                <p:cTn id="55" presetID="10" presetClass="entr" presetSubtype="0" fill="hold" nodeType="withEffect">
                                  <p:stCondLst>
                                    <p:cond delay="60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par>
                                <p:cTn id="58" presetID="64" presetClass="path" presetSubtype="0" decel="100000" fill="hold" nodeType="withEffect">
                                  <p:stCondLst>
                                    <p:cond delay="600"/>
                                  </p:stCondLst>
                                  <p:childTnLst>
                                    <p:animMotion origin="layout" path="M 3.95833E-6 0.04189 L 3.95833E-6 4.81481E-6 " pathEditMode="relative" rAng="0" ptsTypes="AA">
                                      <p:cBhvr>
                                        <p:cTn id="59" dur="500" fill="hold"/>
                                        <p:tgtEl>
                                          <p:spTgt spid="14"/>
                                        </p:tgtEl>
                                        <p:attrNameLst>
                                          <p:attrName>ppt_x</p:attrName>
                                          <p:attrName>ppt_y</p:attrName>
                                        </p:attrNameLst>
                                      </p:cBhvr>
                                      <p:rCtr x="0" y="-2106"/>
                                    </p:animMotion>
                                  </p:childTnLst>
                                </p:cTn>
                              </p:par>
                              <p:par>
                                <p:cTn id="60" presetID="10" presetClass="entr" presetSubtype="0" fill="hold" nodeType="withEffect">
                                  <p:stCondLst>
                                    <p:cond delay="60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42" presetClass="path" presetSubtype="0" decel="100000" fill="hold" nodeType="withEffect">
                                  <p:stCondLst>
                                    <p:cond delay="600"/>
                                  </p:stCondLst>
                                  <p:childTnLst>
                                    <p:animMotion origin="layout" path="M 4.79167E-6 -0.02986 L -1.45833E-6 -3.33333E-6 " pathEditMode="relative" rAng="0" ptsTypes="AA">
                                      <p:cBhvr>
                                        <p:cTn id="64" dur="500" fill="hold"/>
                                        <p:tgtEl>
                                          <p:spTgt spid="24"/>
                                        </p:tgtEl>
                                        <p:attrNameLst>
                                          <p:attrName>ppt_x</p:attrName>
                                          <p:attrName>ppt_y</p:attrName>
                                        </p:attrNameLst>
                                      </p:cBhvr>
                                      <p:rCtr x="-117" y="1667"/>
                                    </p:animMotion>
                                  </p:childTnLst>
                                </p:cTn>
                              </p:par>
                              <p:par>
                                <p:cTn id="65" presetID="10" presetClass="entr" presetSubtype="0" fill="hold" grpId="0" nodeType="withEffect">
                                  <p:stCondLst>
                                    <p:cond delay="0"/>
                                  </p:stCondLst>
                                  <p:childTnLst>
                                    <p:set>
                                      <p:cBhvr>
                                        <p:cTn id="66" dur="1" fill="hold">
                                          <p:stCondLst>
                                            <p:cond delay="0"/>
                                          </p:stCondLst>
                                        </p:cTn>
                                        <p:tgtEl>
                                          <p:spTgt spid="101"/>
                                        </p:tgtEl>
                                        <p:attrNameLst>
                                          <p:attrName>style.visibility</p:attrName>
                                        </p:attrNameLst>
                                      </p:cBhvr>
                                      <p:to>
                                        <p:strVal val="visible"/>
                                      </p:to>
                                    </p:set>
                                    <p:animEffect transition="in" filter="fade">
                                      <p:cBhvr>
                                        <p:cTn id="67" dur="500"/>
                                        <p:tgtEl>
                                          <p:spTgt spid="101"/>
                                        </p:tgtEl>
                                      </p:cBhvr>
                                    </p:animEffect>
                                  </p:childTnLst>
                                </p:cTn>
                              </p:par>
                              <p:par>
                                <p:cTn id="68" presetID="64" presetClass="path" presetSubtype="0" decel="100000" fill="hold" grpId="1" nodeType="withEffect">
                                  <p:stCondLst>
                                    <p:cond delay="0"/>
                                  </p:stCondLst>
                                  <p:childTnLst>
                                    <p:animMotion origin="layout" path="M -3.75E-6 0.0419 L -3.75E-6 -2.96296E-6 " pathEditMode="relative" rAng="0" ptsTypes="AA">
                                      <p:cBhvr>
                                        <p:cTn id="69" dur="500" fill="hold"/>
                                        <p:tgtEl>
                                          <p:spTgt spid="101"/>
                                        </p:tgtEl>
                                        <p:attrNameLst>
                                          <p:attrName>ppt_x</p:attrName>
                                          <p:attrName>ppt_y</p:attrName>
                                        </p:attrNameLst>
                                      </p:cBhvr>
                                      <p:rCtr x="0" y="-2106"/>
                                    </p:animMotion>
                                  </p:childTnLst>
                                </p:cTn>
                              </p:par>
                              <p:par>
                                <p:cTn id="70" presetID="10" presetClass="entr" presetSubtype="0" fill="hold" nodeType="withEffect">
                                  <p:stCondLst>
                                    <p:cond delay="15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par>
                                <p:cTn id="73" presetID="64" presetClass="path" presetSubtype="0" decel="100000" fill="hold" nodeType="withEffect">
                                  <p:stCondLst>
                                    <p:cond delay="150"/>
                                  </p:stCondLst>
                                  <p:childTnLst>
                                    <p:animMotion origin="layout" path="M -3.75E-6 0.0419 L -3.75E-6 -2.96296E-6 " pathEditMode="relative" rAng="0" ptsTypes="AA">
                                      <p:cBhvr>
                                        <p:cTn id="74" dur="500" fill="hold"/>
                                        <p:tgtEl>
                                          <p:spTgt spid="25"/>
                                        </p:tgtEl>
                                        <p:attrNameLst>
                                          <p:attrName>ppt_x</p:attrName>
                                          <p:attrName>ppt_y</p:attrName>
                                        </p:attrNameLst>
                                      </p:cBhvr>
                                      <p:rCtr x="0" y="-2106"/>
                                    </p:animMotion>
                                  </p:childTnLst>
                                </p:cTn>
                              </p:par>
                              <p:par>
                                <p:cTn id="75" presetID="10" presetClass="entr" presetSubtype="0" fill="hold" grpId="0" nodeType="withEffect">
                                  <p:stCondLst>
                                    <p:cond delay="300"/>
                                  </p:stCondLst>
                                  <p:childTnLst>
                                    <p:set>
                                      <p:cBhvr>
                                        <p:cTn id="76" dur="1" fill="hold">
                                          <p:stCondLst>
                                            <p:cond delay="0"/>
                                          </p:stCondLst>
                                        </p:cTn>
                                        <p:tgtEl>
                                          <p:spTgt spid="124"/>
                                        </p:tgtEl>
                                        <p:attrNameLst>
                                          <p:attrName>style.visibility</p:attrName>
                                        </p:attrNameLst>
                                      </p:cBhvr>
                                      <p:to>
                                        <p:strVal val="visible"/>
                                      </p:to>
                                    </p:set>
                                    <p:animEffect transition="in" filter="fade">
                                      <p:cBhvr>
                                        <p:cTn id="77" dur="500"/>
                                        <p:tgtEl>
                                          <p:spTgt spid="124"/>
                                        </p:tgtEl>
                                      </p:cBhvr>
                                    </p:animEffect>
                                  </p:childTnLst>
                                </p:cTn>
                              </p:par>
                              <p:par>
                                <p:cTn id="78" presetID="64" presetClass="path" presetSubtype="0" decel="100000" fill="hold" grpId="1" nodeType="withEffect">
                                  <p:stCondLst>
                                    <p:cond delay="300"/>
                                  </p:stCondLst>
                                  <p:childTnLst>
                                    <p:animMotion origin="layout" path="M -2.91667E-6 0.04189 L -2.91667E-6 4.81481E-6 " pathEditMode="relative" rAng="0" ptsTypes="AA">
                                      <p:cBhvr>
                                        <p:cTn id="79" dur="500" fill="hold"/>
                                        <p:tgtEl>
                                          <p:spTgt spid="124"/>
                                        </p:tgtEl>
                                        <p:attrNameLst>
                                          <p:attrName>ppt_x</p:attrName>
                                          <p:attrName>ppt_y</p:attrName>
                                        </p:attrNameLst>
                                      </p:cBhvr>
                                      <p:rCtr x="0" y="-2106"/>
                                    </p:animMotion>
                                  </p:childTnLst>
                                </p:cTn>
                              </p:par>
                              <p:par>
                                <p:cTn id="80" presetID="10" presetClass="entr" presetSubtype="0" fill="hold" grpId="0" nodeType="withEffect">
                                  <p:stCondLst>
                                    <p:cond delay="450"/>
                                  </p:stCondLst>
                                  <p:childTnLst>
                                    <p:set>
                                      <p:cBhvr>
                                        <p:cTn id="81" dur="1" fill="hold">
                                          <p:stCondLst>
                                            <p:cond delay="0"/>
                                          </p:stCondLst>
                                        </p:cTn>
                                        <p:tgtEl>
                                          <p:spTgt spid="127"/>
                                        </p:tgtEl>
                                        <p:attrNameLst>
                                          <p:attrName>style.visibility</p:attrName>
                                        </p:attrNameLst>
                                      </p:cBhvr>
                                      <p:to>
                                        <p:strVal val="visible"/>
                                      </p:to>
                                    </p:set>
                                    <p:animEffect transition="in" filter="fade">
                                      <p:cBhvr>
                                        <p:cTn id="82" dur="500"/>
                                        <p:tgtEl>
                                          <p:spTgt spid="127"/>
                                        </p:tgtEl>
                                      </p:cBhvr>
                                    </p:animEffect>
                                  </p:childTnLst>
                                </p:cTn>
                              </p:par>
                              <p:par>
                                <p:cTn id="83" presetID="64" presetClass="path" presetSubtype="0" decel="100000" fill="hold" grpId="1" nodeType="withEffect">
                                  <p:stCondLst>
                                    <p:cond delay="450"/>
                                  </p:stCondLst>
                                  <p:childTnLst>
                                    <p:animMotion origin="layout" path="M -3.75E-6 0.0419 L -3.75E-6 -2.96296E-6 " pathEditMode="relative" rAng="0" ptsTypes="AA">
                                      <p:cBhvr>
                                        <p:cTn id="84" dur="500" fill="hold"/>
                                        <p:tgtEl>
                                          <p:spTgt spid="127"/>
                                        </p:tgtEl>
                                        <p:attrNameLst>
                                          <p:attrName>ppt_x</p:attrName>
                                          <p:attrName>ppt_y</p:attrName>
                                        </p:attrNameLst>
                                      </p:cBhvr>
                                      <p:rCtr x="0" y="-2106"/>
                                    </p:animMotion>
                                  </p:childTnLst>
                                </p:cTn>
                              </p:par>
                              <p:par>
                                <p:cTn id="85" presetID="10" presetClass="entr" presetSubtype="0" fill="hold" grpId="0" nodeType="withEffect">
                                  <p:stCondLst>
                                    <p:cond delay="600"/>
                                  </p:stCondLst>
                                  <p:childTnLst>
                                    <p:set>
                                      <p:cBhvr>
                                        <p:cTn id="86" dur="1" fill="hold">
                                          <p:stCondLst>
                                            <p:cond delay="0"/>
                                          </p:stCondLst>
                                        </p:cTn>
                                        <p:tgtEl>
                                          <p:spTgt spid="130"/>
                                        </p:tgtEl>
                                        <p:attrNameLst>
                                          <p:attrName>style.visibility</p:attrName>
                                        </p:attrNameLst>
                                      </p:cBhvr>
                                      <p:to>
                                        <p:strVal val="visible"/>
                                      </p:to>
                                    </p:set>
                                    <p:animEffect transition="in" filter="fade">
                                      <p:cBhvr>
                                        <p:cTn id="87" dur="500"/>
                                        <p:tgtEl>
                                          <p:spTgt spid="130"/>
                                        </p:tgtEl>
                                      </p:cBhvr>
                                    </p:animEffect>
                                  </p:childTnLst>
                                </p:cTn>
                              </p:par>
                              <p:par>
                                <p:cTn id="88" presetID="64" presetClass="path" presetSubtype="0" decel="100000" fill="hold" grpId="1" nodeType="withEffect">
                                  <p:stCondLst>
                                    <p:cond delay="600"/>
                                  </p:stCondLst>
                                  <p:childTnLst>
                                    <p:animMotion origin="layout" path="M -3.75E-6 0.0419 L -3.75E-6 -2.96296E-6 " pathEditMode="relative" rAng="0" ptsTypes="AA">
                                      <p:cBhvr>
                                        <p:cTn id="89" dur="500" fill="hold"/>
                                        <p:tgtEl>
                                          <p:spTgt spid="130"/>
                                        </p:tgtEl>
                                        <p:attrNameLst>
                                          <p:attrName>ppt_x</p:attrName>
                                          <p:attrName>ppt_y</p:attrName>
                                        </p:attrNameLst>
                                      </p:cBhvr>
                                      <p:rCtr x="0" y="-2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24" grpId="0" animBg="1"/>
      <p:bldP spid="124" grpId="1" animBg="1"/>
      <p:bldP spid="127" grpId="0" animBg="1"/>
      <p:bldP spid="127" grpId="1" animBg="1"/>
      <p:bldP spid="130" grpId="0" animBg="1"/>
      <p:bldP spid="130"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3AEBD4-09DF-4BD3-8086-143CCE5DC895}"/>
              </a:ext>
            </a:extLst>
          </p:cNvPr>
          <p:cNvSpPr/>
          <p:nvPr/>
        </p:nvSpPr>
        <p:spPr bwMode="auto">
          <a:xfrm>
            <a:off x="-1" y="1490398"/>
            <a:ext cx="12436475" cy="830997"/>
          </a:xfrm>
          <a:prstGeom prst="rect">
            <a:avLst/>
          </a:prstGeom>
        </p:spPr>
        <p:txBody>
          <a:bodyPr vert="horz" wrap="square" lIns="0" tIns="0" rIns="0" bIns="0" rtlCol="0" anchor="t">
            <a:spAutoFit/>
          </a:bodyPr>
          <a:lstStyle/>
          <a:p>
            <a:pPr algn="ctr" defTabSz="951304">
              <a:spcBef>
                <a:spcPct val="0"/>
              </a:spcBef>
            </a:pPr>
            <a:r>
              <a:rPr lang="en-US" sz="5400" spc="-51" dirty="0">
                <a:ln w="3175">
                  <a:noFill/>
                </a:ln>
                <a:solidFill>
                  <a:schemeClr val="tx1"/>
                </a:solidFill>
                <a:cs typeface="Segoe UI" pitchFamily="34" charset="0"/>
              </a:rPr>
              <a:t>Resource: Bot Bootcamp</a:t>
            </a:r>
          </a:p>
        </p:txBody>
      </p:sp>
      <p:sp>
        <p:nvSpPr>
          <p:cNvPr id="3" name="Rectangle 2">
            <a:extLst>
              <a:ext uri="{FF2B5EF4-FFF2-40B4-BE49-F238E27FC236}">
                <a16:creationId xmlns:a16="http://schemas.microsoft.com/office/drawing/2014/main" id="{73994780-34E0-4BA4-9A1C-8DC49EBF33F4}"/>
              </a:ext>
            </a:extLst>
          </p:cNvPr>
          <p:cNvSpPr/>
          <p:nvPr/>
        </p:nvSpPr>
        <p:spPr bwMode="auto">
          <a:xfrm>
            <a:off x="-1" y="4673130"/>
            <a:ext cx="9167496" cy="615553"/>
          </a:xfrm>
          <a:prstGeom prst="rect">
            <a:avLst/>
          </a:prstGeom>
        </p:spPr>
        <p:txBody>
          <a:bodyPr vert="horz" wrap="square" lIns="0" tIns="0" rIns="0" bIns="0" rtlCol="0" anchor="t">
            <a:spAutoFit/>
          </a:bodyPr>
          <a:lstStyle/>
          <a:p>
            <a:pPr algn="r" defTabSz="951304">
              <a:spcBef>
                <a:spcPct val="0"/>
              </a:spcBef>
            </a:pPr>
            <a:r>
              <a:rPr lang="en-US" sz="4000" dirty="0">
                <a:solidFill>
                  <a:schemeClr val="accent3"/>
                </a:solidFill>
              </a:rPr>
              <a:t>https://</a:t>
            </a:r>
            <a:r>
              <a:rPr lang="en-US" sz="4000" dirty="0" err="1">
                <a:solidFill>
                  <a:schemeClr val="accent3"/>
                </a:solidFill>
              </a:rPr>
              <a:t>tinyurl.com</a:t>
            </a:r>
            <a:r>
              <a:rPr lang="en-US" sz="4000" dirty="0">
                <a:solidFill>
                  <a:schemeClr val="accent3"/>
                </a:solidFill>
              </a:rPr>
              <a:t>/</a:t>
            </a:r>
            <a:r>
              <a:rPr lang="en-US" sz="4000" dirty="0" err="1">
                <a:solidFill>
                  <a:schemeClr val="accent3"/>
                </a:solidFill>
              </a:rPr>
              <a:t>LearnAI-BotBootcamp</a:t>
            </a:r>
            <a:endParaRPr lang="en-US" sz="4000" dirty="0">
              <a:solidFill>
                <a:schemeClr val="accent3"/>
              </a:solidFill>
            </a:endParaRPr>
          </a:p>
        </p:txBody>
      </p:sp>
    </p:spTree>
    <p:extLst>
      <p:ext uri="{BB962C8B-B14F-4D97-AF65-F5344CB8AC3E}">
        <p14:creationId xmlns:p14="http://schemas.microsoft.com/office/powerpoint/2010/main" val="249254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883" y="2523723"/>
            <a:ext cx="12434711"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auto">
          <a:xfrm>
            <a:off x="6146436" y="2460233"/>
            <a:ext cx="126982" cy="126982"/>
          </a:xfrm>
          <a:prstGeom prst="ellipse">
            <a:avLst/>
          </a:prstGeom>
          <a:solidFill>
            <a:srgbClr val="FFFFFF"/>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43" name="Group 42"/>
          <p:cNvGrpSpPr/>
          <p:nvPr/>
        </p:nvGrpSpPr>
        <p:grpSpPr>
          <a:xfrm>
            <a:off x="5974895" y="1580224"/>
            <a:ext cx="470061" cy="438721"/>
            <a:chOff x="2028485" y="5305924"/>
            <a:chExt cx="546628" cy="510184"/>
          </a:xfrm>
          <a:solidFill>
            <a:schemeClr val="accent3"/>
          </a:solidFill>
        </p:grpSpPr>
        <p:sp>
          <p:nvSpPr>
            <p:cNvPr id="47" name="Rectangle 37"/>
            <p:cNvSpPr>
              <a:spLocks noChangeArrowheads="1"/>
            </p:cNvSpPr>
            <p:nvPr/>
          </p:nvSpPr>
          <p:spPr bwMode="auto">
            <a:xfrm>
              <a:off x="2219269" y="5305924"/>
              <a:ext cx="162917" cy="160772"/>
            </a:xfrm>
            <a:prstGeom prst="rect">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0" name="Rectangle 38"/>
            <p:cNvSpPr>
              <a:spLocks noChangeArrowheads="1"/>
            </p:cNvSpPr>
            <p:nvPr/>
          </p:nvSpPr>
          <p:spPr bwMode="auto">
            <a:xfrm>
              <a:off x="2028485" y="5657479"/>
              <a:ext cx="160773" cy="158629"/>
            </a:xfrm>
            <a:prstGeom prst="rect">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1" name="Rectangle 39"/>
            <p:cNvSpPr>
              <a:spLocks noChangeArrowheads="1"/>
            </p:cNvSpPr>
            <p:nvPr/>
          </p:nvSpPr>
          <p:spPr bwMode="auto">
            <a:xfrm>
              <a:off x="2412196" y="5657479"/>
              <a:ext cx="162917" cy="158629"/>
            </a:xfrm>
            <a:prstGeom prst="rect">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2" name="Line 40"/>
            <p:cNvSpPr>
              <a:spLocks noChangeShapeType="1"/>
            </p:cNvSpPr>
            <p:nvPr/>
          </p:nvSpPr>
          <p:spPr bwMode="auto">
            <a:xfrm flipH="1" flipV="1">
              <a:off x="2345744" y="5470984"/>
              <a:ext cx="102895" cy="182209"/>
            </a:xfrm>
            <a:prstGeom prst="line">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4" name="Line 41"/>
            <p:cNvSpPr>
              <a:spLocks noChangeShapeType="1"/>
            </p:cNvSpPr>
            <p:nvPr/>
          </p:nvSpPr>
          <p:spPr bwMode="auto">
            <a:xfrm>
              <a:off x="2187114" y="5734650"/>
              <a:ext cx="225082" cy="0"/>
            </a:xfrm>
            <a:prstGeom prst="line">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5" name="Line 42"/>
            <p:cNvSpPr>
              <a:spLocks noChangeShapeType="1"/>
            </p:cNvSpPr>
            <p:nvPr/>
          </p:nvSpPr>
          <p:spPr bwMode="auto">
            <a:xfrm flipH="1">
              <a:off x="2152816" y="5470984"/>
              <a:ext cx="102895" cy="182209"/>
            </a:xfrm>
            <a:prstGeom prst="line">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sp>
        <p:nvSpPr>
          <p:cNvPr id="58" name="Rectangle 57"/>
          <p:cNvSpPr/>
          <p:nvPr/>
        </p:nvSpPr>
        <p:spPr bwMode="auto">
          <a:xfrm>
            <a:off x="4338227" y="2561014"/>
            <a:ext cx="7471282" cy="11231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3999" kern="0" dirty="0">
                <a:solidFill>
                  <a:srgbClr val="FF0000"/>
                </a:solidFill>
                <a:latin typeface="+mj-lt"/>
                <a:cs typeface="Segoe UI Semilight" panose="020B0402040204020203" pitchFamily="34" charset="0"/>
              </a:rPr>
              <a:t>Create</a:t>
            </a:r>
            <a:r>
              <a:rPr lang="en-US" sz="3999" kern="0" dirty="0">
                <a:solidFill>
                  <a:schemeClr val="tx1"/>
                </a:solidFill>
                <a:latin typeface="+mj-lt"/>
                <a:cs typeface="Segoe UI Semilight" panose="020B0402040204020203" pitchFamily="34" charset="0"/>
              </a:rPr>
              <a:t> AI - Infrastructure and Tools</a:t>
            </a:r>
          </a:p>
        </p:txBody>
      </p:sp>
      <p:grpSp>
        <p:nvGrpSpPr>
          <p:cNvPr id="67" name="Group 27"/>
          <p:cNvGrpSpPr>
            <a:grpSpLocks noChangeAspect="1"/>
          </p:cNvGrpSpPr>
          <p:nvPr/>
        </p:nvGrpSpPr>
        <p:grpSpPr bwMode="auto">
          <a:xfrm>
            <a:off x="3352319" y="1606581"/>
            <a:ext cx="427743" cy="381772"/>
            <a:chOff x="3810" y="2105"/>
            <a:chExt cx="214" cy="191"/>
          </a:xfrm>
        </p:grpSpPr>
        <p:sp>
          <p:nvSpPr>
            <p:cNvPr id="68"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9" name="Line 29"/>
            <p:cNvSpPr>
              <a:spLocks noChangeShapeType="1"/>
            </p:cNvSpPr>
            <p:nvPr/>
          </p:nvSpPr>
          <p:spPr bwMode="auto">
            <a:xfrm>
              <a:off x="3931" y="2250"/>
              <a:ext cx="0"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5"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6"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7"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8"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sp>
        <p:nvSpPr>
          <p:cNvPr id="79" name="Oval 78"/>
          <p:cNvSpPr/>
          <p:nvPr/>
        </p:nvSpPr>
        <p:spPr bwMode="auto">
          <a:xfrm>
            <a:off x="-1779792" y="2462931"/>
            <a:ext cx="126982" cy="126982"/>
          </a:xfrm>
          <a:prstGeom prst="ellipse">
            <a:avLst/>
          </a:prstGeom>
          <a:solidFill>
            <a:srgbClr val="BFBFBF"/>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80" name="Group 79"/>
          <p:cNvGrpSpPr/>
          <p:nvPr/>
        </p:nvGrpSpPr>
        <p:grpSpPr>
          <a:xfrm>
            <a:off x="-1995097" y="1518671"/>
            <a:ext cx="557593" cy="557593"/>
            <a:chOff x="1990795" y="2892107"/>
            <a:chExt cx="557672" cy="557672"/>
          </a:xfrm>
        </p:grpSpPr>
        <p:sp>
          <p:nvSpPr>
            <p:cNvPr id="81" name="Freeform: Shape 80"/>
            <p:cNvSpPr/>
            <p:nvPr/>
          </p:nvSpPr>
          <p:spPr bwMode="auto">
            <a:xfrm>
              <a:off x="2041470" y="2942782"/>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solidFill>
              <a:srgbClr val="BFBFBF"/>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82" name="Freeform: Shape 81"/>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solidFill>
              <a:srgbClr val="BFBFBF">
                <a:alpha val="50000"/>
              </a:srgb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sp>
        <p:nvSpPr>
          <p:cNvPr id="105" name="Oval 104"/>
          <p:cNvSpPr/>
          <p:nvPr/>
        </p:nvSpPr>
        <p:spPr bwMode="auto">
          <a:xfrm>
            <a:off x="861896" y="2462931"/>
            <a:ext cx="126982" cy="126982"/>
          </a:xfrm>
          <a:prstGeom prst="ellipse">
            <a:avLst/>
          </a:prstGeom>
          <a:solidFill>
            <a:schemeClr val="bg1">
              <a:lumMod val="75000"/>
            </a:scheme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06" name="Group 14"/>
          <p:cNvGrpSpPr>
            <a:grpSpLocks noChangeAspect="1"/>
          </p:cNvGrpSpPr>
          <p:nvPr/>
        </p:nvGrpSpPr>
        <p:grpSpPr bwMode="auto">
          <a:xfrm>
            <a:off x="794999" y="1596109"/>
            <a:ext cx="260775" cy="402715"/>
            <a:chOff x="2912" y="2002"/>
            <a:chExt cx="158" cy="244"/>
          </a:xfrm>
        </p:grpSpPr>
        <p:sp>
          <p:nvSpPr>
            <p:cNvPr id="107" name="Rectangle 15"/>
            <p:cNvSpPr>
              <a:spLocks noChangeArrowheads="1"/>
            </p:cNvSpPr>
            <p:nvPr/>
          </p:nvSpPr>
          <p:spPr bwMode="auto">
            <a:xfrm>
              <a:off x="2912" y="2002"/>
              <a:ext cx="67" cy="65"/>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08" name="Rectangle 16"/>
            <p:cNvSpPr>
              <a:spLocks noChangeArrowheads="1"/>
            </p:cNvSpPr>
            <p:nvPr/>
          </p:nvSpPr>
          <p:spPr bwMode="auto">
            <a:xfrm>
              <a:off x="3004" y="2002"/>
              <a:ext cx="66" cy="65"/>
            </a:xfrm>
            <a:prstGeom prst="rect">
              <a:avLst/>
            </a:prstGeom>
            <a:solidFill>
              <a:schemeClr val="bg1">
                <a:lumMod val="75000"/>
              </a:schemeClr>
            </a:solid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09" name="Rectangle 17"/>
            <p:cNvSpPr>
              <a:spLocks noChangeArrowheads="1"/>
            </p:cNvSpPr>
            <p:nvPr/>
          </p:nvSpPr>
          <p:spPr bwMode="auto">
            <a:xfrm>
              <a:off x="2912" y="2180"/>
              <a:ext cx="67"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10" name="Rectangle 18"/>
            <p:cNvSpPr>
              <a:spLocks noChangeArrowheads="1"/>
            </p:cNvSpPr>
            <p:nvPr/>
          </p:nvSpPr>
          <p:spPr bwMode="auto">
            <a:xfrm>
              <a:off x="2912" y="2091"/>
              <a:ext cx="158"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sp>
        <p:nvSpPr>
          <p:cNvPr id="111" name="Oval 110"/>
          <p:cNvSpPr/>
          <p:nvPr/>
        </p:nvSpPr>
        <p:spPr bwMode="auto">
          <a:xfrm>
            <a:off x="3502700" y="2462931"/>
            <a:ext cx="126982" cy="126982"/>
          </a:xfrm>
          <a:prstGeom prst="ellipse">
            <a:avLst/>
          </a:prstGeom>
          <a:solidFill>
            <a:schemeClr val="bg1">
              <a:lumMod val="75000"/>
            </a:scheme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1" name="Rectangle 30">
            <a:extLst>
              <a:ext uri="{FF2B5EF4-FFF2-40B4-BE49-F238E27FC236}">
                <a16:creationId xmlns:a16="http://schemas.microsoft.com/office/drawing/2014/main" id="{1BBCAC21-F8AE-4A78-9FD9-7DD9CF2613F4}"/>
              </a:ext>
            </a:extLst>
          </p:cNvPr>
          <p:cNvSpPr/>
          <p:nvPr/>
        </p:nvSpPr>
        <p:spPr bwMode="auto">
          <a:xfrm>
            <a:off x="6170293" y="3704145"/>
            <a:ext cx="5639216" cy="3424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400" kern="0" dirty="0">
                <a:solidFill>
                  <a:schemeClr val="tx1"/>
                </a:solidFill>
                <a:latin typeface="Segoe UI Semilight" panose="020B0402040204020203" pitchFamily="34" charset="0"/>
                <a:cs typeface="Segoe UI Semilight" panose="020B0402040204020203" pitchFamily="34" charset="0"/>
              </a:rPr>
              <a:t>Data </a:t>
            </a:r>
            <a:r>
              <a:rPr lang="en-US" sz="2400" kern="0">
                <a:solidFill>
                  <a:schemeClr val="tx1"/>
                </a:solidFill>
                <a:latin typeface="Segoe UI Semilight" panose="020B0402040204020203" pitchFamily="34" charset="0"/>
                <a:cs typeface="Segoe UI Semilight" panose="020B0402040204020203" pitchFamily="34" charset="0"/>
              </a:rPr>
              <a:t>Science Process</a:t>
            </a:r>
            <a:endParaRPr lang="en-US" sz="2400" kern="0" dirty="0">
              <a:solidFill>
                <a:schemeClr val="tx1"/>
              </a:solidFill>
              <a:latin typeface="Segoe UI Semilight" panose="020B0402040204020203" pitchFamily="34" charset="0"/>
              <a:cs typeface="Segoe UI Semilight" panose="020B0402040204020203" pitchFamily="34" charset="0"/>
            </a:endParaRPr>
          </a:p>
        </p:txBody>
      </p:sp>
      <p:sp>
        <p:nvSpPr>
          <p:cNvPr id="32" name="Rectangle 31">
            <a:extLst>
              <a:ext uri="{FF2B5EF4-FFF2-40B4-BE49-F238E27FC236}">
                <a16:creationId xmlns:a16="http://schemas.microsoft.com/office/drawing/2014/main" id="{BCB38673-232F-44F6-9D50-F43AA1FDE253}"/>
              </a:ext>
            </a:extLst>
          </p:cNvPr>
          <p:cNvSpPr/>
          <p:nvPr/>
        </p:nvSpPr>
        <p:spPr bwMode="auto">
          <a:xfrm>
            <a:off x="6170293" y="3978406"/>
            <a:ext cx="3779250" cy="16135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400" kern="0" dirty="0">
                <a:solidFill>
                  <a:schemeClr val="tx1"/>
                </a:solidFill>
                <a:latin typeface="Segoe UI Semilight" panose="020B0402040204020203" pitchFamily="34" charset="0"/>
                <a:cs typeface="Segoe UI Semilight" panose="020B0402040204020203" pitchFamily="34" charset="0"/>
              </a:rPr>
              <a:t>Pretrained Models</a:t>
            </a:r>
          </a:p>
          <a:p>
            <a:pPr defTabSz="932293" fontAlgn="base">
              <a:spcBef>
                <a:spcPct val="0"/>
              </a:spcBef>
              <a:spcAft>
                <a:spcPct val="0"/>
              </a:spcAft>
              <a:defRPr/>
            </a:pPr>
            <a:r>
              <a:rPr lang="en-US" sz="2400" kern="0" dirty="0">
                <a:solidFill>
                  <a:schemeClr val="tx1"/>
                </a:solidFill>
                <a:latin typeface="Segoe UI Semilight" panose="020B0402040204020203" pitchFamily="34" charset="0"/>
                <a:cs typeface="Segoe UI Semilight" panose="020B0402040204020203" pitchFamily="34" charset="0"/>
              </a:rPr>
              <a:t>Azure Databricks</a:t>
            </a:r>
          </a:p>
          <a:p>
            <a:pPr defTabSz="932293" fontAlgn="base">
              <a:spcBef>
                <a:spcPct val="0"/>
              </a:spcBef>
              <a:spcAft>
                <a:spcPct val="0"/>
              </a:spcAft>
              <a:defRPr/>
            </a:pPr>
            <a:r>
              <a:rPr lang="en-US" sz="2400" kern="0" dirty="0">
                <a:solidFill>
                  <a:schemeClr val="tx1"/>
                </a:solidFill>
                <a:latin typeface="Segoe UI Semilight" panose="020B0402040204020203" pitchFamily="34" charset="0"/>
                <a:cs typeface="Segoe UI Semilight" panose="020B0402040204020203" pitchFamily="34" charset="0"/>
              </a:rPr>
              <a:t>Services and Frameworks</a:t>
            </a:r>
          </a:p>
          <a:p>
            <a:pPr defTabSz="932293" fontAlgn="base">
              <a:spcBef>
                <a:spcPct val="0"/>
              </a:spcBef>
              <a:spcAft>
                <a:spcPct val="0"/>
              </a:spcAft>
              <a:defRPr/>
            </a:pPr>
            <a:r>
              <a:rPr lang="en-US" sz="2400" kern="0" dirty="0">
                <a:solidFill>
                  <a:schemeClr val="tx1"/>
                </a:solidFill>
                <a:latin typeface="Segoe UI Semilight" panose="020B0402040204020203" pitchFamily="34" charset="0"/>
                <a:cs typeface="Segoe UI Semilight" panose="020B0402040204020203" pitchFamily="34" charset="0"/>
              </a:rPr>
              <a:t>Infrastructure</a:t>
            </a:r>
          </a:p>
        </p:txBody>
      </p:sp>
    </p:spTree>
    <p:extLst>
      <p:ext uri="{BB962C8B-B14F-4D97-AF65-F5344CB8AC3E}">
        <p14:creationId xmlns:p14="http://schemas.microsoft.com/office/powerpoint/2010/main" val="380059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9977" y="124432"/>
            <a:ext cx="3533775" cy="2215991"/>
          </a:xfrm>
        </p:spPr>
        <p:txBody>
          <a:bodyPr vert="horz" wrap="square" lIns="0" tIns="0" rIns="0" bIns="0" rtlCol="0" anchor="t">
            <a:spAutoFit/>
          </a:bodyPr>
          <a:lstStyle/>
          <a:p>
            <a:pPr algn="ctr"/>
            <a:r>
              <a:rPr lang="en-US" sz="4800" b="0" dirty="0">
                <a:solidFill>
                  <a:schemeClr val="tx1"/>
                </a:solidFill>
                <a:latin typeface="+mn-lt"/>
              </a:rPr>
              <a:t>The Data Science Process </a:t>
            </a:r>
          </a:p>
        </p:txBody>
      </p:sp>
      <p:grpSp>
        <p:nvGrpSpPr>
          <p:cNvPr id="15" name="Group 14">
            <a:extLst>
              <a:ext uri="{FF2B5EF4-FFF2-40B4-BE49-F238E27FC236}">
                <a16:creationId xmlns:a16="http://schemas.microsoft.com/office/drawing/2014/main" id="{BB867B6B-6CE2-4CCD-9DDE-E0294B6AD2DE}"/>
              </a:ext>
            </a:extLst>
          </p:cNvPr>
          <p:cNvGrpSpPr/>
          <p:nvPr/>
        </p:nvGrpSpPr>
        <p:grpSpPr>
          <a:xfrm>
            <a:off x="4237148" y="223587"/>
            <a:ext cx="8029350" cy="1279018"/>
            <a:chOff x="4237148" y="223587"/>
            <a:chExt cx="8029350" cy="1279018"/>
          </a:xfrm>
        </p:grpSpPr>
        <p:sp>
          <p:nvSpPr>
            <p:cNvPr id="5" name="Freeform: Shape 4">
              <a:extLst>
                <a:ext uri="{FF2B5EF4-FFF2-40B4-BE49-F238E27FC236}">
                  <a16:creationId xmlns:a16="http://schemas.microsoft.com/office/drawing/2014/main" id="{DA6F64A7-C848-49A8-8CB2-54AA232D1BAA}"/>
                </a:ext>
              </a:extLst>
            </p:cNvPr>
            <p:cNvSpPr/>
            <p:nvPr/>
          </p:nvSpPr>
          <p:spPr>
            <a:xfrm>
              <a:off x="8512672" y="351489"/>
              <a:ext cx="3753826" cy="1023215"/>
            </a:xfrm>
            <a:custGeom>
              <a:avLst/>
              <a:gdLst>
                <a:gd name="connsiteX0" fmla="*/ 170539 w 1023214"/>
                <a:gd name="connsiteY0" fmla="*/ 0 h 3753825"/>
                <a:gd name="connsiteX1" fmla="*/ 852675 w 1023214"/>
                <a:gd name="connsiteY1" fmla="*/ 0 h 3753825"/>
                <a:gd name="connsiteX2" fmla="*/ 1023214 w 1023214"/>
                <a:gd name="connsiteY2" fmla="*/ 170539 h 3753825"/>
                <a:gd name="connsiteX3" fmla="*/ 1023214 w 1023214"/>
                <a:gd name="connsiteY3" fmla="*/ 3753825 h 3753825"/>
                <a:gd name="connsiteX4" fmla="*/ 1023214 w 1023214"/>
                <a:gd name="connsiteY4" fmla="*/ 3753825 h 3753825"/>
                <a:gd name="connsiteX5" fmla="*/ 0 w 1023214"/>
                <a:gd name="connsiteY5" fmla="*/ 3753825 h 3753825"/>
                <a:gd name="connsiteX6" fmla="*/ 0 w 1023214"/>
                <a:gd name="connsiteY6" fmla="*/ 3753825 h 3753825"/>
                <a:gd name="connsiteX7" fmla="*/ 0 w 1023214"/>
                <a:gd name="connsiteY7" fmla="*/ 170539 h 3753825"/>
                <a:gd name="connsiteX8" fmla="*/ 170539 w 1023214"/>
                <a:gd name="connsiteY8" fmla="*/ 0 h 375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214" h="3753825">
                  <a:moveTo>
                    <a:pt x="1023214" y="625651"/>
                  </a:moveTo>
                  <a:lnTo>
                    <a:pt x="1023214" y="3128174"/>
                  </a:lnTo>
                  <a:cubicBezTo>
                    <a:pt x="1023214" y="3473710"/>
                    <a:pt x="1002402" y="3753823"/>
                    <a:pt x="976729" y="3753823"/>
                  </a:cubicBezTo>
                  <a:lnTo>
                    <a:pt x="0" y="3753823"/>
                  </a:lnTo>
                  <a:lnTo>
                    <a:pt x="0" y="3753823"/>
                  </a:lnTo>
                  <a:lnTo>
                    <a:pt x="0" y="2"/>
                  </a:lnTo>
                  <a:lnTo>
                    <a:pt x="0" y="2"/>
                  </a:lnTo>
                  <a:lnTo>
                    <a:pt x="976729" y="2"/>
                  </a:lnTo>
                  <a:cubicBezTo>
                    <a:pt x="1002402" y="2"/>
                    <a:pt x="1023214" y="280115"/>
                    <a:pt x="1023214" y="625651"/>
                  </a:cubicBezTo>
                  <a:close/>
                </a:path>
              </a:pathLst>
            </a:custGeom>
          </p:spPr>
          <p:style>
            <a:lnRef idx="2">
              <a:schemeClr val="accent3"/>
            </a:lnRef>
            <a:fillRef idx="1">
              <a:schemeClr val="lt1"/>
            </a:fillRef>
            <a:effectRef idx="0">
              <a:schemeClr val="accent3"/>
            </a:effectRef>
            <a:fontRef idx="minor">
              <a:schemeClr val="dk1"/>
            </a:fontRef>
          </p:style>
          <p:txBody>
            <a:bodyPr spcFirstLastPara="0" vert="horz" wrap="square" lIns="247651" tIns="173774" rIns="297599" bIns="17377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Define Objectives</a:t>
              </a:r>
            </a:p>
            <a:p>
              <a:pPr marL="228600" lvl="1" indent="-228600" algn="l" defTabSz="889000">
                <a:lnSpc>
                  <a:spcPct val="90000"/>
                </a:lnSpc>
                <a:spcBef>
                  <a:spcPct val="0"/>
                </a:spcBef>
                <a:spcAft>
                  <a:spcPct val="15000"/>
                </a:spcAft>
                <a:buChar char="•"/>
              </a:pPr>
              <a:r>
                <a:rPr lang="en-US" sz="2000" kern="1200" dirty="0"/>
                <a:t>Identify Data Sources</a:t>
              </a:r>
            </a:p>
          </p:txBody>
        </p:sp>
        <p:sp>
          <p:nvSpPr>
            <p:cNvPr id="6" name="Freeform: Shape 5">
              <a:extLst>
                <a:ext uri="{FF2B5EF4-FFF2-40B4-BE49-F238E27FC236}">
                  <a16:creationId xmlns:a16="http://schemas.microsoft.com/office/drawing/2014/main" id="{21C17F03-0010-4637-8A2B-C1746003B107}"/>
                </a:ext>
              </a:extLst>
            </p:cNvPr>
            <p:cNvSpPr/>
            <p:nvPr/>
          </p:nvSpPr>
          <p:spPr>
            <a:xfrm>
              <a:off x="4237148" y="223587"/>
              <a:ext cx="4275524" cy="1279018"/>
            </a:xfrm>
            <a:custGeom>
              <a:avLst/>
              <a:gdLst>
                <a:gd name="connsiteX0" fmla="*/ 0 w 4275524"/>
                <a:gd name="connsiteY0" fmla="*/ 213174 h 1279018"/>
                <a:gd name="connsiteX1" fmla="*/ 213174 w 4275524"/>
                <a:gd name="connsiteY1" fmla="*/ 0 h 1279018"/>
                <a:gd name="connsiteX2" fmla="*/ 4062350 w 4275524"/>
                <a:gd name="connsiteY2" fmla="*/ 0 h 1279018"/>
                <a:gd name="connsiteX3" fmla="*/ 4275524 w 4275524"/>
                <a:gd name="connsiteY3" fmla="*/ 213174 h 1279018"/>
                <a:gd name="connsiteX4" fmla="*/ 4275524 w 4275524"/>
                <a:gd name="connsiteY4" fmla="*/ 1065844 h 1279018"/>
                <a:gd name="connsiteX5" fmla="*/ 4062350 w 4275524"/>
                <a:gd name="connsiteY5" fmla="*/ 1279018 h 1279018"/>
                <a:gd name="connsiteX6" fmla="*/ 213174 w 4275524"/>
                <a:gd name="connsiteY6" fmla="*/ 1279018 h 1279018"/>
                <a:gd name="connsiteX7" fmla="*/ 0 w 4275524"/>
                <a:gd name="connsiteY7" fmla="*/ 1065844 h 1279018"/>
                <a:gd name="connsiteX8" fmla="*/ 0 w 4275524"/>
                <a:gd name="connsiteY8" fmla="*/ 213174 h 127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75524" h="1279018">
                  <a:moveTo>
                    <a:pt x="0" y="213174"/>
                  </a:moveTo>
                  <a:cubicBezTo>
                    <a:pt x="0" y="95441"/>
                    <a:pt x="95441" y="0"/>
                    <a:pt x="213174" y="0"/>
                  </a:cubicBezTo>
                  <a:lnTo>
                    <a:pt x="4062350" y="0"/>
                  </a:lnTo>
                  <a:cubicBezTo>
                    <a:pt x="4180083" y="0"/>
                    <a:pt x="4275524" y="95441"/>
                    <a:pt x="4275524" y="213174"/>
                  </a:cubicBezTo>
                  <a:lnTo>
                    <a:pt x="4275524" y="1065844"/>
                  </a:lnTo>
                  <a:cubicBezTo>
                    <a:pt x="4275524" y="1183577"/>
                    <a:pt x="4180083" y="1279018"/>
                    <a:pt x="4062350" y="1279018"/>
                  </a:cubicBezTo>
                  <a:lnTo>
                    <a:pt x="213174" y="1279018"/>
                  </a:lnTo>
                  <a:cubicBezTo>
                    <a:pt x="95441" y="1279018"/>
                    <a:pt x="0" y="1183577"/>
                    <a:pt x="0" y="1065844"/>
                  </a:cubicBezTo>
                  <a:lnTo>
                    <a:pt x="0" y="213174"/>
                  </a:lnTo>
                  <a:close/>
                </a:path>
              </a:pathLst>
            </a:custGeom>
          </p:spPr>
          <p:style>
            <a:lnRef idx="2">
              <a:schemeClr val="accent3"/>
            </a:lnRef>
            <a:fillRef idx="1">
              <a:schemeClr val="lt1"/>
            </a:fillRef>
            <a:effectRef idx="0">
              <a:schemeClr val="accent3"/>
            </a:effectRef>
            <a:fontRef idx="minor">
              <a:schemeClr val="dk1"/>
            </a:fontRef>
          </p:style>
          <p:txBody>
            <a:bodyPr spcFirstLastPara="0" vert="horz" wrap="square" lIns="184357" tIns="123397" rIns="184357" bIns="123397" numCol="1" spcCol="1270" anchor="ctr" anchorCtr="0">
              <a:noAutofit/>
            </a:bodyPr>
            <a:lstStyle/>
            <a:p>
              <a:pPr marL="0" lvl="0" indent="0" algn="ctr" defTabSz="1422400">
                <a:lnSpc>
                  <a:spcPct val="90000"/>
                </a:lnSpc>
                <a:spcBef>
                  <a:spcPct val="0"/>
                </a:spcBef>
                <a:spcAft>
                  <a:spcPct val="35000"/>
                </a:spcAft>
                <a:buNone/>
              </a:pPr>
              <a:r>
                <a:rPr lang="en-US" sz="3200" kern="1200" dirty="0"/>
                <a:t>Business Understanding</a:t>
              </a:r>
            </a:p>
          </p:txBody>
        </p:sp>
      </p:grpSp>
      <p:grpSp>
        <p:nvGrpSpPr>
          <p:cNvPr id="16" name="Group 15">
            <a:extLst>
              <a:ext uri="{FF2B5EF4-FFF2-40B4-BE49-F238E27FC236}">
                <a16:creationId xmlns:a16="http://schemas.microsoft.com/office/drawing/2014/main" id="{0D042677-23FE-4BB1-8004-A6A072A0E851}"/>
              </a:ext>
            </a:extLst>
          </p:cNvPr>
          <p:cNvGrpSpPr/>
          <p:nvPr/>
        </p:nvGrpSpPr>
        <p:grpSpPr>
          <a:xfrm>
            <a:off x="4237148" y="1566556"/>
            <a:ext cx="8029350" cy="1279018"/>
            <a:chOff x="4237148" y="1566556"/>
            <a:chExt cx="8029350" cy="1279018"/>
          </a:xfrm>
        </p:grpSpPr>
        <p:sp>
          <p:nvSpPr>
            <p:cNvPr id="7" name="Freeform: Shape 6">
              <a:extLst>
                <a:ext uri="{FF2B5EF4-FFF2-40B4-BE49-F238E27FC236}">
                  <a16:creationId xmlns:a16="http://schemas.microsoft.com/office/drawing/2014/main" id="{E6A7A4E3-2CC2-469A-BA6F-54F366368FEA}"/>
                </a:ext>
              </a:extLst>
            </p:cNvPr>
            <p:cNvSpPr/>
            <p:nvPr/>
          </p:nvSpPr>
          <p:spPr>
            <a:xfrm>
              <a:off x="8512672" y="1677897"/>
              <a:ext cx="3753826" cy="1056337"/>
            </a:xfrm>
            <a:custGeom>
              <a:avLst/>
              <a:gdLst>
                <a:gd name="connsiteX0" fmla="*/ 176060 w 1056336"/>
                <a:gd name="connsiteY0" fmla="*/ 0 h 3753825"/>
                <a:gd name="connsiteX1" fmla="*/ 880276 w 1056336"/>
                <a:gd name="connsiteY1" fmla="*/ 0 h 3753825"/>
                <a:gd name="connsiteX2" fmla="*/ 1056336 w 1056336"/>
                <a:gd name="connsiteY2" fmla="*/ 176060 h 3753825"/>
                <a:gd name="connsiteX3" fmla="*/ 1056336 w 1056336"/>
                <a:gd name="connsiteY3" fmla="*/ 3753825 h 3753825"/>
                <a:gd name="connsiteX4" fmla="*/ 1056336 w 1056336"/>
                <a:gd name="connsiteY4" fmla="*/ 3753825 h 3753825"/>
                <a:gd name="connsiteX5" fmla="*/ 0 w 1056336"/>
                <a:gd name="connsiteY5" fmla="*/ 3753825 h 3753825"/>
                <a:gd name="connsiteX6" fmla="*/ 0 w 1056336"/>
                <a:gd name="connsiteY6" fmla="*/ 3753825 h 3753825"/>
                <a:gd name="connsiteX7" fmla="*/ 0 w 1056336"/>
                <a:gd name="connsiteY7" fmla="*/ 176060 h 3753825"/>
                <a:gd name="connsiteX8" fmla="*/ 176060 w 1056336"/>
                <a:gd name="connsiteY8" fmla="*/ 0 h 375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6336" h="3753825">
                  <a:moveTo>
                    <a:pt x="1056336" y="625653"/>
                  </a:moveTo>
                  <a:lnTo>
                    <a:pt x="1056336" y="3128172"/>
                  </a:lnTo>
                  <a:cubicBezTo>
                    <a:pt x="1056336" y="3473709"/>
                    <a:pt x="1034154" y="3753823"/>
                    <a:pt x="1006792" y="3753823"/>
                  </a:cubicBezTo>
                  <a:lnTo>
                    <a:pt x="0" y="3753823"/>
                  </a:lnTo>
                  <a:lnTo>
                    <a:pt x="0" y="3753823"/>
                  </a:lnTo>
                  <a:lnTo>
                    <a:pt x="0" y="2"/>
                  </a:lnTo>
                  <a:lnTo>
                    <a:pt x="0" y="2"/>
                  </a:lnTo>
                  <a:lnTo>
                    <a:pt x="1006792" y="2"/>
                  </a:lnTo>
                  <a:cubicBezTo>
                    <a:pt x="1034154" y="2"/>
                    <a:pt x="1056336" y="280116"/>
                    <a:pt x="1056336" y="625653"/>
                  </a:cubicBezTo>
                  <a:close/>
                </a:path>
              </a:pathLst>
            </a:custGeom>
          </p:spPr>
          <p:style>
            <a:lnRef idx="2">
              <a:schemeClr val="accent3"/>
            </a:lnRef>
            <a:fillRef idx="1">
              <a:schemeClr val="lt1"/>
            </a:fillRef>
            <a:effectRef idx="0">
              <a:schemeClr val="accent3"/>
            </a:effectRef>
            <a:fontRef idx="minor">
              <a:schemeClr val="dk1"/>
            </a:fontRef>
          </p:style>
          <p:txBody>
            <a:bodyPr spcFirstLastPara="0" vert="horz" wrap="square" lIns="247651" tIns="175391" rIns="299216" bIns="175392"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Ingest Data</a:t>
              </a:r>
            </a:p>
            <a:p>
              <a:pPr marL="171450" lvl="1" indent="-171450" algn="l" defTabSz="844550">
                <a:lnSpc>
                  <a:spcPct val="90000"/>
                </a:lnSpc>
                <a:spcBef>
                  <a:spcPct val="0"/>
                </a:spcBef>
                <a:spcAft>
                  <a:spcPct val="15000"/>
                </a:spcAft>
                <a:buChar char="•"/>
              </a:pPr>
              <a:r>
                <a:rPr lang="en-US" sz="1900" kern="1200" dirty="0"/>
                <a:t>Explore Data</a:t>
              </a:r>
            </a:p>
            <a:p>
              <a:pPr marL="171450" lvl="1" indent="-171450" algn="l" defTabSz="844550">
                <a:lnSpc>
                  <a:spcPct val="90000"/>
                </a:lnSpc>
                <a:spcBef>
                  <a:spcPct val="0"/>
                </a:spcBef>
                <a:spcAft>
                  <a:spcPct val="15000"/>
                </a:spcAft>
                <a:buChar char="•"/>
              </a:pPr>
              <a:r>
                <a:rPr lang="en-US" sz="1900" kern="1200" dirty="0"/>
                <a:t>Update Data</a:t>
              </a:r>
            </a:p>
          </p:txBody>
        </p:sp>
        <p:sp>
          <p:nvSpPr>
            <p:cNvPr id="8" name="Freeform: Shape 7">
              <a:extLst>
                <a:ext uri="{FF2B5EF4-FFF2-40B4-BE49-F238E27FC236}">
                  <a16:creationId xmlns:a16="http://schemas.microsoft.com/office/drawing/2014/main" id="{A34F3FFF-6831-4E92-823B-120476C9332A}"/>
                </a:ext>
              </a:extLst>
            </p:cNvPr>
            <p:cNvSpPr/>
            <p:nvPr/>
          </p:nvSpPr>
          <p:spPr>
            <a:xfrm>
              <a:off x="4237148" y="1566556"/>
              <a:ext cx="4275524" cy="1279018"/>
            </a:xfrm>
            <a:custGeom>
              <a:avLst/>
              <a:gdLst>
                <a:gd name="connsiteX0" fmla="*/ 0 w 4275524"/>
                <a:gd name="connsiteY0" fmla="*/ 213174 h 1279018"/>
                <a:gd name="connsiteX1" fmla="*/ 213174 w 4275524"/>
                <a:gd name="connsiteY1" fmla="*/ 0 h 1279018"/>
                <a:gd name="connsiteX2" fmla="*/ 4062350 w 4275524"/>
                <a:gd name="connsiteY2" fmla="*/ 0 h 1279018"/>
                <a:gd name="connsiteX3" fmla="*/ 4275524 w 4275524"/>
                <a:gd name="connsiteY3" fmla="*/ 213174 h 1279018"/>
                <a:gd name="connsiteX4" fmla="*/ 4275524 w 4275524"/>
                <a:gd name="connsiteY4" fmla="*/ 1065844 h 1279018"/>
                <a:gd name="connsiteX5" fmla="*/ 4062350 w 4275524"/>
                <a:gd name="connsiteY5" fmla="*/ 1279018 h 1279018"/>
                <a:gd name="connsiteX6" fmla="*/ 213174 w 4275524"/>
                <a:gd name="connsiteY6" fmla="*/ 1279018 h 1279018"/>
                <a:gd name="connsiteX7" fmla="*/ 0 w 4275524"/>
                <a:gd name="connsiteY7" fmla="*/ 1065844 h 1279018"/>
                <a:gd name="connsiteX8" fmla="*/ 0 w 4275524"/>
                <a:gd name="connsiteY8" fmla="*/ 213174 h 127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75524" h="1279018">
                  <a:moveTo>
                    <a:pt x="0" y="213174"/>
                  </a:moveTo>
                  <a:cubicBezTo>
                    <a:pt x="0" y="95441"/>
                    <a:pt x="95441" y="0"/>
                    <a:pt x="213174" y="0"/>
                  </a:cubicBezTo>
                  <a:lnTo>
                    <a:pt x="4062350" y="0"/>
                  </a:lnTo>
                  <a:cubicBezTo>
                    <a:pt x="4180083" y="0"/>
                    <a:pt x="4275524" y="95441"/>
                    <a:pt x="4275524" y="213174"/>
                  </a:cubicBezTo>
                  <a:lnTo>
                    <a:pt x="4275524" y="1065844"/>
                  </a:lnTo>
                  <a:cubicBezTo>
                    <a:pt x="4275524" y="1183577"/>
                    <a:pt x="4180083" y="1279018"/>
                    <a:pt x="4062350" y="1279018"/>
                  </a:cubicBezTo>
                  <a:lnTo>
                    <a:pt x="213174" y="1279018"/>
                  </a:lnTo>
                  <a:cubicBezTo>
                    <a:pt x="95441" y="1279018"/>
                    <a:pt x="0" y="1183577"/>
                    <a:pt x="0" y="1065844"/>
                  </a:cubicBezTo>
                  <a:lnTo>
                    <a:pt x="0" y="213174"/>
                  </a:lnTo>
                  <a:close/>
                </a:path>
              </a:pathLst>
            </a:custGeom>
          </p:spPr>
          <p:style>
            <a:lnRef idx="2">
              <a:schemeClr val="accent3"/>
            </a:lnRef>
            <a:fillRef idx="1">
              <a:schemeClr val="lt1"/>
            </a:fillRef>
            <a:effectRef idx="0">
              <a:schemeClr val="accent3"/>
            </a:effectRef>
            <a:fontRef idx="minor">
              <a:schemeClr val="dk1"/>
            </a:fontRef>
          </p:style>
          <p:txBody>
            <a:bodyPr spcFirstLastPara="0" vert="horz" wrap="square" lIns="184357" tIns="123397" rIns="184357" bIns="123397" numCol="1" spcCol="1270" anchor="ctr" anchorCtr="0">
              <a:noAutofit/>
            </a:bodyPr>
            <a:lstStyle/>
            <a:p>
              <a:pPr marL="0" lvl="0" indent="0" algn="ctr" defTabSz="1422400">
                <a:lnSpc>
                  <a:spcPct val="90000"/>
                </a:lnSpc>
                <a:spcBef>
                  <a:spcPct val="0"/>
                </a:spcBef>
                <a:spcAft>
                  <a:spcPct val="35000"/>
                </a:spcAft>
                <a:buNone/>
              </a:pPr>
              <a:r>
                <a:rPr lang="en-US" sz="3200" kern="1200" dirty="0"/>
                <a:t>Data Acquisition and Understanding</a:t>
              </a:r>
            </a:p>
          </p:txBody>
        </p:sp>
      </p:grpSp>
      <p:grpSp>
        <p:nvGrpSpPr>
          <p:cNvPr id="17" name="Group 16">
            <a:extLst>
              <a:ext uri="{FF2B5EF4-FFF2-40B4-BE49-F238E27FC236}">
                <a16:creationId xmlns:a16="http://schemas.microsoft.com/office/drawing/2014/main" id="{67BAAE7B-A815-4EA2-889C-C52C53A71FA8}"/>
              </a:ext>
            </a:extLst>
          </p:cNvPr>
          <p:cNvGrpSpPr/>
          <p:nvPr/>
        </p:nvGrpSpPr>
        <p:grpSpPr>
          <a:xfrm>
            <a:off x="4237148" y="2909526"/>
            <a:ext cx="8029350" cy="1279018"/>
            <a:chOff x="4237148" y="2909526"/>
            <a:chExt cx="8029350" cy="1279018"/>
          </a:xfrm>
        </p:grpSpPr>
        <p:sp>
          <p:nvSpPr>
            <p:cNvPr id="9" name="Freeform: Shape 8">
              <a:extLst>
                <a:ext uri="{FF2B5EF4-FFF2-40B4-BE49-F238E27FC236}">
                  <a16:creationId xmlns:a16="http://schemas.microsoft.com/office/drawing/2014/main" id="{6867556C-CCD6-42CC-98ED-761F4EE47073}"/>
                </a:ext>
              </a:extLst>
            </p:cNvPr>
            <p:cNvSpPr/>
            <p:nvPr/>
          </p:nvSpPr>
          <p:spPr>
            <a:xfrm>
              <a:off x="8512672" y="3037427"/>
              <a:ext cx="3753826" cy="1023215"/>
            </a:xfrm>
            <a:custGeom>
              <a:avLst/>
              <a:gdLst>
                <a:gd name="connsiteX0" fmla="*/ 170539 w 1023214"/>
                <a:gd name="connsiteY0" fmla="*/ 0 h 3753825"/>
                <a:gd name="connsiteX1" fmla="*/ 852675 w 1023214"/>
                <a:gd name="connsiteY1" fmla="*/ 0 h 3753825"/>
                <a:gd name="connsiteX2" fmla="*/ 1023214 w 1023214"/>
                <a:gd name="connsiteY2" fmla="*/ 170539 h 3753825"/>
                <a:gd name="connsiteX3" fmla="*/ 1023214 w 1023214"/>
                <a:gd name="connsiteY3" fmla="*/ 3753825 h 3753825"/>
                <a:gd name="connsiteX4" fmla="*/ 1023214 w 1023214"/>
                <a:gd name="connsiteY4" fmla="*/ 3753825 h 3753825"/>
                <a:gd name="connsiteX5" fmla="*/ 0 w 1023214"/>
                <a:gd name="connsiteY5" fmla="*/ 3753825 h 3753825"/>
                <a:gd name="connsiteX6" fmla="*/ 0 w 1023214"/>
                <a:gd name="connsiteY6" fmla="*/ 3753825 h 3753825"/>
                <a:gd name="connsiteX7" fmla="*/ 0 w 1023214"/>
                <a:gd name="connsiteY7" fmla="*/ 170539 h 3753825"/>
                <a:gd name="connsiteX8" fmla="*/ 170539 w 1023214"/>
                <a:gd name="connsiteY8" fmla="*/ 0 h 375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214" h="3753825">
                  <a:moveTo>
                    <a:pt x="1023214" y="625651"/>
                  </a:moveTo>
                  <a:lnTo>
                    <a:pt x="1023214" y="3128174"/>
                  </a:lnTo>
                  <a:cubicBezTo>
                    <a:pt x="1023214" y="3473710"/>
                    <a:pt x="1002402" y="3753823"/>
                    <a:pt x="976729" y="3753823"/>
                  </a:cubicBezTo>
                  <a:lnTo>
                    <a:pt x="0" y="3753823"/>
                  </a:lnTo>
                  <a:lnTo>
                    <a:pt x="0" y="3753823"/>
                  </a:lnTo>
                  <a:lnTo>
                    <a:pt x="0" y="2"/>
                  </a:lnTo>
                  <a:lnTo>
                    <a:pt x="0" y="2"/>
                  </a:lnTo>
                  <a:lnTo>
                    <a:pt x="976729" y="2"/>
                  </a:lnTo>
                  <a:cubicBezTo>
                    <a:pt x="1002402" y="2"/>
                    <a:pt x="1023214" y="280115"/>
                    <a:pt x="1023214" y="625651"/>
                  </a:cubicBezTo>
                  <a:close/>
                </a:path>
              </a:pathLst>
            </a:custGeom>
          </p:spPr>
          <p:style>
            <a:lnRef idx="2">
              <a:schemeClr val="accent3"/>
            </a:lnRef>
            <a:fillRef idx="1">
              <a:schemeClr val="lt1"/>
            </a:fillRef>
            <a:effectRef idx="0">
              <a:schemeClr val="accent3"/>
            </a:effectRef>
            <a:fontRef idx="minor">
              <a:schemeClr val="dk1"/>
            </a:fontRef>
          </p:style>
          <p:txBody>
            <a:bodyPr spcFirstLastPara="0" vert="horz" wrap="square" lIns="247651" tIns="173775" rIns="297599" bIns="173774"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Feature Selection</a:t>
              </a:r>
            </a:p>
            <a:p>
              <a:pPr marL="228600" lvl="1" indent="-228600" algn="l" defTabSz="889000">
                <a:lnSpc>
                  <a:spcPct val="90000"/>
                </a:lnSpc>
                <a:spcBef>
                  <a:spcPct val="0"/>
                </a:spcBef>
                <a:spcAft>
                  <a:spcPct val="15000"/>
                </a:spcAft>
                <a:buChar char="•"/>
              </a:pPr>
              <a:r>
                <a:rPr lang="en-US" sz="2000" kern="1200" dirty="0"/>
                <a:t>Create and Train Model</a:t>
              </a:r>
            </a:p>
          </p:txBody>
        </p:sp>
        <p:sp>
          <p:nvSpPr>
            <p:cNvPr id="10" name="Freeform: Shape 9">
              <a:extLst>
                <a:ext uri="{FF2B5EF4-FFF2-40B4-BE49-F238E27FC236}">
                  <a16:creationId xmlns:a16="http://schemas.microsoft.com/office/drawing/2014/main" id="{2B96BDBA-1102-45A2-B3D6-394D9B2E7D2F}"/>
                </a:ext>
              </a:extLst>
            </p:cNvPr>
            <p:cNvSpPr/>
            <p:nvPr/>
          </p:nvSpPr>
          <p:spPr>
            <a:xfrm>
              <a:off x="4237148" y="2909526"/>
              <a:ext cx="4275524" cy="1279018"/>
            </a:xfrm>
            <a:custGeom>
              <a:avLst/>
              <a:gdLst>
                <a:gd name="connsiteX0" fmla="*/ 0 w 4275524"/>
                <a:gd name="connsiteY0" fmla="*/ 213174 h 1279018"/>
                <a:gd name="connsiteX1" fmla="*/ 213174 w 4275524"/>
                <a:gd name="connsiteY1" fmla="*/ 0 h 1279018"/>
                <a:gd name="connsiteX2" fmla="*/ 4062350 w 4275524"/>
                <a:gd name="connsiteY2" fmla="*/ 0 h 1279018"/>
                <a:gd name="connsiteX3" fmla="*/ 4275524 w 4275524"/>
                <a:gd name="connsiteY3" fmla="*/ 213174 h 1279018"/>
                <a:gd name="connsiteX4" fmla="*/ 4275524 w 4275524"/>
                <a:gd name="connsiteY4" fmla="*/ 1065844 h 1279018"/>
                <a:gd name="connsiteX5" fmla="*/ 4062350 w 4275524"/>
                <a:gd name="connsiteY5" fmla="*/ 1279018 h 1279018"/>
                <a:gd name="connsiteX6" fmla="*/ 213174 w 4275524"/>
                <a:gd name="connsiteY6" fmla="*/ 1279018 h 1279018"/>
                <a:gd name="connsiteX7" fmla="*/ 0 w 4275524"/>
                <a:gd name="connsiteY7" fmla="*/ 1065844 h 1279018"/>
                <a:gd name="connsiteX8" fmla="*/ 0 w 4275524"/>
                <a:gd name="connsiteY8" fmla="*/ 213174 h 127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75524" h="1279018">
                  <a:moveTo>
                    <a:pt x="0" y="213174"/>
                  </a:moveTo>
                  <a:cubicBezTo>
                    <a:pt x="0" y="95441"/>
                    <a:pt x="95441" y="0"/>
                    <a:pt x="213174" y="0"/>
                  </a:cubicBezTo>
                  <a:lnTo>
                    <a:pt x="4062350" y="0"/>
                  </a:lnTo>
                  <a:cubicBezTo>
                    <a:pt x="4180083" y="0"/>
                    <a:pt x="4275524" y="95441"/>
                    <a:pt x="4275524" y="213174"/>
                  </a:cubicBezTo>
                  <a:lnTo>
                    <a:pt x="4275524" y="1065844"/>
                  </a:lnTo>
                  <a:cubicBezTo>
                    <a:pt x="4275524" y="1183577"/>
                    <a:pt x="4180083" y="1279018"/>
                    <a:pt x="4062350" y="1279018"/>
                  </a:cubicBezTo>
                  <a:lnTo>
                    <a:pt x="213174" y="1279018"/>
                  </a:lnTo>
                  <a:cubicBezTo>
                    <a:pt x="95441" y="1279018"/>
                    <a:pt x="0" y="1183577"/>
                    <a:pt x="0" y="1065844"/>
                  </a:cubicBezTo>
                  <a:lnTo>
                    <a:pt x="0" y="213174"/>
                  </a:lnTo>
                  <a:close/>
                </a:path>
              </a:pathLst>
            </a:custGeom>
          </p:spPr>
          <p:style>
            <a:lnRef idx="2">
              <a:schemeClr val="accent3"/>
            </a:lnRef>
            <a:fillRef idx="1">
              <a:schemeClr val="lt1"/>
            </a:fillRef>
            <a:effectRef idx="0">
              <a:schemeClr val="accent3"/>
            </a:effectRef>
            <a:fontRef idx="minor">
              <a:schemeClr val="dk1"/>
            </a:fontRef>
          </p:style>
          <p:txBody>
            <a:bodyPr spcFirstLastPara="0" vert="horz" wrap="square" lIns="184357" tIns="123397" rIns="184357" bIns="123397" numCol="1" spcCol="1270" anchor="ctr" anchorCtr="0">
              <a:noAutofit/>
            </a:bodyPr>
            <a:lstStyle/>
            <a:p>
              <a:pPr marL="0" lvl="0" indent="0" algn="ctr" defTabSz="1422400">
                <a:lnSpc>
                  <a:spcPct val="90000"/>
                </a:lnSpc>
                <a:spcBef>
                  <a:spcPct val="0"/>
                </a:spcBef>
                <a:spcAft>
                  <a:spcPct val="35000"/>
                </a:spcAft>
                <a:buNone/>
              </a:pPr>
              <a:r>
                <a:rPr lang="en-US" sz="3200" kern="1200" dirty="0"/>
                <a:t>Modeling</a:t>
              </a:r>
            </a:p>
          </p:txBody>
        </p:sp>
      </p:grpSp>
      <p:grpSp>
        <p:nvGrpSpPr>
          <p:cNvPr id="18" name="Group 17">
            <a:extLst>
              <a:ext uri="{FF2B5EF4-FFF2-40B4-BE49-F238E27FC236}">
                <a16:creationId xmlns:a16="http://schemas.microsoft.com/office/drawing/2014/main" id="{9DB8CA2D-F1E8-40C9-8A9C-4FD93FE5BAF7}"/>
              </a:ext>
            </a:extLst>
          </p:cNvPr>
          <p:cNvGrpSpPr/>
          <p:nvPr/>
        </p:nvGrpSpPr>
        <p:grpSpPr>
          <a:xfrm>
            <a:off x="4237148" y="4252495"/>
            <a:ext cx="8029350" cy="1279018"/>
            <a:chOff x="4237148" y="4252495"/>
            <a:chExt cx="8029350" cy="1279018"/>
          </a:xfrm>
        </p:grpSpPr>
        <p:sp>
          <p:nvSpPr>
            <p:cNvPr id="11" name="Freeform: Shape 10">
              <a:extLst>
                <a:ext uri="{FF2B5EF4-FFF2-40B4-BE49-F238E27FC236}">
                  <a16:creationId xmlns:a16="http://schemas.microsoft.com/office/drawing/2014/main" id="{88F69D13-A340-41B5-9864-929622BEA612}"/>
                </a:ext>
              </a:extLst>
            </p:cNvPr>
            <p:cNvSpPr/>
            <p:nvPr/>
          </p:nvSpPr>
          <p:spPr>
            <a:xfrm>
              <a:off x="8512672" y="4380397"/>
              <a:ext cx="3753826" cy="1023215"/>
            </a:xfrm>
            <a:custGeom>
              <a:avLst/>
              <a:gdLst>
                <a:gd name="connsiteX0" fmla="*/ 170539 w 1023214"/>
                <a:gd name="connsiteY0" fmla="*/ 0 h 3753825"/>
                <a:gd name="connsiteX1" fmla="*/ 852675 w 1023214"/>
                <a:gd name="connsiteY1" fmla="*/ 0 h 3753825"/>
                <a:gd name="connsiteX2" fmla="*/ 1023214 w 1023214"/>
                <a:gd name="connsiteY2" fmla="*/ 170539 h 3753825"/>
                <a:gd name="connsiteX3" fmla="*/ 1023214 w 1023214"/>
                <a:gd name="connsiteY3" fmla="*/ 3753825 h 3753825"/>
                <a:gd name="connsiteX4" fmla="*/ 1023214 w 1023214"/>
                <a:gd name="connsiteY4" fmla="*/ 3753825 h 3753825"/>
                <a:gd name="connsiteX5" fmla="*/ 0 w 1023214"/>
                <a:gd name="connsiteY5" fmla="*/ 3753825 h 3753825"/>
                <a:gd name="connsiteX6" fmla="*/ 0 w 1023214"/>
                <a:gd name="connsiteY6" fmla="*/ 3753825 h 3753825"/>
                <a:gd name="connsiteX7" fmla="*/ 0 w 1023214"/>
                <a:gd name="connsiteY7" fmla="*/ 170539 h 3753825"/>
                <a:gd name="connsiteX8" fmla="*/ 170539 w 1023214"/>
                <a:gd name="connsiteY8" fmla="*/ 0 h 375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214" h="3753825">
                  <a:moveTo>
                    <a:pt x="1023214" y="625651"/>
                  </a:moveTo>
                  <a:lnTo>
                    <a:pt x="1023214" y="3128174"/>
                  </a:lnTo>
                  <a:cubicBezTo>
                    <a:pt x="1023214" y="3473710"/>
                    <a:pt x="1002402" y="3753823"/>
                    <a:pt x="976729" y="3753823"/>
                  </a:cubicBezTo>
                  <a:lnTo>
                    <a:pt x="0" y="3753823"/>
                  </a:lnTo>
                  <a:lnTo>
                    <a:pt x="0" y="3753823"/>
                  </a:lnTo>
                  <a:lnTo>
                    <a:pt x="0" y="2"/>
                  </a:lnTo>
                  <a:lnTo>
                    <a:pt x="0" y="2"/>
                  </a:lnTo>
                  <a:lnTo>
                    <a:pt x="976729" y="2"/>
                  </a:lnTo>
                  <a:cubicBezTo>
                    <a:pt x="1002402" y="2"/>
                    <a:pt x="1023214" y="280115"/>
                    <a:pt x="1023214" y="625651"/>
                  </a:cubicBezTo>
                  <a:close/>
                </a:path>
              </a:pathLst>
            </a:custGeom>
          </p:spPr>
          <p:style>
            <a:lnRef idx="2">
              <a:schemeClr val="accent3"/>
            </a:lnRef>
            <a:fillRef idx="1">
              <a:schemeClr val="lt1"/>
            </a:fillRef>
            <a:effectRef idx="0">
              <a:schemeClr val="accent3"/>
            </a:effectRef>
            <a:fontRef idx="minor">
              <a:schemeClr val="dk1"/>
            </a:fontRef>
          </p:style>
          <p:txBody>
            <a:bodyPr spcFirstLastPara="0" vert="horz" wrap="square" lIns="247651" tIns="173775" rIns="297599" bIns="173774"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Operationalize</a:t>
              </a:r>
            </a:p>
          </p:txBody>
        </p:sp>
        <p:sp>
          <p:nvSpPr>
            <p:cNvPr id="12" name="Freeform: Shape 11">
              <a:extLst>
                <a:ext uri="{FF2B5EF4-FFF2-40B4-BE49-F238E27FC236}">
                  <a16:creationId xmlns:a16="http://schemas.microsoft.com/office/drawing/2014/main" id="{A5EFCC2B-7150-4F73-B60B-851E731DD4EF}"/>
                </a:ext>
              </a:extLst>
            </p:cNvPr>
            <p:cNvSpPr/>
            <p:nvPr/>
          </p:nvSpPr>
          <p:spPr>
            <a:xfrm>
              <a:off x="4237148" y="4252495"/>
              <a:ext cx="4275524" cy="1279018"/>
            </a:xfrm>
            <a:custGeom>
              <a:avLst/>
              <a:gdLst>
                <a:gd name="connsiteX0" fmla="*/ 0 w 4275524"/>
                <a:gd name="connsiteY0" fmla="*/ 213174 h 1279018"/>
                <a:gd name="connsiteX1" fmla="*/ 213174 w 4275524"/>
                <a:gd name="connsiteY1" fmla="*/ 0 h 1279018"/>
                <a:gd name="connsiteX2" fmla="*/ 4062350 w 4275524"/>
                <a:gd name="connsiteY2" fmla="*/ 0 h 1279018"/>
                <a:gd name="connsiteX3" fmla="*/ 4275524 w 4275524"/>
                <a:gd name="connsiteY3" fmla="*/ 213174 h 1279018"/>
                <a:gd name="connsiteX4" fmla="*/ 4275524 w 4275524"/>
                <a:gd name="connsiteY4" fmla="*/ 1065844 h 1279018"/>
                <a:gd name="connsiteX5" fmla="*/ 4062350 w 4275524"/>
                <a:gd name="connsiteY5" fmla="*/ 1279018 h 1279018"/>
                <a:gd name="connsiteX6" fmla="*/ 213174 w 4275524"/>
                <a:gd name="connsiteY6" fmla="*/ 1279018 h 1279018"/>
                <a:gd name="connsiteX7" fmla="*/ 0 w 4275524"/>
                <a:gd name="connsiteY7" fmla="*/ 1065844 h 1279018"/>
                <a:gd name="connsiteX8" fmla="*/ 0 w 4275524"/>
                <a:gd name="connsiteY8" fmla="*/ 213174 h 127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75524" h="1279018">
                  <a:moveTo>
                    <a:pt x="0" y="213174"/>
                  </a:moveTo>
                  <a:cubicBezTo>
                    <a:pt x="0" y="95441"/>
                    <a:pt x="95441" y="0"/>
                    <a:pt x="213174" y="0"/>
                  </a:cubicBezTo>
                  <a:lnTo>
                    <a:pt x="4062350" y="0"/>
                  </a:lnTo>
                  <a:cubicBezTo>
                    <a:pt x="4180083" y="0"/>
                    <a:pt x="4275524" y="95441"/>
                    <a:pt x="4275524" y="213174"/>
                  </a:cubicBezTo>
                  <a:lnTo>
                    <a:pt x="4275524" y="1065844"/>
                  </a:lnTo>
                  <a:cubicBezTo>
                    <a:pt x="4275524" y="1183577"/>
                    <a:pt x="4180083" y="1279018"/>
                    <a:pt x="4062350" y="1279018"/>
                  </a:cubicBezTo>
                  <a:lnTo>
                    <a:pt x="213174" y="1279018"/>
                  </a:lnTo>
                  <a:cubicBezTo>
                    <a:pt x="95441" y="1279018"/>
                    <a:pt x="0" y="1183577"/>
                    <a:pt x="0" y="1065844"/>
                  </a:cubicBezTo>
                  <a:lnTo>
                    <a:pt x="0" y="213174"/>
                  </a:lnTo>
                  <a:close/>
                </a:path>
              </a:pathLst>
            </a:custGeom>
          </p:spPr>
          <p:style>
            <a:lnRef idx="2">
              <a:schemeClr val="accent3"/>
            </a:lnRef>
            <a:fillRef idx="1">
              <a:schemeClr val="lt1"/>
            </a:fillRef>
            <a:effectRef idx="0">
              <a:schemeClr val="accent3"/>
            </a:effectRef>
            <a:fontRef idx="minor">
              <a:schemeClr val="dk1"/>
            </a:fontRef>
          </p:style>
          <p:txBody>
            <a:bodyPr spcFirstLastPara="0" vert="horz" wrap="square" lIns="184357" tIns="123397" rIns="184357" bIns="123397" numCol="1" spcCol="1270" anchor="ctr" anchorCtr="0">
              <a:noAutofit/>
            </a:bodyPr>
            <a:lstStyle/>
            <a:p>
              <a:pPr marL="0" lvl="0" indent="0" algn="ctr" defTabSz="1422400">
                <a:lnSpc>
                  <a:spcPct val="90000"/>
                </a:lnSpc>
                <a:spcBef>
                  <a:spcPct val="0"/>
                </a:spcBef>
                <a:spcAft>
                  <a:spcPct val="35000"/>
                </a:spcAft>
                <a:buNone/>
              </a:pPr>
              <a:r>
                <a:rPr lang="en-US" sz="3200" kern="1200" dirty="0"/>
                <a:t>Deployment</a:t>
              </a:r>
            </a:p>
          </p:txBody>
        </p:sp>
      </p:grpSp>
      <p:grpSp>
        <p:nvGrpSpPr>
          <p:cNvPr id="19" name="Group 18">
            <a:extLst>
              <a:ext uri="{FF2B5EF4-FFF2-40B4-BE49-F238E27FC236}">
                <a16:creationId xmlns:a16="http://schemas.microsoft.com/office/drawing/2014/main" id="{474FA93B-FB84-4377-AD76-70CE741DABC9}"/>
              </a:ext>
            </a:extLst>
          </p:cNvPr>
          <p:cNvGrpSpPr/>
          <p:nvPr/>
        </p:nvGrpSpPr>
        <p:grpSpPr>
          <a:xfrm>
            <a:off x="4237148" y="5595465"/>
            <a:ext cx="8029350" cy="1279018"/>
            <a:chOff x="4237148" y="5595465"/>
            <a:chExt cx="8029350" cy="1279018"/>
          </a:xfrm>
        </p:grpSpPr>
        <p:sp>
          <p:nvSpPr>
            <p:cNvPr id="13" name="Freeform: Shape 12">
              <a:extLst>
                <a:ext uri="{FF2B5EF4-FFF2-40B4-BE49-F238E27FC236}">
                  <a16:creationId xmlns:a16="http://schemas.microsoft.com/office/drawing/2014/main" id="{A6B79DC6-4330-4BBA-BAFD-964F673A0E4F}"/>
                </a:ext>
              </a:extLst>
            </p:cNvPr>
            <p:cNvSpPr/>
            <p:nvPr/>
          </p:nvSpPr>
          <p:spPr>
            <a:xfrm>
              <a:off x="8512672" y="5723366"/>
              <a:ext cx="3753826" cy="1023215"/>
            </a:xfrm>
            <a:custGeom>
              <a:avLst/>
              <a:gdLst>
                <a:gd name="connsiteX0" fmla="*/ 170539 w 1023214"/>
                <a:gd name="connsiteY0" fmla="*/ 0 h 3753825"/>
                <a:gd name="connsiteX1" fmla="*/ 852675 w 1023214"/>
                <a:gd name="connsiteY1" fmla="*/ 0 h 3753825"/>
                <a:gd name="connsiteX2" fmla="*/ 1023214 w 1023214"/>
                <a:gd name="connsiteY2" fmla="*/ 170539 h 3753825"/>
                <a:gd name="connsiteX3" fmla="*/ 1023214 w 1023214"/>
                <a:gd name="connsiteY3" fmla="*/ 3753825 h 3753825"/>
                <a:gd name="connsiteX4" fmla="*/ 1023214 w 1023214"/>
                <a:gd name="connsiteY4" fmla="*/ 3753825 h 3753825"/>
                <a:gd name="connsiteX5" fmla="*/ 0 w 1023214"/>
                <a:gd name="connsiteY5" fmla="*/ 3753825 h 3753825"/>
                <a:gd name="connsiteX6" fmla="*/ 0 w 1023214"/>
                <a:gd name="connsiteY6" fmla="*/ 3753825 h 3753825"/>
                <a:gd name="connsiteX7" fmla="*/ 0 w 1023214"/>
                <a:gd name="connsiteY7" fmla="*/ 170539 h 3753825"/>
                <a:gd name="connsiteX8" fmla="*/ 170539 w 1023214"/>
                <a:gd name="connsiteY8" fmla="*/ 0 h 375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214" h="3753825">
                  <a:moveTo>
                    <a:pt x="1023214" y="625651"/>
                  </a:moveTo>
                  <a:lnTo>
                    <a:pt x="1023214" y="3128174"/>
                  </a:lnTo>
                  <a:cubicBezTo>
                    <a:pt x="1023214" y="3473710"/>
                    <a:pt x="1002402" y="3753823"/>
                    <a:pt x="976729" y="3753823"/>
                  </a:cubicBezTo>
                  <a:lnTo>
                    <a:pt x="0" y="3753823"/>
                  </a:lnTo>
                  <a:lnTo>
                    <a:pt x="0" y="3753823"/>
                  </a:lnTo>
                  <a:lnTo>
                    <a:pt x="0" y="2"/>
                  </a:lnTo>
                  <a:lnTo>
                    <a:pt x="0" y="2"/>
                  </a:lnTo>
                  <a:lnTo>
                    <a:pt x="976729" y="2"/>
                  </a:lnTo>
                  <a:cubicBezTo>
                    <a:pt x="1002402" y="2"/>
                    <a:pt x="1023214" y="280115"/>
                    <a:pt x="1023214" y="625651"/>
                  </a:cubicBezTo>
                  <a:close/>
                </a:path>
              </a:pathLst>
            </a:custGeom>
          </p:spPr>
          <p:style>
            <a:lnRef idx="2">
              <a:schemeClr val="accent3"/>
            </a:lnRef>
            <a:fillRef idx="1">
              <a:schemeClr val="lt1"/>
            </a:fillRef>
            <a:effectRef idx="0">
              <a:schemeClr val="accent3"/>
            </a:effectRef>
            <a:fontRef idx="minor">
              <a:schemeClr val="dk1"/>
            </a:fontRef>
          </p:style>
          <p:txBody>
            <a:bodyPr spcFirstLastPara="0" vert="horz" wrap="square" lIns="247651" tIns="173775" rIns="297599" bIns="173774"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Testing and Validation</a:t>
              </a:r>
            </a:p>
            <a:p>
              <a:pPr marL="171450" lvl="1" indent="-171450" algn="l" defTabSz="844550">
                <a:lnSpc>
                  <a:spcPct val="90000"/>
                </a:lnSpc>
                <a:spcBef>
                  <a:spcPct val="0"/>
                </a:spcBef>
                <a:spcAft>
                  <a:spcPct val="15000"/>
                </a:spcAft>
                <a:buChar char="•"/>
              </a:pPr>
              <a:r>
                <a:rPr lang="en-US" sz="1900" kern="1200" dirty="0"/>
                <a:t>Handoff</a:t>
              </a:r>
            </a:p>
            <a:p>
              <a:pPr marL="171450" lvl="1" indent="-171450" algn="l" defTabSz="844550">
                <a:lnSpc>
                  <a:spcPct val="90000"/>
                </a:lnSpc>
                <a:spcBef>
                  <a:spcPct val="0"/>
                </a:spcBef>
                <a:spcAft>
                  <a:spcPct val="15000"/>
                </a:spcAft>
                <a:buChar char="•"/>
              </a:pPr>
              <a:r>
                <a:rPr lang="en-US" sz="1900" kern="1200" dirty="0"/>
                <a:t>Re-train and re-score</a:t>
              </a:r>
            </a:p>
          </p:txBody>
        </p:sp>
        <p:sp>
          <p:nvSpPr>
            <p:cNvPr id="14" name="Freeform: Shape 13">
              <a:extLst>
                <a:ext uri="{FF2B5EF4-FFF2-40B4-BE49-F238E27FC236}">
                  <a16:creationId xmlns:a16="http://schemas.microsoft.com/office/drawing/2014/main" id="{B1B13C59-B08A-4386-9862-F13E3A9C8FF5}"/>
                </a:ext>
              </a:extLst>
            </p:cNvPr>
            <p:cNvSpPr/>
            <p:nvPr/>
          </p:nvSpPr>
          <p:spPr>
            <a:xfrm>
              <a:off x="4237148" y="5595465"/>
              <a:ext cx="4275524" cy="1279018"/>
            </a:xfrm>
            <a:custGeom>
              <a:avLst/>
              <a:gdLst>
                <a:gd name="connsiteX0" fmla="*/ 0 w 4275524"/>
                <a:gd name="connsiteY0" fmla="*/ 213174 h 1279018"/>
                <a:gd name="connsiteX1" fmla="*/ 213174 w 4275524"/>
                <a:gd name="connsiteY1" fmla="*/ 0 h 1279018"/>
                <a:gd name="connsiteX2" fmla="*/ 4062350 w 4275524"/>
                <a:gd name="connsiteY2" fmla="*/ 0 h 1279018"/>
                <a:gd name="connsiteX3" fmla="*/ 4275524 w 4275524"/>
                <a:gd name="connsiteY3" fmla="*/ 213174 h 1279018"/>
                <a:gd name="connsiteX4" fmla="*/ 4275524 w 4275524"/>
                <a:gd name="connsiteY4" fmla="*/ 1065844 h 1279018"/>
                <a:gd name="connsiteX5" fmla="*/ 4062350 w 4275524"/>
                <a:gd name="connsiteY5" fmla="*/ 1279018 h 1279018"/>
                <a:gd name="connsiteX6" fmla="*/ 213174 w 4275524"/>
                <a:gd name="connsiteY6" fmla="*/ 1279018 h 1279018"/>
                <a:gd name="connsiteX7" fmla="*/ 0 w 4275524"/>
                <a:gd name="connsiteY7" fmla="*/ 1065844 h 1279018"/>
                <a:gd name="connsiteX8" fmla="*/ 0 w 4275524"/>
                <a:gd name="connsiteY8" fmla="*/ 213174 h 127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75524" h="1279018">
                  <a:moveTo>
                    <a:pt x="0" y="213174"/>
                  </a:moveTo>
                  <a:cubicBezTo>
                    <a:pt x="0" y="95441"/>
                    <a:pt x="95441" y="0"/>
                    <a:pt x="213174" y="0"/>
                  </a:cubicBezTo>
                  <a:lnTo>
                    <a:pt x="4062350" y="0"/>
                  </a:lnTo>
                  <a:cubicBezTo>
                    <a:pt x="4180083" y="0"/>
                    <a:pt x="4275524" y="95441"/>
                    <a:pt x="4275524" y="213174"/>
                  </a:cubicBezTo>
                  <a:lnTo>
                    <a:pt x="4275524" y="1065844"/>
                  </a:lnTo>
                  <a:cubicBezTo>
                    <a:pt x="4275524" y="1183577"/>
                    <a:pt x="4180083" y="1279018"/>
                    <a:pt x="4062350" y="1279018"/>
                  </a:cubicBezTo>
                  <a:lnTo>
                    <a:pt x="213174" y="1279018"/>
                  </a:lnTo>
                  <a:cubicBezTo>
                    <a:pt x="95441" y="1279018"/>
                    <a:pt x="0" y="1183577"/>
                    <a:pt x="0" y="1065844"/>
                  </a:cubicBezTo>
                  <a:lnTo>
                    <a:pt x="0" y="213174"/>
                  </a:lnTo>
                  <a:close/>
                </a:path>
              </a:pathLst>
            </a:custGeom>
          </p:spPr>
          <p:style>
            <a:lnRef idx="2">
              <a:schemeClr val="accent3"/>
            </a:lnRef>
            <a:fillRef idx="1">
              <a:schemeClr val="lt1"/>
            </a:fillRef>
            <a:effectRef idx="0">
              <a:schemeClr val="accent3"/>
            </a:effectRef>
            <a:fontRef idx="minor">
              <a:schemeClr val="dk1"/>
            </a:fontRef>
          </p:style>
          <p:txBody>
            <a:bodyPr spcFirstLastPara="0" vert="horz" wrap="square" lIns="184357" tIns="123397" rIns="184357" bIns="123397" numCol="1" spcCol="1270" anchor="ctr" anchorCtr="0">
              <a:noAutofit/>
            </a:bodyPr>
            <a:lstStyle/>
            <a:p>
              <a:pPr marL="0" lvl="0" indent="0" algn="ctr" defTabSz="1422400">
                <a:lnSpc>
                  <a:spcPct val="90000"/>
                </a:lnSpc>
                <a:spcBef>
                  <a:spcPct val="0"/>
                </a:spcBef>
                <a:spcAft>
                  <a:spcPct val="35000"/>
                </a:spcAft>
                <a:buNone/>
              </a:pPr>
              <a:r>
                <a:rPr lang="en-US" sz="3200" kern="1200" dirty="0"/>
                <a:t>Customer Acceptance</a:t>
              </a:r>
            </a:p>
          </p:txBody>
        </p:sp>
      </p:grpSp>
      <p:sp>
        <p:nvSpPr>
          <p:cNvPr id="3" name="Rectangle 2">
            <a:extLst>
              <a:ext uri="{FF2B5EF4-FFF2-40B4-BE49-F238E27FC236}">
                <a16:creationId xmlns:a16="http://schemas.microsoft.com/office/drawing/2014/main" id="{0D986ABD-177B-CF43-B082-FAA2B353A788}"/>
              </a:ext>
            </a:extLst>
          </p:cNvPr>
          <p:cNvSpPr/>
          <p:nvPr/>
        </p:nvSpPr>
        <p:spPr>
          <a:xfrm>
            <a:off x="169977" y="5977140"/>
            <a:ext cx="3190874" cy="769441"/>
          </a:xfrm>
          <a:prstGeom prst="rect">
            <a:avLst/>
          </a:prstGeom>
        </p:spPr>
        <p:txBody>
          <a:bodyPr wrap="none">
            <a:spAutoFit/>
          </a:bodyPr>
          <a:lstStyle/>
          <a:p>
            <a:r>
              <a:rPr lang="en-US" sz="4400" dirty="0" err="1">
                <a:solidFill>
                  <a:schemeClr val="accent3"/>
                </a:solidFill>
              </a:rPr>
              <a:t>aka.ms</a:t>
            </a:r>
            <a:r>
              <a:rPr lang="en-US" sz="4400" dirty="0">
                <a:solidFill>
                  <a:schemeClr val="accent3"/>
                </a:solidFill>
              </a:rPr>
              <a:t>/</a:t>
            </a:r>
            <a:r>
              <a:rPr lang="en-US" sz="4400" dirty="0" err="1">
                <a:solidFill>
                  <a:schemeClr val="accent3"/>
                </a:solidFill>
              </a:rPr>
              <a:t>tdsp</a:t>
            </a:r>
            <a:endParaRPr lang="en-US" sz="4400" dirty="0">
              <a:solidFill>
                <a:schemeClr val="accent3"/>
              </a:solidFill>
            </a:endParaRPr>
          </a:p>
        </p:txBody>
      </p:sp>
    </p:spTree>
    <p:extLst>
      <p:ext uri="{BB962C8B-B14F-4D97-AF65-F5344CB8AC3E}">
        <p14:creationId xmlns:p14="http://schemas.microsoft.com/office/powerpoint/2010/main" val="1137334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1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1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10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638563" y="235669"/>
            <a:ext cx="11239464" cy="738664"/>
          </a:xfrm>
        </p:spPr>
        <p:txBody>
          <a:bodyPr vert="horz" wrap="square" lIns="0" tIns="0" rIns="0" bIns="0" rtlCol="0" anchor="t">
            <a:spAutoFit/>
          </a:bodyPr>
          <a:lstStyle/>
          <a:p>
            <a:pPr algn="ctr"/>
            <a:r>
              <a:rPr lang="en-US" sz="4800" b="0" dirty="0">
                <a:solidFill>
                  <a:schemeClr val="tx1"/>
                </a:solidFill>
                <a:latin typeface="+mn-lt"/>
              </a:rPr>
              <a:t>Machine Learning on Azure</a:t>
            </a:r>
          </a:p>
        </p:txBody>
      </p:sp>
      <p:sp>
        <p:nvSpPr>
          <p:cNvPr id="103" name="Rectangle 102">
            <a:extLst>
              <a:ext uri="{FF2B5EF4-FFF2-40B4-BE49-F238E27FC236}">
                <a16:creationId xmlns:a16="http://schemas.microsoft.com/office/drawing/2014/main" id="{89DACD66-9ABE-4D02-A164-A71D29E9DD5D}"/>
              </a:ext>
            </a:extLst>
          </p:cNvPr>
          <p:cNvSpPr/>
          <p:nvPr/>
        </p:nvSpPr>
        <p:spPr bwMode="auto">
          <a:xfrm>
            <a:off x="599302" y="1307501"/>
            <a:ext cx="6551092" cy="114703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836" b="1" i="0" u="none" strike="noStrike" kern="1200" cap="none" spc="0" normalizeH="0" baseline="0" noProof="0" dirty="0">
                <a:ln>
                  <a:noFill/>
                </a:ln>
                <a:solidFill>
                  <a:schemeClr val="accent3"/>
                </a:solidFill>
                <a:effectLst/>
                <a:uLnTx/>
                <a:uFillTx/>
                <a:latin typeface="Segoe UI Semibold"/>
                <a:ea typeface="Segoe UI" pitchFamily="34" charset="0"/>
                <a:cs typeface="Segoe UI" pitchFamily="34" charset="0"/>
              </a:rPr>
              <a:t>Sophisticated pretrained models</a:t>
            </a:r>
          </a:p>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428" b="0" i="0" u="none" strike="noStrike" kern="1200" cap="none" spc="0" normalizeH="0" baseline="0" noProof="0" dirty="0">
                <a:ln>
                  <a:noFill/>
                </a:ln>
                <a:solidFill>
                  <a:schemeClr val="accent3"/>
                </a:solidFill>
                <a:effectLst/>
                <a:uLnTx/>
                <a:uFillTx/>
                <a:latin typeface="Segoe UI"/>
                <a:ea typeface="+mn-ea"/>
                <a:cs typeface="Segoe UI" pitchFamily="34" charset="0"/>
              </a:rPr>
              <a:t>To accelerate solution development with easy to use pretrained models</a:t>
            </a: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a:ln>
                <a:noFill/>
              </a:ln>
              <a:solidFill>
                <a:schemeClr val="accent3"/>
              </a:solidFill>
              <a:effectLst/>
              <a:uLnTx/>
              <a:uFillTx/>
              <a:latin typeface="Segoe UI"/>
              <a:ea typeface="Segoe UI" pitchFamily="34" charset="0"/>
              <a:cs typeface="Segoe UI" pitchFamily="34" charset="0"/>
            </a:endParaRP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a:ln>
                <a:noFill/>
              </a:ln>
              <a:solidFill>
                <a:schemeClr val="accent3"/>
              </a:soli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924F5600-D8EA-4EA6-82AC-B2C9608DDA7B}"/>
              </a:ext>
            </a:extLst>
          </p:cNvPr>
          <p:cNvSpPr/>
          <p:nvPr/>
        </p:nvSpPr>
        <p:spPr bwMode="auto">
          <a:xfrm>
            <a:off x="599302" y="3967286"/>
            <a:ext cx="6551092" cy="114703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836" b="1" i="0" u="none" strike="noStrike" kern="1200" cap="none" spc="0" normalizeH="0" baseline="0" noProof="0" dirty="0">
                <a:ln>
                  <a:noFill/>
                </a:ln>
                <a:solidFill>
                  <a:schemeClr val="accent3"/>
                </a:solidFill>
                <a:effectLst/>
                <a:uLnTx/>
                <a:uFillTx/>
                <a:latin typeface="Segoe UI Semibold"/>
                <a:ea typeface="Segoe UI" pitchFamily="34" charset="0"/>
                <a:cs typeface="Segoe UI" pitchFamily="34" charset="0"/>
              </a:rPr>
              <a:t>Productive services</a:t>
            </a:r>
          </a:p>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428" b="0" i="0" u="none" strike="noStrike" kern="1200" cap="none" spc="0" normalizeH="0" baseline="0" noProof="0" dirty="0">
                <a:ln>
                  <a:noFill/>
                </a:ln>
                <a:solidFill>
                  <a:schemeClr val="accent3"/>
                </a:solidFill>
                <a:effectLst/>
                <a:uLnTx/>
                <a:uFillTx/>
                <a:latin typeface="Segoe UI"/>
                <a:ea typeface="+mn-ea"/>
                <a:cs typeface="Segoe UI" pitchFamily="34" charset="0"/>
              </a:rPr>
              <a:t>Empower your development teams</a:t>
            </a:r>
            <a:br>
              <a:rPr kumimoji="0" lang="en-US" sz="1836" b="0" i="0" u="none" strike="noStrike" kern="1200" cap="none" spc="0" normalizeH="0" baseline="0" noProof="0" dirty="0">
                <a:ln>
                  <a:noFill/>
                </a:ln>
                <a:solidFill>
                  <a:schemeClr val="accent3"/>
                </a:solidFill>
                <a:effectLst/>
                <a:uLnTx/>
                <a:uFillTx/>
                <a:latin typeface="Segoe UI"/>
                <a:ea typeface="+mn-ea"/>
                <a:cs typeface="Segoe UI" pitchFamily="34" charset="0"/>
              </a:rPr>
            </a:br>
            <a:endParaRPr kumimoji="0" lang="en-US" sz="1836" b="0" i="0" u="none" strike="noStrike" kern="1200" cap="none" spc="0" normalizeH="0" baseline="0" noProof="0" dirty="0">
              <a:ln>
                <a:noFill/>
              </a:ln>
              <a:solidFill>
                <a:schemeClr val="accent3"/>
              </a:solidFill>
              <a:effectLst/>
              <a:uLnTx/>
              <a:uFillTx/>
              <a:latin typeface="Segoe UI"/>
              <a:ea typeface="+mn-ea"/>
              <a:cs typeface="Segoe UI" pitchFamily="34" charset="0"/>
            </a:endParaRPr>
          </a:p>
        </p:txBody>
      </p:sp>
      <p:sp>
        <p:nvSpPr>
          <p:cNvPr id="109" name="Rectangle 108">
            <a:extLst>
              <a:ext uri="{FF2B5EF4-FFF2-40B4-BE49-F238E27FC236}">
                <a16:creationId xmlns:a16="http://schemas.microsoft.com/office/drawing/2014/main" id="{51950791-F330-44DE-900D-41BC51CE93FC}"/>
              </a:ext>
            </a:extLst>
          </p:cNvPr>
          <p:cNvSpPr/>
          <p:nvPr/>
        </p:nvSpPr>
        <p:spPr bwMode="auto">
          <a:xfrm>
            <a:off x="599302" y="5316974"/>
            <a:ext cx="6551092" cy="114703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836" b="1" i="0" u="none" strike="noStrike" kern="1200" cap="none" spc="0" normalizeH="0" baseline="0" noProof="0" dirty="0">
                <a:ln>
                  <a:noFill/>
                </a:ln>
                <a:solidFill>
                  <a:schemeClr val="accent3"/>
                </a:solidFill>
                <a:effectLst/>
                <a:uLnTx/>
                <a:uFillTx/>
                <a:latin typeface="Segoe UI Semibold"/>
                <a:ea typeface="Segoe UI" pitchFamily="34" charset="0"/>
                <a:cs typeface="Segoe UI" pitchFamily="34" charset="0"/>
              </a:rPr>
              <a:t>Powerful infrastructure </a:t>
            </a:r>
          </a:p>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428" b="0" i="0" u="none" strike="noStrike" kern="1200" cap="none" spc="0" normalizeH="0" baseline="0" noProof="0" dirty="0">
                <a:ln>
                  <a:noFill/>
                </a:ln>
                <a:solidFill>
                  <a:schemeClr val="accent3"/>
                </a:solidFill>
                <a:effectLst/>
                <a:uLnTx/>
                <a:uFillTx/>
                <a:latin typeface="Segoe UI"/>
                <a:ea typeface="+mn-ea"/>
                <a:cs typeface="Segoe UI" pitchFamily="34" charset="0"/>
              </a:rPr>
              <a:t>Accelerate time to value</a:t>
            </a:r>
          </a:p>
        </p:txBody>
      </p:sp>
      <p:sp>
        <p:nvSpPr>
          <p:cNvPr id="110" name="Rectangle 109">
            <a:extLst>
              <a:ext uri="{FF2B5EF4-FFF2-40B4-BE49-F238E27FC236}">
                <a16:creationId xmlns:a16="http://schemas.microsoft.com/office/drawing/2014/main" id="{51D4DFB8-7066-410C-A7C1-9D4509F3DE1F}"/>
              </a:ext>
            </a:extLst>
          </p:cNvPr>
          <p:cNvSpPr/>
          <p:nvPr/>
        </p:nvSpPr>
        <p:spPr bwMode="auto">
          <a:xfrm>
            <a:off x="7150393" y="1307501"/>
            <a:ext cx="4842795" cy="114703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nvSpPr>
        <p:spPr bwMode="auto">
          <a:xfrm>
            <a:off x="7150393" y="3967286"/>
            <a:ext cx="4842796" cy="114703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3077E78C-A457-48FA-A784-613193EC26CA}"/>
              </a:ext>
            </a:extLst>
          </p:cNvPr>
          <p:cNvSpPr/>
          <p:nvPr/>
        </p:nvSpPr>
        <p:spPr bwMode="auto">
          <a:xfrm>
            <a:off x="7150393" y="5316974"/>
            <a:ext cx="4842794" cy="114703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C0BB510E-A474-4D3E-BAAC-FB742F20EC1A}"/>
              </a:ext>
            </a:extLst>
          </p:cNvPr>
          <p:cNvSpPr txBox="1"/>
          <p:nvPr/>
        </p:nvSpPr>
        <p:spPr>
          <a:xfrm>
            <a:off x="7323332" y="1919370"/>
            <a:ext cx="698627" cy="223853"/>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Vision</a:t>
            </a:r>
          </a:p>
        </p:txBody>
      </p:sp>
      <p:sp>
        <p:nvSpPr>
          <p:cNvPr id="175" name="TextBox 174">
            <a:extLst>
              <a:ext uri="{FF2B5EF4-FFF2-40B4-BE49-F238E27FC236}">
                <a16:creationId xmlns:a16="http://schemas.microsoft.com/office/drawing/2014/main" id="{EAE57E89-6E30-4193-B9DD-50224848504C}"/>
              </a:ext>
            </a:extLst>
          </p:cNvPr>
          <p:cNvSpPr txBox="1"/>
          <p:nvPr/>
        </p:nvSpPr>
        <p:spPr>
          <a:xfrm>
            <a:off x="8587079" y="1919370"/>
            <a:ext cx="698627" cy="223853"/>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Speech</a:t>
            </a:r>
          </a:p>
        </p:txBody>
      </p:sp>
      <p:sp>
        <p:nvSpPr>
          <p:cNvPr id="176" name="TextBox 175">
            <a:extLst>
              <a:ext uri="{FF2B5EF4-FFF2-40B4-BE49-F238E27FC236}">
                <a16:creationId xmlns:a16="http://schemas.microsoft.com/office/drawing/2014/main" id="{016DE4BB-7138-449B-82AC-DB5D1D3558B5}"/>
              </a:ext>
            </a:extLst>
          </p:cNvPr>
          <p:cNvSpPr txBox="1"/>
          <p:nvPr/>
        </p:nvSpPr>
        <p:spPr>
          <a:xfrm>
            <a:off x="9828162" y="1919370"/>
            <a:ext cx="768131" cy="223853"/>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Language</a:t>
            </a:r>
          </a:p>
        </p:txBody>
      </p:sp>
      <p:sp>
        <p:nvSpPr>
          <p:cNvPr id="178" name="TextBox 177">
            <a:extLst>
              <a:ext uri="{FF2B5EF4-FFF2-40B4-BE49-F238E27FC236}">
                <a16:creationId xmlns:a16="http://schemas.microsoft.com/office/drawing/2014/main" id="{EE4FF396-5408-462F-978E-F2D4606CC4E1}"/>
              </a:ext>
            </a:extLst>
          </p:cNvPr>
          <p:cNvSpPr txBox="1"/>
          <p:nvPr/>
        </p:nvSpPr>
        <p:spPr>
          <a:xfrm>
            <a:off x="11067827" y="1919370"/>
            <a:ext cx="759439" cy="223853"/>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Search</a:t>
            </a:r>
          </a:p>
        </p:txBody>
      </p:sp>
      <p:grpSp>
        <p:nvGrpSpPr>
          <p:cNvPr id="208" name="Group 207">
            <a:extLst>
              <a:ext uri="{FF2B5EF4-FFF2-40B4-BE49-F238E27FC236}">
                <a16:creationId xmlns:a16="http://schemas.microsoft.com/office/drawing/2014/main" id="{19E15380-1225-4AF2-A727-E6F431CFE846}"/>
              </a:ext>
            </a:extLst>
          </p:cNvPr>
          <p:cNvGrpSpPr/>
          <p:nvPr/>
        </p:nvGrpSpPr>
        <p:grpSpPr>
          <a:xfrm>
            <a:off x="7757946" y="4154798"/>
            <a:ext cx="441419" cy="490564"/>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IN" sz="3264" b="0" i="0" u="none" strike="noStrike" kern="0" cap="none" spc="0" normalizeH="0" baseline="0" noProof="0" dirty="0">
                <a:ln>
                  <a:noFill/>
                </a:ln>
                <a:solidFill>
                  <a:srgbClr val="505050"/>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IN" sz="3264" b="0" i="0" u="none" strike="noStrike" kern="0" cap="none" spc="0" normalizeH="0" baseline="0" noProof="0" dirty="0">
                <a:ln>
                  <a:noFill/>
                </a:ln>
                <a:solidFill>
                  <a:srgbClr val="505050"/>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IN" sz="3264" b="0" i="0" u="none" strike="noStrike" kern="0" cap="none" spc="0" normalizeH="0" baseline="0" noProof="0" dirty="0">
                <a:ln>
                  <a:noFill/>
                </a:ln>
                <a:solidFill>
                  <a:srgbClr val="505050"/>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IN" sz="3264" b="0" i="0" u="none" strike="noStrike" kern="0" cap="none" spc="0" normalizeH="0" baseline="0" noProof="0" dirty="0">
                <a:ln>
                  <a:noFill/>
                </a:ln>
                <a:solidFill>
                  <a:srgbClr val="50505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IN" sz="3264" b="0" i="0" u="none" strike="noStrike" kern="0" cap="none" spc="0" normalizeH="0" baseline="0" noProof="0" dirty="0">
                <a:ln>
                  <a:noFill/>
                </a:ln>
                <a:solidFill>
                  <a:srgbClr val="505050"/>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IN" sz="3264"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7432533" y="4664141"/>
            <a:ext cx="1092243" cy="353534"/>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b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Databricks</a:t>
            </a:r>
          </a:p>
        </p:txBody>
      </p:sp>
      <p:sp>
        <p:nvSpPr>
          <p:cNvPr id="219" name="TextBox 218">
            <a:extLst>
              <a:ext uri="{FF2B5EF4-FFF2-40B4-BE49-F238E27FC236}">
                <a16:creationId xmlns:a16="http://schemas.microsoft.com/office/drawing/2014/main" id="{00CA1019-6FAE-4809-965C-D406F7A70362}"/>
              </a:ext>
            </a:extLst>
          </p:cNvPr>
          <p:cNvSpPr txBox="1"/>
          <p:nvPr/>
        </p:nvSpPr>
        <p:spPr>
          <a:xfrm>
            <a:off x="8945481" y="4664141"/>
            <a:ext cx="1341821" cy="353534"/>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b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a:t>
            </a:r>
          </a:p>
        </p:txBody>
      </p:sp>
      <p:grpSp>
        <p:nvGrpSpPr>
          <p:cNvPr id="227" name="Group 226">
            <a:extLst>
              <a:ext uri="{FF2B5EF4-FFF2-40B4-BE49-F238E27FC236}">
                <a16:creationId xmlns:a16="http://schemas.microsoft.com/office/drawing/2014/main" id="{1E5AEEE1-F618-44C3-8538-70453CB407BF}"/>
              </a:ext>
            </a:extLst>
          </p:cNvPr>
          <p:cNvGrpSpPr/>
          <p:nvPr/>
        </p:nvGrpSpPr>
        <p:grpSpPr>
          <a:xfrm>
            <a:off x="7554413" y="5510512"/>
            <a:ext cx="838287" cy="700545"/>
            <a:chOff x="7417830" y="2130188"/>
            <a:chExt cx="2693670"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dirty="0">
                  <a:ln>
                    <a:noFill/>
                  </a:ln>
                  <a:solidFill>
                    <a:srgbClr val="1A1A1A"/>
                  </a:solidFill>
                  <a:effectLst/>
                  <a:uLnTx/>
                  <a:uFillTx/>
                  <a:latin typeface="Segoe UI Semibold"/>
                  <a:ea typeface="+mn-ea"/>
                  <a:cs typeface="+mn-cs"/>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417830" y="3036879"/>
              <a:ext cx="2693670" cy="571935"/>
            </a:xfrm>
            <a:prstGeom prst="rect">
              <a:avLst/>
            </a:prstGeom>
            <a:no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9105096" y="5519449"/>
            <a:ext cx="838287" cy="700545"/>
            <a:chOff x="7417830" y="2130188"/>
            <a:chExt cx="2693670"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dirty="0">
                  <a:ln>
                    <a:noFill/>
                  </a:ln>
                  <a:solidFill>
                    <a:srgbClr val="1A1A1A"/>
                  </a:solidFill>
                  <a:effectLst/>
                  <a:uLnTx/>
                  <a:uFillTx/>
                  <a:latin typeface="Segoe UI Semibold"/>
                  <a:ea typeface="+mn-ea"/>
                  <a:cs typeface="+mn-cs"/>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417830" y="3036879"/>
              <a:ext cx="2693670" cy="571935"/>
            </a:xfrm>
            <a:prstGeom prst="rect">
              <a:avLst/>
            </a:prstGeom>
            <a:no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GPU</a:t>
              </a:r>
            </a:p>
          </p:txBody>
        </p:sp>
      </p:grpSp>
      <p:sp>
        <p:nvSpPr>
          <p:cNvPr id="253" name="TextBox 252">
            <a:extLst>
              <a:ext uri="{FF2B5EF4-FFF2-40B4-BE49-F238E27FC236}">
                <a16:creationId xmlns:a16="http://schemas.microsoft.com/office/drawing/2014/main" id="{A7B78B86-8308-46FE-9341-F83AFEFE1A5F}"/>
              </a:ext>
            </a:extLst>
          </p:cNvPr>
          <p:cNvSpPr txBox="1"/>
          <p:nvPr/>
        </p:nvSpPr>
        <p:spPr>
          <a:xfrm>
            <a:off x="10536206" y="4664141"/>
            <a:ext cx="1341821" cy="353534"/>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a:t>
            </a:r>
            <a:b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10975127" y="4163857"/>
            <a:ext cx="463978" cy="463221"/>
          </a:xfrm>
          <a:prstGeom prst="rect">
            <a:avLst/>
          </a:prstGeom>
        </p:spPr>
      </p:pic>
      <p:sp>
        <p:nvSpPr>
          <p:cNvPr id="254" name="TextBox 253">
            <a:extLst>
              <a:ext uri="{FF2B5EF4-FFF2-40B4-BE49-F238E27FC236}">
                <a16:creationId xmlns:a16="http://schemas.microsoft.com/office/drawing/2014/main" id="{DC1F3478-7F13-4FF5-B489-EFB791E197F9}"/>
              </a:ext>
            </a:extLst>
          </p:cNvPr>
          <p:cNvSpPr txBox="1"/>
          <p:nvPr/>
        </p:nvSpPr>
        <p:spPr>
          <a:xfrm>
            <a:off x="8725756" y="2087528"/>
            <a:ext cx="1915990" cy="443618"/>
          </a:xfrm>
          <a:prstGeom prst="rect">
            <a:avLst/>
          </a:prstGeom>
          <a:noFill/>
        </p:spPr>
        <p:txBody>
          <a:bodyPr wrap="square" lIns="182776" tIns="146221" rIns="182776" bIns="146221"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1071" b="0" i="1"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Cognitive Services</a:t>
            </a:r>
          </a:p>
        </p:txBody>
      </p:sp>
      <p:grpSp>
        <p:nvGrpSpPr>
          <p:cNvPr id="48" name="Group 47">
            <a:extLst>
              <a:ext uri="{FF2B5EF4-FFF2-40B4-BE49-F238E27FC236}">
                <a16:creationId xmlns:a16="http://schemas.microsoft.com/office/drawing/2014/main" id="{86488381-C1C2-4B1C-B2F4-F34B417EE14C}"/>
              </a:ext>
            </a:extLst>
          </p:cNvPr>
          <p:cNvGrpSpPr/>
          <p:nvPr/>
        </p:nvGrpSpPr>
        <p:grpSpPr>
          <a:xfrm>
            <a:off x="10655778" y="5534693"/>
            <a:ext cx="838287" cy="700545"/>
            <a:chOff x="7417830" y="2130188"/>
            <a:chExt cx="2693670"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dirty="0">
                  <a:ln>
                    <a:noFill/>
                  </a:ln>
                  <a:solidFill>
                    <a:srgbClr val="1A1A1A"/>
                  </a:solidFill>
                  <a:effectLst/>
                  <a:uLnTx/>
                  <a:uFillTx/>
                  <a:latin typeface="Segoe UI Semibold"/>
                  <a:ea typeface="+mn-ea"/>
                  <a:cs typeface="+mn-cs"/>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417830" y="3036879"/>
              <a:ext cx="2693670" cy="571935"/>
            </a:xfrm>
            <a:prstGeom prst="rect">
              <a:avLst/>
            </a:prstGeom>
            <a:no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599302" y="2636384"/>
            <a:ext cx="6551092" cy="114703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836" b="1" i="0" u="none" strike="noStrike" kern="1200" cap="none" spc="0" normalizeH="0" baseline="0" noProof="0" dirty="0">
                <a:ln>
                  <a:noFill/>
                </a:ln>
                <a:solidFill>
                  <a:schemeClr val="accent3"/>
                </a:solidFill>
                <a:effectLst/>
                <a:uLnTx/>
                <a:uFillTx/>
                <a:latin typeface="Segoe UI Semibold"/>
                <a:ea typeface="Segoe UI" pitchFamily="34" charset="0"/>
                <a:cs typeface="Segoe UI" pitchFamily="34" charset="0"/>
              </a:rPr>
              <a:t>Popular frameworks</a:t>
            </a:r>
          </a:p>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428" b="0" i="0" u="none" strike="noStrike" kern="1200" cap="none" spc="0" normalizeH="0" baseline="0" noProof="0" dirty="0">
                <a:ln>
                  <a:noFill/>
                </a:ln>
                <a:solidFill>
                  <a:schemeClr val="accent3"/>
                </a:solidFill>
                <a:effectLst/>
                <a:uLnTx/>
                <a:uFillTx/>
                <a:latin typeface="Segoe UI"/>
                <a:ea typeface="+mn-ea"/>
                <a:cs typeface="Segoe UI" pitchFamily="34" charset="0"/>
              </a:rPr>
              <a:t>Build sophisticated deep learning solutions </a:t>
            </a:r>
          </a:p>
        </p:txBody>
      </p:sp>
      <p:sp>
        <p:nvSpPr>
          <p:cNvPr id="73" name="Rectangle 72">
            <a:extLst>
              <a:ext uri="{FF2B5EF4-FFF2-40B4-BE49-F238E27FC236}">
                <a16:creationId xmlns:a16="http://schemas.microsoft.com/office/drawing/2014/main" id="{9E2836CD-6137-4902-A3C6-37B55EF19549}"/>
              </a:ext>
            </a:extLst>
          </p:cNvPr>
          <p:cNvSpPr/>
          <p:nvPr/>
        </p:nvSpPr>
        <p:spPr bwMode="auto">
          <a:xfrm>
            <a:off x="7150393" y="2636384"/>
            <a:ext cx="4842796" cy="114703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829532FF-D564-4661-A740-554FC7F02803}"/>
              </a:ext>
            </a:extLst>
          </p:cNvPr>
          <p:cNvSpPr txBox="1"/>
          <p:nvPr/>
        </p:nvSpPr>
        <p:spPr>
          <a:xfrm>
            <a:off x="8461768" y="3344029"/>
            <a:ext cx="1097482" cy="223853"/>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TensorFlow</a:t>
            </a:r>
          </a:p>
        </p:txBody>
      </p:sp>
      <p:pic>
        <p:nvPicPr>
          <p:cNvPr id="85" name="Picture 28" descr="https://azurecomcdn.azureedge.net/cvt-ac80aa5765a8bbc401f8575a9a4ab433859699f4b8e1d0d7159ec4bfaa892f91/images/page/overview/ai-platform/pytorch.png">
            <a:extLst>
              <a:ext uri="{FF2B5EF4-FFF2-40B4-BE49-F238E27FC236}">
                <a16:creationId xmlns:a16="http://schemas.microsoft.com/office/drawing/2014/main" id="{7D5780A7-E4CD-4368-845A-4BCB6FADE829}"/>
              </a:ext>
            </a:extLst>
          </p:cNvPr>
          <p:cNvPicPr>
            <a:picLocks noChangeAspect="1" noChangeArrowheads="1"/>
          </p:cNvPicPr>
          <p:nvPr/>
        </p:nvPicPr>
        <p:blipFill>
          <a:blip r:embed="rId4" cstate="email">
            <a:duotone>
              <a:schemeClr val="bg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711990" y="2987744"/>
            <a:ext cx="319116" cy="29912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32">
            <a:extLst>
              <a:ext uri="{FF2B5EF4-FFF2-40B4-BE49-F238E27FC236}">
                <a16:creationId xmlns:a16="http://schemas.microsoft.com/office/drawing/2014/main" id="{DA789442-F58A-4BEC-A990-21E0FA3559D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bwMode="auto">
          <a:xfrm>
            <a:off x="11100668" y="2956313"/>
            <a:ext cx="375531" cy="36651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a:extLst>
              <a:ext uri="{FF2B5EF4-FFF2-40B4-BE49-F238E27FC236}">
                <a16:creationId xmlns:a16="http://schemas.microsoft.com/office/drawing/2014/main" id="{D37E0079-D766-439D-9682-77312560303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9996432" y="2987744"/>
            <a:ext cx="306078" cy="299122"/>
          </a:xfrm>
          <a:prstGeom prst="rect">
            <a:avLst/>
          </a:prstGeom>
        </p:spPr>
      </p:pic>
      <p:pic>
        <p:nvPicPr>
          <p:cNvPr id="93" name="Picture 92">
            <a:extLst>
              <a:ext uri="{FF2B5EF4-FFF2-40B4-BE49-F238E27FC236}">
                <a16:creationId xmlns:a16="http://schemas.microsoft.com/office/drawing/2014/main" id="{42D80C43-A18E-474B-9563-806388E9A319}"/>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8867483" y="2969196"/>
            <a:ext cx="286054" cy="306078"/>
          </a:xfrm>
          <a:prstGeom prst="rect">
            <a:avLst/>
          </a:prstGeom>
        </p:spPr>
      </p:pic>
      <p:sp>
        <p:nvSpPr>
          <p:cNvPr id="95" name="TextBox 94">
            <a:extLst>
              <a:ext uri="{FF2B5EF4-FFF2-40B4-BE49-F238E27FC236}">
                <a16:creationId xmlns:a16="http://schemas.microsoft.com/office/drawing/2014/main" id="{9C59FE23-7B09-4F3A-BED8-33859174D527}"/>
              </a:ext>
            </a:extLst>
          </p:cNvPr>
          <p:cNvSpPr txBox="1"/>
          <p:nvPr/>
        </p:nvSpPr>
        <p:spPr>
          <a:xfrm>
            <a:off x="9600730" y="3344029"/>
            <a:ext cx="1097482" cy="223853"/>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Keras</a:t>
            </a:r>
          </a:p>
        </p:txBody>
      </p:sp>
      <p:sp>
        <p:nvSpPr>
          <p:cNvPr id="96" name="TextBox 95">
            <a:extLst>
              <a:ext uri="{FF2B5EF4-FFF2-40B4-BE49-F238E27FC236}">
                <a16:creationId xmlns:a16="http://schemas.microsoft.com/office/drawing/2014/main" id="{D760949C-48DC-48D1-AF14-93D0EA255EAF}"/>
              </a:ext>
            </a:extLst>
          </p:cNvPr>
          <p:cNvSpPr txBox="1"/>
          <p:nvPr/>
        </p:nvSpPr>
        <p:spPr>
          <a:xfrm>
            <a:off x="7322806" y="3344029"/>
            <a:ext cx="1097482" cy="223853"/>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Pytorch</a:t>
            </a:r>
          </a:p>
        </p:txBody>
      </p:sp>
      <p:sp>
        <p:nvSpPr>
          <p:cNvPr id="97" name="TextBox 96">
            <a:extLst>
              <a:ext uri="{FF2B5EF4-FFF2-40B4-BE49-F238E27FC236}">
                <a16:creationId xmlns:a16="http://schemas.microsoft.com/office/drawing/2014/main" id="{C9175F7C-129D-4100-9EC8-A0CD13DD5241}"/>
              </a:ext>
            </a:extLst>
          </p:cNvPr>
          <p:cNvSpPr txBox="1"/>
          <p:nvPr/>
        </p:nvSpPr>
        <p:spPr>
          <a:xfrm>
            <a:off x="10739691" y="3344029"/>
            <a:ext cx="1097482" cy="223853"/>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Onnx</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12">
            <a:lum bright="70000" contrast="-70000"/>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9418941" y="4206429"/>
            <a:ext cx="394900" cy="394900"/>
          </a:xfrm>
          <a:prstGeom prst="rect">
            <a:avLst/>
          </a:prstGeom>
        </p:spPr>
      </p:pic>
      <p:sp>
        <p:nvSpPr>
          <p:cNvPr id="59" name="Graphic 569">
            <a:extLst>
              <a:ext uri="{FF2B5EF4-FFF2-40B4-BE49-F238E27FC236}">
                <a16:creationId xmlns:a16="http://schemas.microsoft.com/office/drawing/2014/main" id="{AE669B2A-80A3-4F2E-B3A5-3DD09ABACC84}"/>
              </a:ext>
            </a:extLst>
          </p:cNvPr>
          <p:cNvSpPr/>
          <p:nvPr/>
        </p:nvSpPr>
        <p:spPr>
          <a:xfrm>
            <a:off x="10052153" y="1574082"/>
            <a:ext cx="320148" cy="288133"/>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8810238" y="1633625"/>
            <a:ext cx="252307" cy="169046"/>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dirty="0">
                <a:ln>
                  <a:noFill/>
                </a:ln>
                <a:solidFill>
                  <a:srgbClr val="0078D4"/>
                </a:solidFill>
                <a:effectLst/>
                <a:uLnTx/>
                <a:uFillTx/>
                <a:latin typeface="Segoe UI"/>
                <a:ea typeface="Segoe UI" pitchFamily="34" charset="0"/>
                <a:cs typeface="Segoe UI" pitchFamily="34" charset="0"/>
              </a:rPr>
              <a:t>…</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11304245" y="1574847"/>
            <a:ext cx="286602" cy="286602"/>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7498525" y="1621537"/>
            <a:ext cx="348239" cy="193221"/>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34988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anim calcmode="lin" valueType="num">
                                      <p:cBhvr>
                                        <p:cTn id="8" dur="1000" fill="hold"/>
                                        <p:tgtEl>
                                          <p:spTgt spid="103"/>
                                        </p:tgtEl>
                                        <p:attrNameLst>
                                          <p:attrName>ppt_x</p:attrName>
                                        </p:attrNameLst>
                                      </p:cBhvr>
                                      <p:tavLst>
                                        <p:tav tm="0">
                                          <p:val>
                                            <p:strVal val="#ppt_x"/>
                                          </p:val>
                                        </p:tav>
                                        <p:tav tm="100000">
                                          <p:val>
                                            <p:strVal val="#ppt_x"/>
                                          </p:val>
                                        </p:tav>
                                      </p:tavLst>
                                    </p:anim>
                                    <p:anim calcmode="lin" valueType="num">
                                      <p:cBhvr>
                                        <p:cTn id="9" dur="1000" fill="hold"/>
                                        <p:tgtEl>
                                          <p:spTgt spid="10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fade">
                                      <p:cBhvr>
                                        <p:cTn id="12" dur="1000"/>
                                        <p:tgtEl>
                                          <p:spTgt spid="108"/>
                                        </p:tgtEl>
                                      </p:cBhvr>
                                    </p:animEffect>
                                    <p:anim calcmode="lin" valueType="num">
                                      <p:cBhvr>
                                        <p:cTn id="13" dur="1000" fill="hold"/>
                                        <p:tgtEl>
                                          <p:spTgt spid="108"/>
                                        </p:tgtEl>
                                        <p:attrNameLst>
                                          <p:attrName>ppt_x</p:attrName>
                                        </p:attrNameLst>
                                      </p:cBhvr>
                                      <p:tavLst>
                                        <p:tav tm="0">
                                          <p:val>
                                            <p:strVal val="#ppt_x"/>
                                          </p:val>
                                        </p:tav>
                                        <p:tav tm="100000">
                                          <p:val>
                                            <p:strVal val="#ppt_x"/>
                                          </p:val>
                                        </p:tav>
                                      </p:tavLst>
                                    </p:anim>
                                    <p:anim calcmode="lin" valueType="num">
                                      <p:cBhvr>
                                        <p:cTn id="14" dur="1000" fill="hold"/>
                                        <p:tgtEl>
                                          <p:spTgt spid="10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1000"/>
                                        <p:tgtEl>
                                          <p:spTgt spid="109"/>
                                        </p:tgtEl>
                                      </p:cBhvr>
                                    </p:animEffect>
                                    <p:anim calcmode="lin" valueType="num">
                                      <p:cBhvr>
                                        <p:cTn id="18" dur="1000" fill="hold"/>
                                        <p:tgtEl>
                                          <p:spTgt spid="109"/>
                                        </p:tgtEl>
                                        <p:attrNameLst>
                                          <p:attrName>ppt_x</p:attrName>
                                        </p:attrNameLst>
                                      </p:cBhvr>
                                      <p:tavLst>
                                        <p:tav tm="0">
                                          <p:val>
                                            <p:strVal val="#ppt_x"/>
                                          </p:val>
                                        </p:tav>
                                        <p:tav tm="100000">
                                          <p:val>
                                            <p:strVal val="#ppt_x"/>
                                          </p:val>
                                        </p:tav>
                                      </p:tavLst>
                                    </p:anim>
                                    <p:anim calcmode="lin" valueType="num">
                                      <p:cBhvr>
                                        <p:cTn id="19" dur="1000" fill="hold"/>
                                        <p:tgtEl>
                                          <p:spTgt spid="10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1000"/>
                                        <p:tgtEl>
                                          <p:spTgt spid="110"/>
                                        </p:tgtEl>
                                      </p:cBhvr>
                                    </p:animEffect>
                                    <p:anim calcmode="lin" valueType="num">
                                      <p:cBhvr>
                                        <p:cTn id="23" dur="1000" fill="hold"/>
                                        <p:tgtEl>
                                          <p:spTgt spid="110"/>
                                        </p:tgtEl>
                                        <p:attrNameLst>
                                          <p:attrName>ppt_x</p:attrName>
                                        </p:attrNameLst>
                                      </p:cBhvr>
                                      <p:tavLst>
                                        <p:tav tm="0">
                                          <p:val>
                                            <p:strVal val="#ppt_x"/>
                                          </p:val>
                                        </p:tav>
                                        <p:tav tm="100000">
                                          <p:val>
                                            <p:strVal val="#ppt_x"/>
                                          </p:val>
                                        </p:tav>
                                      </p:tavLst>
                                    </p:anim>
                                    <p:anim calcmode="lin" valueType="num">
                                      <p:cBhvr>
                                        <p:cTn id="24" dur="1000" fill="hold"/>
                                        <p:tgtEl>
                                          <p:spTgt spid="1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2"/>
                                        </p:tgtEl>
                                        <p:attrNameLst>
                                          <p:attrName>style.visibility</p:attrName>
                                        </p:attrNameLst>
                                      </p:cBhvr>
                                      <p:to>
                                        <p:strVal val="visible"/>
                                      </p:to>
                                    </p:set>
                                    <p:animEffect transition="in" filter="fade">
                                      <p:cBhvr>
                                        <p:cTn id="27" dur="1000"/>
                                        <p:tgtEl>
                                          <p:spTgt spid="112"/>
                                        </p:tgtEl>
                                      </p:cBhvr>
                                    </p:animEffect>
                                    <p:anim calcmode="lin" valueType="num">
                                      <p:cBhvr>
                                        <p:cTn id="28" dur="1000" fill="hold"/>
                                        <p:tgtEl>
                                          <p:spTgt spid="112"/>
                                        </p:tgtEl>
                                        <p:attrNameLst>
                                          <p:attrName>ppt_x</p:attrName>
                                        </p:attrNameLst>
                                      </p:cBhvr>
                                      <p:tavLst>
                                        <p:tav tm="0">
                                          <p:val>
                                            <p:strVal val="#ppt_x"/>
                                          </p:val>
                                        </p:tav>
                                        <p:tav tm="100000">
                                          <p:val>
                                            <p:strVal val="#ppt_x"/>
                                          </p:val>
                                        </p:tav>
                                      </p:tavLst>
                                    </p:anim>
                                    <p:anim calcmode="lin" valueType="num">
                                      <p:cBhvr>
                                        <p:cTn id="29" dur="1000" fill="hold"/>
                                        <p:tgtEl>
                                          <p:spTgt spid="1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1000"/>
                                        <p:tgtEl>
                                          <p:spTgt spid="113"/>
                                        </p:tgtEl>
                                      </p:cBhvr>
                                    </p:animEffect>
                                    <p:anim calcmode="lin" valueType="num">
                                      <p:cBhvr>
                                        <p:cTn id="33" dur="1000" fill="hold"/>
                                        <p:tgtEl>
                                          <p:spTgt spid="113"/>
                                        </p:tgtEl>
                                        <p:attrNameLst>
                                          <p:attrName>ppt_x</p:attrName>
                                        </p:attrNameLst>
                                      </p:cBhvr>
                                      <p:tavLst>
                                        <p:tav tm="0">
                                          <p:val>
                                            <p:strVal val="#ppt_x"/>
                                          </p:val>
                                        </p:tav>
                                        <p:tav tm="100000">
                                          <p:val>
                                            <p:strVal val="#ppt_x"/>
                                          </p:val>
                                        </p:tav>
                                      </p:tavLst>
                                    </p:anim>
                                    <p:anim calcmode="lin" valueType="num">
                                      <p:cBhvr>
                                        <p:cTn id="34" dur="1000" fill="hold"/>
                                        <p:tgtEl>
                                          <p:spTgt spid="11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8"/>
                                        </p:tgtEl>
                                        <p:attrNameLst>
                                          <p:attrName>style.visibility</p:attrName>
                                        </p:attrNameLst>
                                      </p:cBhvr>
                                      <p:to>
                                        <p:strVal val="visible"/>
                                      </p:to>
                                    </p:set>
                                    <p:animEffect transition="in" filter="fade">
                                      <p:cBhvr>
                                        <p:cTn id="37" dur="1000"/>
                                        <p:tgtEl>
                                          <p:spTgt spid="118"/>
                                        </p:tgtEl>
                                      </p:cBhvr>
                                    </p:animEffect>
                                    <p:anim calcmode="lin" valueType="num">
                                      <p:cBhvr>
                                        <p:cTn id="38" dur="1000" fill="hold"/>
                                        <p:tgtEl>
                                          <p:spTgt spid="118"/>
                                        </p:tgtEl>
                                        <p:attrNameLst>
                                          <p:attrName>ppt_x</p:attrName>
                                        </p:attrNameLst>
                                      </p:cBhvr>
                                      <p:tavLst>
                                        <p:tav tm="0">
                                          <p:val>
                                            <p:strVal val="#ppt_x"/>
                                          </p:val>
                                        </p:tav>
                                        <p:tav tm="100000">
                                          <p:val>
                                            <p:strVal val="#ppt_x"/>
                                          </p:val>
                                        </p:tav>
                                      </p:tavLst>
                                    </p:anim>
                                    <p:anim calcmode="lin" valueType="num">
                                      <p:cBhvr>
                                        <p:cTn id="39" dur="1000" fill="hold"/>
                                        <p:tgtEl>
                                          <p:spTgt spid="11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75"/>
                                        </p:tgtEl>
                                        <p:attrNameLst>
                                          <p:attrName>style.visibility</p:attrName>
                                        </p:attrNameLst>
                                      </p:cBhvr>
                                      <p:to>
                                        <p:strVal val="visible"/>
                                      </p:to>
                                    </p:set>
                                    <p:animEffect transition="in" filter="fade">
                                      <p:cBhvr>
                                        <p:cTn id="42" dur="1000"/>
                                        <p:tgtEl>
                                          <p:spTgt spid="175"/>
                                        </p:tgtEl>
                                      </p:cBhvr>
                                    </p:animEffect>
                                    <p:anim calcmode="lin" valueType="num">
                                      <p:cBhvr>
                                        <p:cTn id="43" dur="1000" fill="hold"/>
                                        <p:tgtEl>
                                          <p:spTgt spid="175"/>
                                        </p:tgtEl>
                                        <p:attrNameLst>
                                          <p:attrName>ppt_x</p:attrName>
                                        </p:attrNameLst>
                                      </p:cBhvr>
                                      <p:tavLst>
                                        <p:tav tm="0">
                                          <p:val>
                                            <p:strVal val="#ppt_x"/>
                                          </p:val>
                                        </p:tav>
                                        <p:tav tm="100000">
                                          <p:val>
                                            <p:strVal val="#ppt_x"/>
                                          </p:val>
                                        </p:tav>
                                      </p:tavLst>
                                    </p:anim>
                                    <p:anim calcmode="lin" valueType="num">
                                      <p:cBhvr>
                                        <p:cTn id="44" dur="1000" fill="hold"/>
                                        <p:tgtEl>
                                          <p:spTgt spid="17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76"/>
                                        </p:tgtEl>
                                        <p:attrNameLst>
                                          <p:attrName>style.visibility</p:attrName>
                                        </p:attrNameLst>
                                      </p:cBhvr>
                                      <p:to>
                                        <p:strVal val="visible"/>
                                      </p:to>
                                    </p:set>
                                    <p:animEffect transition="in" filter="fade">
                                      <p:cBhvr>
                                        <p:cTn id="47" dur="1000"/>
                                        <p:tgtEl>
                                          <p:spTgt spid="176"/>
                                        </p:tgtEl>
                                      </p:cBhvr>
                                    </p:animEffect>
                                    <p:anim calcmode="lin" valueType="num">
                                      <p:cBhvr>
                                        <p:cTn id="48" dur="1000" fill="hold"/>
                                        <p:tgtEl>
                                          <p:spTgt spid="176"/>
                                        </p:tgtEl>
                                        <p:attrNameLst>
                                          <p:attrName>ppt_x</p:attrName>
                                        </p:attrNameLst>
                                      </p:cBhvr>
                                      <p:tavLst>
                                        <p:tav tm="0">
                                          <p:val>
                                            <p:strVal val="#ppt_x"/>
                                          </p:val>
                                        </p:tav>
                                        <p:tav tm="100000">
                                          <p:val>
                                            <p:strVal val="#ppt_x"/>
                                          </p:val>
                                        </p:tav>
                                      </p:tavLst>
                                    </p:anim>
                                    <p:anim calcmode="lin" valueType="num">
                                      <p:cBhvr>
                                        <p:cTn id="49" dur="1000" fill="hold"/>
                                        <p:tgtEl>
                                          <p:spTgt spid="17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78"/>
                                        </p:tgtEl>
                                        <p:attrNameLst>
                                          <p:attrName>style.visibility</p:attrName>
                                        </p:attrNameLst>
                                      </p:cBhvr>
                                      <p:to>
                                        <p:strVal val="visible"/>
                                      </p:to>
                                    </p:set>
                                    <p:animEffect transition="in" filter="fade">
                                      <p:cBhvr>
                                        <p:cTn id="52" dur="1000"/>
                                        <p:tgtEl>
                                          <p:spTgt spid="178"/>
                                        </p:tgtEl>
                                      </p:cBhvr>
                                    </p:animEffect>
                                    <p:anim calcmode="lin" valueType="num">
                                      <p:cBhvr>
                                        <p:cTn id="53" dur="1000" fill="hold"/>
                                        <p:tgtEl>
                                          <p:spTgt spid="178"/>
                                        </p:tgtEl>
                                        <p:attrNameLst>
                                          <p:attrName>ppt_x</p:attrName>
                                        </p:attrNameLst>
                                      </p:cBhvr>
                                      <p:tavLst>
                                        <p:tav tm="0">
                                          <p:val>
                                            <p:strVal val="#ppt_x"/>
                                          </p:val>
                                        </p:tav>
                                        <p:tav tm="100000">
                                          <p:val>
                                            <p:strVal val="#ppt_x"/>
                                          </p:val>
                                        </p:tav>
                                      </p:tavLst>
                                    </p:anim>
                                    <p:anim calcmode="lin" valueType="num">
                                      <p:cBhvr>
                                        <p:cTn id="54" dur="1000" fill="hold"/>
                                        <p:tgtEl>
                                          <p:spTgt spid="17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08"/>
                                        </p:tgtEl>
                                        <p:attrNameLst>
                                          <p:attrName>style.visibility</p:attrName>
                                        </p:attrNameLst>
                                      </p:cBhvr>
                                      <p:to>
                                        <p:strVal val="visible"/>
                                      </p:to>
                                    </p:set>
                                    <p:animEffect transition="in" filter="fade">
                                      <p:cBhvr>
                                        <p:cTn id="57" dur="1000"/>
                                        <p:tgtEl>
                                          <p:spTgt spid="208"/>
                                        </p:tgtEl>
                                      </p:cBhvr>
                                    </p:animEffect>
                                    <p:anim calcmode="lin" valueType="num">
                                      <p:cBhvr>
                                        <p:cTn id="58" dur="1000" fill="hold"/>
                                        <p:tgtEl>
                                          <p:spTgt spid="208"/>
                                        </p:tgtEl>
                                        <p:attrNameLst>
                                          <p:attrName>ppt_x</p:attrName>
                                        </p:attrNameLst>
                                      </p:cBhvr>
                                      <p:tavLst>
                                        <p:tav tm="0">
                                          <p:val>
                                            <p:strVal val="#ppt_x"/>
                                          </p:val>
                                        </p:tav>
                                        <p:tav tm="100000">
                                          <p:val>
                                            <p:strVal val="#ppt_x"/>
                                          </p:val>
                                        </p:tav>
                                      </p:tavLst>
                                    </p:anim>
                                    <p:anim calcmode="lin" valueType="num">
                                      <p:cBhvr>
                                        <p:cTn id="59" dur="1000" fill="hold"/>
                                        <p:tgtEl>
                                          <p:spTgt spid="208"/>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18"/>
                                        </p:tgtEl>
                                        <p:attrNameLst>
                                          <p:attrName>style.visibility</p:attrName>
                                        </p:attrNameLst>
                                      </p:cBhvr>
                                      <p:to>
                                        <p:strVal val="visible"/>
                                      </p:to>
                                    </p:set>
                                    <p:animEffect transition="in" filter="fade">
                                      <p:cBhvr>
                                        <p:cTn id="62" dur="1000"/>
                                        <p:tgtEl>
                                          <p:spTgt spid="218"/>
                                        </p:tgtEl>
                                      </p:cBhvr>
                                    </p:animEffect>
                                    <p:anim calcmode="lin" valueType="num">
                                      <p:cBhvr>
                                        <p:cTn id="63" dur="1000" fill="hold"/>
                                        <p:tgtEl>
                                          <p:spTgt spid="218"/>
                                        </p:tgtEl>
                                        <p:attrNameLst>
                                          <p:attrName>ppt_x</p:attrName>
                                        </p:attrNameLst>
                                      </p:cBhvr>
                                      <p:tavLst>
                                        <p:tav tm="0">
                                          <p:val>
                                            <p:strVal val="#ppt_x"/>
                                          </p:val>
                                        </p:tav>
                                        <p:tav tm="100000">
                                          <p:val>
                                            <p:strVal val="#ppt_x"/>
                                          </p:val>
                                        </p:tav>
                                      </p:tavLst>
                                    </p:anim>
                                    <p:anim calcmode="lin" valueType="num">
                                      <p:cBhvr>
                                        <p:cTn id="64" dur="1000" fill="hold"/>
                                        <p:tgtEl>
                                          <p:spTgt spid="218"/>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19"/>
                                        </p:tgtEl>
                                        <p:attrNameLst>
                                          <p:attrName>style.visibility</p:attrName>
                                        </p:attrNameLst>
                                      </p:cBhvr>
                                      <p:to>
                                        <p:strVal val="visible"/>
                                      </p:to>
                                    </p:set>
                                    <p:animEffect transition="in" filter="fade">
                                      <p:cBhvr>
                                        <p:cTn id="67" dur="1000"/>
                                        <p:tgtEl>
                                          <p:spTgt spid="219"/>
                                        </p:tgtEl>
                                      </p:cBhvr>
                                    </p:animEffect>
                                    <p:anim calcmode="lin" valueType="num">
                                      <p:cBhvr>
                                        <p:cTn id="68" dur="1000" fill="hold"/>
                                        <p:tgtEl>
                                          <p:spTgt spid="219"/>
                                        </p:tgtEl>
                                        <p:attrNameLst>
                                          <p:attrName>ppt_x</p:attrName>
                                        </p:attrNameLst>
                                      </p:cBhvr>
                                      <p:tavLst>
                                        <p:tav tm="0">
                                          <p:val>
                                            <p:strVal val="#ppt_x"/>
                                          </p:val>
                                        </p:tav>
                                        <p:tav tm="100000">
                                          <p:val>
                                            <p:strVal val="#ppt_x"/>
                                          </p:val>
                                        </p:tav>
                                      </p:tavLst>
                                    </p:anim>
                                    <p:anim calcmode="lin" valueType="num">
                                      <p:cBhvr>
                                        <p:cTn id="69" dur="1000" fill="hold"/>
                                        <p:tgtEl>
                                          <p:spTgt spid="219"/>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227"/>
                                        </p:tgtEl>
                                        <p:attrNameLst>
                                          <p:attrName>style.visibility</p:attrName>
                                        </p:attrNameLst>
                                      </p:cBhvr>
                                      <p:to>
                                        <p:strVal val="visible"/>
                                      </p:to>
                                    </p:set>
                                    <p:animEffect transition="in" filter="fade">
                                      <p:cBhvr>
                                        <p:cTn id="72" dur="1000"/>
                                        <p:tgtEl>
                                          <p:spTgt spid="227"/>
                                        </p:tgtEl>
                                      </p:cBhvr>
                                    </p:animEffect>
                                    <p:anim calcmode="lin" valueType="num">
                                      <p:cBhvr>
                                        <p:cTn id="73" dur="1000" fill="hold"/>
                                        <p:tgtEl>
                                          <p:spTgt spid="227"/>
                                        </p:tgtEl>
                                        <p:attrNameLst>
                                          <p:attrName>ppt_x</p:attrName>
                                        </p:attrNameLst>
                                      </p:cBhvr>
                                      <p:tavLst>
                                        <p:tav tm="0">
                                          <p:val>
                                            <p:strVal val="#ppt_x"/>
                                          </p:val>
                                        </p:tav>
                                        <p:tav tm="100000">
                                          <p:val>
                                            <p:strVal val="#ppt_x"/>
                                          </p:val>
                                        </p:tav>
                                      </p:tavLst>
                                    </p:anim>
                                    <p:anim calcmode="lin" valueType="num">
                                      <p:cBhvr>
                                        <p:cTn id="74" dur="1000" fill="hold"/>
                                        <p:tgtEl>
                                          <p:spTgt spid="227"/>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232"/>
                                        </p:tgtEl>
                                        <p:attrNameLst>
                                          <p:attrName>style.visibility</p:attrName>
                                        </p:attrNameLst>
                                      </p:cBhvr>
                                      <p:to>
                                        <p:strVal val="visible"/>
                                      </p:to>
                                    </p:set>
                                    <p:animEffect transition="in" filter="fade">
                                      <p:cBhvr>
                                        <p:cTn id="77" dur="1000"/>
                                        <p:tgtEl>
                                          <p:spTgt spid="232"/>
                                        </p:tgtEl>
                                      </p:cBhvr>
                                    </p:animEffect>
                                    <p:anim calcmode="lin" valueType="num">
                                      <p:cBhvr>
                                        <p:cTn id="78" dur="1000" fill="hold"/>
                                        <p:tgtEl>
                                          <p:spTgt spid="232"/>
                                        </p:tgtEl>
                                        <p:attrNameLst>
                                          <p:attrName>ppt_x</p:attrName>
                                        </p:attrNameLst>
                                      </p:cBhvr>
                                      <p:tavLst>
                                        <p:tav tm="0">
                                          <p:val>
                                            <p:strVal val="#ppt_x"/>
                                          </p:val>
                                        </p:tav>
                                        <p:tav tm="100000">
                                          <p:val>
                                            <p:strVal val="#ppt_x"/>
                                          </p:val>
                                        </p:tav>
                                      </p:tavLst>
                                    </p:anim>
                                    <p:anim calcmode="lin" valueType="num">
                                      <p:cBhvr>
                                        <p:cTn id="79" dur="1000" fill="hold"/>
                                        <p:tgtEl>
                                          <p:spTgt spid="232"/>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53"/>
                                        </p:tgtEl>
                                        <p:attrNameLst>
                                          <p:attrName>style.visibility</p:attrName>
                                        </p:attrNameLst>
                                      </p:cBhvr>
                                      <p:to>
                                        <p:strVal val="visible"/>
                                      </p:to>
                                    </p:set>
                                    <p:animEffect transition="in" filter="fade">
                                      <p:cBhvr>
                                        <p:cTn id="82" dur="1000"/>
                                        <p:tgtEl>
                                          <p:spTgt spid="253"/>
                                        </p:tgtEl>
                                      </p:cBhvr>
                                    </p:animEffect>
                                    <p:anim calcmode="lin" valueType="num">
                                      <p:cBhvr>
                                        <p:cTn id="83" dur="1000" fill="hold"/>
                                        <p:tgtEl>
                                          <p:spTgt spid="253"/>
                                        </p:tgtEl>
                                        <p:attrNameLst>
                                          <p:attrName>ppt_x</p:attrName>
                                        </p:attrNameLst>
                                      </p:cBhvr>
                                      <p:tavLst>
                                        <p:tav tm="0">
                                          <p:val>
                                            <p:strVal val="#ppt_x"/>
                                          </p:val>
                                        </p:tav>
                                        <p:tav tm="100000">
                                          <p:val>
                                            <p:strVal val="#ppt_x"/>
                                          </p:val>
                                        </p:tav>
                                      </p:tavLst>
                                    </p:anim>
                                    <p:anim calcmode="lin" valueType="num">
                                      <p:cBhvr>
                                        <p:cTn id="84" dur="1000" fill="hold"/>
                                        <p:tgtEl>
                                          <p:spTgt spid="253"/>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1000"/>
                                        <p:tgtEl>
                                          <p:spTgt spid="24"/>
                                        </p:tgtEl>
                                      </p:cBhvr>
                                    </p:animEffect>
                                    <p:anim calcmode="lin" valueType="num">
                                      <p:cBhvr>
                                        <p:cTn id="88" dur="1000" fill="hold"/>
                                        <p:tgtEl>
                                          <p:spTgt spid="24"/>
                                        </p:tgtEl>
                                        <p:attrNameLst>
                                          <p:attrName>ppt_x</p:attrName>
                                        </p:attrNameLst>
                                      </p:cBhvr>
                                      <p:tavLst>
                                        <p:tav tm="0">
                                          <p:val>
                                            <p:strVal val="#ppt_x"/>
                                          </p:val>
                                        </p:tav>
                                        <p:tav tm="100000">
                                          <p:val>
                                            <p:strVal val="#ppt_x"/>
                                          </p:val>
                                        </p:tav>
                                      </p:tavLst>
                                    </p:anim>
                                    <p:anim calcmode="lin" valueType="num">
                                      <p:cBhvr>
                                        <p:cTn id="89" dur="1000" fill="hold"/>
                                        <p:tgtEl>
                                          <p:spTgt spid="2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54"/>
                                        </p:tgtEl>
                                        <p:attrNameLst>
                                          <p:attrName>style.visibility</p:attrName>
                                        </p:attrNameLst>
                                      </p:cBhvr>
                                      <p:to>
                                        <p:strVal val="visible"/>
                                      </p:to>
                                    </p:set>
                                    <p:animEffect transition="in" filter="fade">
                                      <p:cBhvr>
                                        <p:cTn id="92" dur="1000"/>
                                        <p:tgtEl>
                                          <p:spTgt spid="254"/>
                                        </p:tgtEl>
                                      </p:cBhvr>
                                    </p:animEffect>
                                    <p:anim calcmode="lin" valueType="num">
                                      <p:cBhvr>
                                        <p:cTn id="93" dur="1000" fill="hold"/>
                                        <p:tgtEl>
                                          <p:spTgt spid="254"/>
                                        </p:tgtEl>
                                        <p:attrNameLst>
                                          <p:attrName>ppt_x</p:attrName>
                                        </p:attrNameLst>
                                      </p:cBhvr>
                                      <p:tavLst>
                                        <p:tav tm="0">
                                          <p:val>
                                            <p:strVal val="#ppt_x"/>
                                          </p:val>
                                        </p:tav>
                                        <p:tav tm="100000">
                                          <p:val>
                                            <p:strVal val="#ppt_x"/>
                                          </p:val>
                                        </p:tav>
                                      </p:tavLst>
                                    </p:anim>
                                    <p:anim calcmode="lin" valueType="num">
                                      <p:cBhvr>
                                        <p:cTn id="94" dur="1000" fill="hold"/>
                                        <p:tgtEl>
                                          <p:spTgt spid="254"/>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fade">
                                      <p:cBhvr>
                                        <p:cTn id="97" dur="1000"/>
                                        <p:tgtEl>
                                          <p:spTgt spid="58"/>
                                        </p:tgtEl>
                                      </p:cBhvr>
                                    </p:animEffect>
                                    <p:anim calcmode="lin" valueType="num">
                                      <p:cBhvr>
                                        <p:cTn id="98" dur="1000" fill="hold"/>
                                        <p:tgtEl>
                                          <p:spTgt spid="58"/>
                                        </p:tgtEl>
                                        <p:attrNameLst>
                                          <p:attrName>ppt_x</p:attrName>
                                        </p:attrNameLst>
                                      </p:cBhvr>
                                      <p:tavLst>
                                        <p:tav tm="0">
                                          <p:val>
                                            <p:strVal val="#ppt_x"/>
                                          </p:val>
                                        </p:tav>
                                        <p:tav tm="100000">
                                          <p:val>
                                            <p:strVal val="#ppt_x"/>
                                          </p:val>
                                        </p:tav>
                                      </p:tavLst>
                                    </p:anim>
                                    <p:anim calcmode="lin" valueType="num">
                                      <p:cBhvr>
                                        <p:cTn id="99" dur="1000" fill="hold"/>
                                        <p:tgtEl>
                                          <p:spTgt spid="58"/>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fade">
                                      <p:cBhvr>
                                        <p:cTn id="102" dur="1000"/>
                                        <p:tgtEl>
                                          <p:spTgt spid="48"/>
                                        </p:tgtEl>
                                      </p:cBhvr>
                                    </p:animEffect>
                                    <p:anim calcmode="lin" valueType="num">
                                      <p:cBhvr>
                                        <p:cTn id="103" dur="1000" fill="hold"/>
                                        <p:tgtEl>
                                          <p:spTgt spid="48"/>
                                        </p:tgtEl>
                                        <p:attrNameLst>
                                          <p:attrName>ppt_x</p:attrName>
                                        </p:attrNameLst>
                                      </p:cBhvr>
                                      <p:tavLst>
                                        <p:tav tm="0">
                                          <p:val>
                                            <p:strVal val="#ppt_x"/>
                                          </p:val>
                                        </p:tav>
                                        <p:tav tm="100000">
                                          <p:val>
                                            <p:strVal val="#ppt_x"/>
                                          </p:val>
                                        </p:tav>
                                      </p:tavLst>
                                    </p:anim>
                                    <p:anim calcmode="lin" valueType="num">
                                      <p:cBhvr>
                                        <p:cTn id="104" dur="1000" fill="hold"/>
                                        <p:tgtEl>
                                          <p:spTgt spid="48"/>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72"/>
                                        </p:tgtEl>
                                        <p:attrNameLst>
                                          <p:attrName>style.visibility</p:attrName>
                                        </p:attrNameLst>
                                      </p:cBhvr>
                                      <p:to>
                                        <p:strVal val="visible"/>
                                      </p:to>
                                    </p:set>
                                    <p:animEffect transition="in" filter="fade">
                                      <p:cBhvr>
                                        <p:cTn id="107" dur="1000"/>
                                        <p:tgtEl>
                                          <p:spTgt spid="72"/>
                                        </p:tgtEl>
                                      </p:cBhvr>
                                    </p:animEffect>
                                    <p:anim calcmode="lin" valueType="num">
                                      <p:cBhvr>
                                        <p:cTn id="108" dur="1000" fill="hold"/>
                                        <p:tgtEl>
                                          <p:spTgt spid="72"/>
                                        </p:tgtEl>
                                        <p:attrNameLst>
                                          <p:attrName>ppt_x</p:attrName>
                                        </p:attrNameLst>
                                      </p:cBhvr>
                                      <p:tavLst>
                                        <p:tav tm="0">
                                          <p:val>
                                            <p:strVal val="#ppt_x"/>
                                          </p:val>
                                        </p:tav>
                                        <p:tav tm="100000">
                                          <p:val>
                                            <p:strVal val="#ppt_x"/>
                                          </p:val>
                                        </p:tav>
                                      </p:tavLst>
                                    </p:anim>
                                    <p:anim calcmode="lin" valueType="num">
                                      <p:cBhvr>
                                        <p:cTn id="109" dur="1000" fill="hold"/>
                                        <p:tgtEl>
                                          <p:spTgt spid="72"/>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73"/>
                                        </p:tgtEl>
                                        <p:attrNameLst>
                                          <p:attrName>style.visibility</p:attrName>
                                        </p:attrNameLst>
                                      </p:cBhvr>
                                      <p:to>
                                        <p:strVal val="visible"/>
                                      </p:to>
                                    </p:set>
                                    <p:animEffect transition="in" filter="fade">
                                      <p:cBhvr>
                                        <p:cTn id="112" dur="1000"/>
                                        <p:tgtEl>
                                          <p:spTgt spid="73"/>
                                        </p:tgtEl>
                                      </p:cBhvr>
                                    </p:animEffect>
                                    <p:anim calcmode="lin" valueType="num">
                                      <p:cBhvr>
                                        <p:cTn id="113" dur="1000" fill="hold"/>
                                        <p:tgtEl>
                                          <p:spTgt spid="73"/>
                                        </p:tgtEl>
                                        <p:attrNameLst>
                                          <p:attrName>ppt_x</p:attrName>
                                        </p:attrNameLst>
                                      </p:cBhvr>
                                      <p:tavLst>
                                        <p:tav tm="0">
                                          <p:val>
                                            <p:strVal val="#ppt_x"/>
                                          </p:val>
                                        </p:tav>
                                        <p:tav tm="100000">
                                          <p:val>
                                            <p:strVal val="#ppt_x"/>
                                          </p:val>
                                        </p:tav>
                                      </p:tavLst>
                                    </p:anim>
                                    <p:anim calcmode="lin" valueType="num">
                                      <p:cBhvr>
                                        <p:cTn id="114" dur="1000" fill="hold"/>
                                        <p:tgtEl>
                                          <p:spTgt spid="73"/>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81"/>
                                        </p:tgtEl>
                                        <p:attrNameLst>
                                          <p:attrName>style.visibility</p:attrName>
                                        </p:attrNameLst>
                                      </p:cBhvr>
                                      <p:to>
                                        <p:strVal val="visible"/>
                                      </p:to>
                                    </p:set>
                                    <p:animEffect transition="in" filter="fade">
                                      <p:cBhvr>
                                        <p:cTn id="117" dur="1000"/>
                                        <p:tgtEl>
                                          <p:spTgt spid="81"/>
                                        </p:tgtEl>
                                      </p:cBhvr>
                                    </p:animEffect>
                                    <p:anim calcmode="lin" valueType="num">
                                      <p:cBhvr>
                                        <p:cTn id="118" dur="1000" fill="hold"/>
                                        <p:tgtEl>
                                          <p:spTgt spid="81"/>
                                        </p:tgtEl>
                                        <p:attrNameLst>
                                          <p:attrName>ppt_x</p:attrName>
                                        </p:attrNameLst>
                                      </p:cBhvr>
                                      <p:tavLst>
                                        <p:tav tm="0">
                                          <p:val>
                                            <p:strVal val="#ppt_x"/>
                                          </p:val>
                                        </p:tav>
                                        <p:tav tm="100000">
                                          <p:val>
                                            <p:strVal val="#ppt_x"/>
                                          </p:val>
                                        </p:tav>
                                      </p:tavLst>
                                    </p:anim>
                                    <p:anim calcmode="lin" valueType="num">
                                      <p:cBhvr>
                                        <p:cTn id="119" dur="1000" fill="hold"/>
                                        <p:tgtEl>
                                          <p:spTgt spid="81"/>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85"/>
                                        </p:tgtEl>
                                        <p:attrNameLst>
                                          <p:attrName>style.visibility</p:attrName>
                                        </p:attrNameLst>
                                      </p:cBhvr>
                                      <p:to>
                                        <p:strVal val="visible"/>
                                      </p:to>
                                    </p:set>
                                    <p:animEffect transition="in" filter="fade">
                                      <p:cBhvr>
                                        <p:cTn id="122" dur="1000"/>
                                        <p:tgtEl>
                                          <p:spTgt spid="85"/>
                                        </p:tgtEl>
                                      </p:cBhvr>
                                    </p:animEffect>
                                    <p:anim calcmode="lin" valueType="num">
                                      <p:cBhvr>
                                        <p:cTn id="123" dur="1000" fill="hold"/>
                                        <p:tgtEl>
                                          <p:spTgt spid="85"/>
                                        </p:tgtEl>
                                        <p:attrNameLst>
                                          <p:attrName>ppt_x</p:attrName>
                                        </p:attrNameLst>
                                      </p:cBhvr>
                                      <p:tavLst>
                                        <p:tav tm="0">
                                          <p:val>
                                            <p:strVal val="#ppt_x"/>
                                          </p:val>
                                        </p:tav>
                                        <p:tav tm="100000">
                                          <p:val>
                                            <p:strVal val="#ppt_x"/>
                                          </p:val>
                                        </p:tav>
                                      </p:tavLst>
                                    </p:anim>
                                    <p:anim calcmode="lin" valueType="num">
                                      <p:cBhvr>
                                        <p:cTn id="124" dur="1000" fill="hold"/>
                                        <p:tgtEl>
                                          <p:spTgt spid="85"/>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86"/>
                                        </p:tgtEl>
                                        <p:attrNameLst>
                                          <p:attrName>style.visibility</p:attrName>
                                        </p:attrNameLst>
                                      </p:cBhvr>
                                      <p:to>
                                        <p:strVal val="visible"/>
                                      </p:to>
                                    </p:set>
                                    <p:animEffect transition="in" filter="fade">
                                      <p:cBhvr>
                                        <p:cTn id="127" dur="1000"/>
                                        <p:tgtEl>
                                          <p:spTgt spid="86"/>
                                        </p:tgtEl>
                                      </p:cBhvr>
                                    </p:animEffect>
                                    <p:anim calcmode="lin" valueType="num">
                                      <p:cBhvr>
                                        <p:cTn id="128" dur="1000" fill="hold"/>
                                        <p:tgtEl>
                                          <p:spTgt spid="86"/>
                                        </p:tgtEl>
                                        <p:attrNameLst>
                                          <p:attrName>ppt_x</p:attrName>
                                        </p:attrNameLst>
                                      </p:cBhvr>
                                      <p:tavLst>
                                        <p:tav tm="0">
                                          <p:val>
                                            <p:strVal val="#ppt_x"/>
                                          </p:val>
                                        </p:tav>
                                        <p:tav tm="100000">
                                          <p:val>
                                            <p:strVal val="#ppt_x"/>
                                          </p:val>
                                        </p:tav>
                                      </p:tavLst>
                                    </p:anim>
                                    <p:anim calcmode="lin" valueType="num">
                                      <p:cBhvr>
                                        <p:cTn id="129" dur="1000" fill="hold"/>
                                        <p:tgtEl>
                                          <p:spTgt spid="86"/>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90"/>
                                        </p:tgtEl>
                                        <p:attrNameLst>
                                          <p:attrName>style.visibility</p:attrName>
                                        </p:attrNameLst>
                                      </p:cBhvr>
                                      <p:to>
                                        <p:strVal val="visible"/>
                                      </p:to>
                                    </p:set>
                                    <p:animEffect transition="in" filter="fade">
                                      <p:cBhvr>
                                        <p:cTn id="132" dur="1000"/>
                                        <p:tgtEl>
                                          <p:spTgt spid="90"/>
                                        </p:tgtEl>
                                      </p:cBhvr>
                                    </p:animEffect>
                                    <p:anim calcmode="lin" valueType="num">
                                      <p:cBhvr>
                                        <p:cTn id="133" dur="1000" fill="hold"/>
                                        <p:tgtEl>
                                          <p:spTgt spid="90"/>
                                        </p:tgtEl>
                                        <p:attrNameLst>
                                          <p:attrName>ppt_x</p:attrName>
                                        </p:attrNameLst>
                                      </p:cBhvr>
                                      <p:tavLst>
                                        <p:tav tm="0">
                                          <p:val>
                                            <p:strVal val="#ppt_x"/>
                                          </p:val>
                                        </p:tav>
                                        <p:tav tm="100000">
                                          <p:val>
                                            <p:strVal val="#ppt_x"/>
                                          </p:val>
                                        </p:tav>
                                      </p:tavLst>
                                    </p:anim>
                                    <p:anim calcmode="lin" valueType="num">
                                      <p:cBhvr>
                                        <p:cTn id="134" dur="1000" fill="hold"/>
                                        <p:tgtEl>
                                          <p:spTgt spid="90"/>
                                        </p:tgtEl>
                                        <p:attrNameLst>
                                          <p:attrName>ppt_y</p:attrName>
                                        </p:attrNameLst>
                                      </p:cBhvr>
                                      <p:tavLst>
                                        <p:tav tm="0">
                                          <p:val>
                                            <p:strVal val="#ppt_y+.1"/>
                                          </p:val>
                                        </p:tav>
                                        <p:tav tm="100000">
                                          <p:val>
                                            <p:strVal val="#ppt_y"/>
                                          </p:val>
                                        </p:tav>
                                      </p:tavLst>
                                    </p:anim>
                                  </p:childTnLst>
                                </p:cTn>
                              </p:par>
                              <p:par>
                                <p:cTn id="135" presetID="42" presetClass="entr" presetSubtype="0" fill="hold" nodeType="withEffect">
                                  <p:stCondLst>
                                    <p:cond delay="0"/>
                                  </p:stCondLst>
                                  <p:childTnLst>
                                    <p:set>
                                      <p:cBhvr>
                                        <p:cTn id="136" dur="1" fill="hold">
                                          <p:stCondLst>
                                            <p:cond delay="0"/>
                                          </p:stCondLst>
                                        </p:cTn>
                                        <p:tgtEl>
                                          <p:spTgt spid="93"/>
                                        </p:tgtEl>
                                        <p:attrNameLst>
                                          <p:attrName>style.visibility</p:attrName>
                                        </p:attrNameLst>
                                      </p:cBhvr>
                                      <p:to>
                                        <p:strVal val="visible"/>
                                      </p:to>
                                    </p:set>
                                    <p:animEffect transition="in" filter="fade">
                                      <p:cBhvr>
                                        <p:cTn id="137" dur="1000"/>
                                        <p:tgtEl>
                                          <p:spTgt spid="93"/>
                                        </p:tgtEl>
                                      </p:cBhvr>
                                    </p:animEffect>
                                    <p:anim calcmode="lin" valueType="num">
                                      <p:cBhvr>
                                        <p:cTn id="138" dur="1000" fill="hold"/>
                                        <p:tgtEl>
                                          <p:spTgt spid="93"/>
                                        </p:tgtEl>
                                        <p:attrNameLst>
                                          <p:attrName>ppt_x</p:attrName>
                                        </p:attrNameLst>
                                      </p:cBhvr>
                                      <p:tavLst>
                                        <p:tav tm="0">
                                          <p:val>
                                            <p:strVal val="#ppt_x"/>
                                          </p:val>
                                        </p:tav>
                                        <p:tav tm="100000">
                                          <p:val>
                                            <p:strVal val="#ppt_x"/>
                                          </p:val>
                                        </p:tav>
                                      </p:tavLst>
                                    </p:anim>
                                    <p:anim calcmode="lin" valueType="num">
                                      <p:cBhvr>
                                        <p:cTn id="139" dur="1000" fill="hold"/>
                                        <p:tgtEl>
                                          <p:spTgt spid="93"/>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95"/>
                                        </p:tgtEl>
                                        <p:attrNameLst>
                                          <p:attrName>style.visibility</p:attrName>
                                        </p:attrNameLst>
                                      </p:cBhvr>
                                      <p:to>
                                        <p:strVal val="visible"/>
                                      </p:to>
                                    </p:set>
                                    <p:animEffect transition="in" filter="fade">
                                      <p:cBhvr>
                                        <p:cTn id="142" dur="1000"/>
                                        <p:tgtEl>
                                          <p:spTgt spid="95"/>
                                        </p:tgtEl>
                                      </p:cBhvr>
                                    </p:animEffect>
                                    <p:anim calcmode="lin" valueType="num">
                                      <p:cBhvr>
                                        <p:cTn id="143" dur="1000" fill="hold"/>
                                        <p:tgtEl>
                                          <p:spTgt spid="95"/>
                                        </p:tgtEl>
                                        <p:attrNameLst>
                                          <p:attrName>ppt_x</p:attrName>
                                        </p:attrNameLst>
                                      </p:cBhvr>
                                      <p:tavLst>
                                        <p:tav tm="0">
                                          <p:val>
                                            <p:strVal val="#ppt_x"/>
                                          </p:val>
                                        </p:tav>
                                        <p:tav tm="100000">
                                          <p:val>
                                            <p:strVal val="#ppt_x"/>
                                          </p:val>
                                        </p:tav>
                                      </p:tavLst>
                                    </p:anim>
                                    <p:anim calcmode="lin" valueType="num">
                                      <p:cBhvr>
                                        <p:cTn id="144" dur="1000" fill="hold"/>
                                        <p:tgtEl>
                                          <p:spTgt spid="95"/>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96"/>
                                        </p:tgtEl>
                                        <p:attrNameLst>
                                          <p:attrName>style.visibility</p:attrName>
                                        </p:attrNameLst>
                                      </p:cBhvr>
                                      <p:to>
                                        <p:strVal val="visible"/>
                                      </p:to>
                                    </p:set>
                                    <p:animEffect transition="in" filter="fade">
                                      <p:cBhvr>
                                        <p:cTn id="147" dur="1000"/>
                                        <p:tgtEl>
                                          <p:spTgt spid="96"/>
                                        </p:tgtEl>
                                      </p:cBhvr>
                                    </p:animEffect>
                                    <p:anim calcmode="lin" valueType="num">
                                      <p:cBhvr>
                                        <p:cTn id="148" dur="1000" fill="hold"/>
                                        <p:tgtEl>
                                          <p:spTgt spid="96"/>
                                        </p:tgtEl>
                                        <p:attrNameLst>
                                          <p:attrName>ppt_x</p:attrName>
                                        </p:attrNameLst>
                                      </p:cBhvr>
                                      <p:tavLst>
                                        <p:tav tm="0">
                                          <p:val>
                                            <p:strVal val="#ppt_x"/>
                                          </p:val>
                                        </p:tav>
                                        <p:tav tm="100000">
                                          <p:val>
                                            <p:strVal val="#ppt_x"/>
                                          </p:val>
                                        </p:tav>
                                      </p:tavLst>
                                    </p:anim>
                                    <p:anim calcmode="lin" valueType="num">
                                      <p:cBhvr>
                                        <p:cTn id="149" dur="1000" fill="hold"/>
                                        <p:tgtEl>
                                          <p:spTgt spid="96"/>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97"/>
                                        </p:tgtEl>
                                        <p:attrNameLst>
                                          <p:attrName>style.visibility</p:attrName>
                                        </p:attrNameLst>
                                      </p:cBhvr>
                                      <p:to>
                                        <p:strVal val="visible"/>
                                      </p:to>
                                    </p:set>
                                    <p:animEffect transition="in" filter="fade">
                                      <p:cBhvr>
                                        <p:cTn id="152" dur="1000"/>
                                        <p:tgtEl>
                                          <p:spTgt spid="97"/>
                                        </p:tgtEl>
                                      </p:cBhvr>
                                    </p:animEffect>
                                    <p:anim calcmode="lin" valueType="num">
                                      <p:cBhvr>
                                        <p:cTn id="153" dur="1000" fill="hold"/>
                                        <p:tgtEl>
                                          <p:spTgt spid="97"/>
                                        </p:tgtEl>
                                        <p:attrNameLst>
                                          <p:attrName>ppt_x</p:attrName>
                                        </p:attrNameLst>
                                      </p:cBhvr>
                                      <p:tavLst>
                                        <p:tav tm="0">
                                          <p:val>
                                            <p:strVal val="#ppt_x"/>
                                          </p:val>
                                        </p:tav>
                                        <p:tav tm="100000">
                                          <p:val>
                                            <p:strVal val="#ppt_x"/>
                                          </p:val>
                                        </p:tav>
                                      </p:tavLst>
                                    </p:anim>
                                    <p:anim calcmode="lin" valueType="num">
                                      <p:cBhvr>
                                        <p:cTn id="154" dur="1000" fill="hold"/>
                                        <p:tgtEl>
                                          <p:spTgt spid="97"/>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68"/>
                                        </p:tgtEl>
                                        <p:attrNameLst>
                                          <p:attrName>style.visibility</p:attrName>
                                        </p:attrNameLst>
                                      </p:cBhvr>
                                      <p:to>
                                        <p:strVal val="visible"/>
                                      </p:to>
                                    </p:set>
                                    <p:animEffect transition="in" filter="fade">
                                      <p:cBhvr>
                                        <p:cTn id="157" dur="1000"/>
                                        <p:tgtEl>
                                          <p:spTgt spid="68"/>
                                        </p:tgtEl>
                                      </p:cBhvr>
                                    </p:animEffect>
                                    <p:anim calcmode="lin" valueType="num">
                                      <p:cBhvr>
                                        <p:cTn id="158" dur="1000" fill="hold"/>
                                        <p:tgtEl>
                                          <p:spTgt spid="68"/>
                                        </p:tgtEl>
                                        <p:attrNameLst>
                                          <p:attrName>ppt_x</p:attrName>
                                        </p:attrNameLst>
                                      </p:cBhvr>
                                      <p:tavLst>
                                        <p:tav tm="0">
                                          <p:val>
                                            <p:strVal val="#ppt_x"/>
                                          </p:val>
                                        </p:tav>
                                        <p:tav tm="100000">
                                          <p:val>
                                            <p:strVal val="#ppt_x"/>
                                          </p:val>
                                        </p:tav>
                                      </p:tavLst>
                                    </p:anim>
                                    <p:anim calcmode="lin" valueType="num">
                                      <p:cBhvr>
                                        <p:cTn id="159" dur="1000" fill="hold"/>
                                        <p:tgtEl>
                                          <p:spTgt spid="68"/>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60"/>
                                        </p:tgtEl>
                                        <p:attrNameLst>
                                          <p:attrName>style.visibility</p:attrName>
                                        </p:attrNameLst>
                                      </p:cBhvr>
                                      <p:to>
                                        <p:strVal val="visible"/>
                                      </p:to>
                                    </p:set>
                                    <p:animEffect transition="in" filter="fade">
                                      <p:cBhvr>
                                        <p:cTn id="162" dur="1000"/>
                                        <p:tgtEl>
                                          <p:spTgt spid="60"/>
                                        </p:tgtEl>
                                      </p:cBhvr>
                                    </p:animEffect>
                                    <p:anim calcmode="lin" valueType="num">
                                      <p:cBhvr>
                                        <p:cTn id="163" dur="1000" fill="hold"/>
                                        <p:tgtEl>
                                          <p:spTgt spid="60"/>
                                        </p:tgtEl>
                                        <p:attrNameLst>
                                          <p:attrName>ppt_x</p:attrName>
                                        </p:attrNameLst>
                                      </p:cBhvr>
                                      <p:tavLst>
                                        <p:tav tm="0">
                                          <p:val>
                                            <p:strVal val="#ppt_x"/>
                                          </p:val>
                                        </p:tav>
                                        <p:tav tm="100000">
                                          <p:val>
                                            <p:strVal val="#ppt_x"/>
                                          </p:val>
                                        </p:tav>
                                      </p:tavLst>
                                    </p:anim>
                                    <p:anim calcmode="lin" valueType="num">
                                      <p:cBhvr>
                                        <p:cTn id="164" dur="1000" fill="hold"/>
                                        <p:tgtEl>
                                          <p:spTgt spid="60"/>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59"/>
                                        </p:tgtEl>
                                        <p:attrNameLst>
                                          <p:attrName>style.visibility</p:attrName>
                                        </p:attrNameLst>
                                      </p:cBhvr>
                                      <p:to>
                                        <p:strVal val="visible"/>
                                      </p:to>
                                    </p:set>
                                    <p:animEffect transition="in" filter="fade">
                                      <p:cBhvr>
                                        <p:cTn id="167" dur="1000"/>
                                        <p:tgtEl>
                                          <p:spTgt spid="59"/>
                                        </p:tgtEl>
                                      </p:cBhvr>
                                    </p:animEffect>
                                    <p:anim calcmode="lin" valueType="num">
                                      <p:cBhvr>
                                        <p:cTn id="168" dur="1000" fill="hold"/>
                                        <p:tgtEl>
                                          <p:spTgt spid="59"/>
                                        </p:tgtEl>
                                        <p:attrNameLst>
                                          <p:attrName>ppt_x</p:attrName>
                                        </p:attrNameLst>
                                      </p:cBhvr>
                                      <p:tavLst>
                                        <p:tav tm="0">
                                          <p:val>
                                            <p:strVal val="#ppt_x"/>
                                          </p:val>
                                        </p:tav>
                                        <p:tav tm="100000">
                                          <p:val>
                                            <p:strVal val="#ppt_x"/>
                                          </p:val>
                                        </p:tav>
                                      </p:tavLst>
                                    </p:anim>
                                    <p:anim calcmode="lin" valueType="num">
                                      <p:cBhvr>
                                        <p:cTn id="169" dur="1000" fill="hold"/>
                                        <p:tgtEl>
                                          <p:spTgt spid="59"/>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63"/>
                                        </p:tgtEl>
                                        <p:attrNameLst>
                                          <p:attrName>style.visibility</p:attrName>
                                        </p:attrNameLst>
                                      </p:cBhvr>
                                      <p:to>
                                        <p:strVal val="visible"/>
                                      </p:to>
                                    </p:set>
                                    <p:animEffect transition="in" filter="fade">
                                      <p:cBhvr>
                                        <p:cTn id="172" dur="1000"/>
                                        <p:tgtEl>
                                          <p:spTgt spid="63"/>
                                        </p:tgtEl>
                                      </p:cBhvr>
                                    </p:animEffect>
                                    <p:anim calcmode="lin" valueType="num">
                                      <p:cBhvr>
                                        <p:cTn id="173" dur="1000" fill="hold"/>
                                        <p:tgtEl>
                                          <p:spTgt spid="63"/>
                                        </p:tgtEl>
                                        <p:attrNameLst>
                                          <p:attrName>ppt_x</p:attrName>
                                        </p:attrNameLst>
                                      </p:cBhvr>
                                      <p:tavLst>
                                        <p:tav tm="0">
                                          <p:val>
                                            <p:strVal val="#ppt_x"/>
                                          </p:val>
                                        </p:tav>
                                        <p:tav tm="100000">
                                          <p:val>
                                            <p:strVal val="#ppt_x"/>
                                          </p:val>
                                        </p:tav>
                                      </p:tavLst>
                                    </p:anim>
                                    <p:anim calcmode="lin" valueType="num">
                                      <p:cBhvr>
                                        <p:cTn id="174"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8" grpId="0" animBg="1"/>
      <p:bldP spid="109" grpId="0" animBg="1"/>
      <p:bldP spid="110" grpId="0" animBg="1"/>
      <p:bldP spid="112" grpId="0" animBg="1"/>
      <p:bldP spid="113" grpId="0" animBg="1"/>
      <p:bldP spid="118" grpId="0"/>
      <p:bldP spid="175" grpId="0"/>
      <p:bldP spid="176" grpId="0"/>
      <p:bldP spid="178" grpId="0"/>
      <p:bldP spid="218" grpId="0"/>
      <p:bldP spid="219" grpId="0"/>
      <p:bldP spid="253" grpId="0"/>
      <p:bldP spid="254" grpId="0"/>
      <p:bldP spid="72" grpId="0" animBg="1"/>
      <p:bldP spid="73" grpId="0" animBg="1"/>
      <p:bldP spid="81" grpId="0"/>
      <p:bldP spid="95" grpId="0"/>
      <p:bldP spid="96" grpId="0"/>
      <p:bldP spid="97" grpId="0"/>
      <p:bldP spid="59" grpId="0" animBg="1"/>
      <p:bldP spid="60" grpId="0" animBg="1"/>
      <p:bldP spid="63" grpId="0" animBg="1"/>
      <p:bldP spid="6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599302" y="445780"/>
            <a:ext cx="11237870" cy="830997"/>
          </a:xfrm>
        </p:spPr>
        <p:txBody>
          <a:bodyPr vert="horz" wrap="square" lIns="0" tIns="0" rIns="0" bIns="0" rtlCol="0" anchor="t">
            <a:spAutoFit/>
          </a:bodyPr>
          <a:lstStyle/>
          <a:p>
            <a:pPr algn="ctr"/>
            <a:r>
              <a:rPr lang="en-US" sz="5400" b="0" dirty="0">
                <a:solidFill>
                  <a:schemeClr val="tx1"/>
                </a:solidFill>
                <a:latin typeface="+mn-lt"/>
              </a:rPr>
              <a:t>Popular Frameworks</a:t>
            </a:r>
          </a:p>
        </p:txBody>
      </p:sp>
      <p:sp>
        <p:nvSpPr>
          <p:cNvPr id="2" name="Rectangle 1">
            <a:extLst>
              <a:ext uri="{FF2B5EF4-FFF2-40B4-BE49-F238E27FC236}">
                <a16:creationId xmlns:a16="http://schemas.microsoft.com/office/drawing/2014/main" id="{849F8769-80BC-462E-8B6A-AB6138465279}"/>
              </a:ext>
            </a:extLst>
          </p:cNvPr>
          <p:cNvSpPr/>
          <p:nvPr/>
        </p:nvSpPr>
        <p:spPr bwMode="auto">
          <a:xfrm>
            <a:off x="458192" y="2133836"/>
            <a:ext cx="5646305" cy="42628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solidFill>
                <a:schemeClr val="accent3"/>
              </a:soli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F3B20809-258E-4D7A-90E3-523C2E67A240}"/>
              </a:ext>
            </a:extLst>
          </p:cNvPr>
          <p:cNvSpPr/>
          <p:nvPr/>
        </p:nvSpPr>
        <p:spPr bwMode="auto">
          <a:xfrm>
            <a:off x="6313657" y="2133836"/>
            <a:ext cx="5646305" cy="426285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A8FF9CCA-63FC-4BE0-B83A-21657DFE4FDF}"/>
              </a:ext>
            </a:extLst>
          </p:cNvPr>
          <p:cNvGrpSpPr/>
          <p:nvPr/>
        </p:nvGrpSpPr>
        <p:grpSpPr>
          <a:xfrm>
            <a:off x="5895334" y="4007245"/>
            <a:ext cx="576566" cy="576566"/>
            <a:chOff x="5664926" y="3703417"/>
            <a:chExt cx="565312" cy="565312"/>
          </a:xfrm>
          <a:solidFill>
            <a:schemeClr val="bg1"/>
          </a:solidFill>
        </p:grpSpPr>
        <p:sp>
          <p:nvSpPr>
            <p:cNvPr id="25" name="Oval 24">
              <a:extLst>
                <a:ext uri="{FF2B5EF4-FFF2-40B4-BE49-F238E27FC236}">
                  <a16:creationId xmlns:a16="http://schemas.microsoft.com/office/drawing/2014/main" id="{0C91F430-35BE-482F-B7B3-E1804DFC1ECF}"/>
                </a:ext>
              </a:extLst>
            </p:cNvPr>
            <p:cNvSpPr/>
            <p:nvPr/>
          </p:nvSpPr>
          <p:spPr bwMode="auto">
            <a:xfrm>
              <a:off x="5664926" y="3703417"/>
              <a:ext cx="565312" cy="565312"/>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Cross 25">
              <a:extLst>
                <a:ext uri="{FF2B5EF4-FFF2-40B4-BE49-F238E27FC236}">
                  <a16:creationId xmlns:a16="http://schemas.microsoft.com/office/drawing/2014/main" id="{6D090A39-DCDA-4842-B8A0-685BD5A4711D}"/>
                </a:ext>
              </a:extLst>
            </p:cNvPr>
            <p:cNvSpPr/>
            <p:nvPr/>
          </p:nvSpPr>
          <p:spPr bwMode="auto">
            <a:xfrm>
              <a:off x="5836999" y="3877102"/>
              <a:ext cx="217940" cy="217940"/>
            </a:xfrm>
            <a:prstGeom prst="plus">
              <a:avLst>
                <a:gd name="adj" fmla="val 38043"/>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7" name="Rectangle 26">
            <a:extLst>
              <a:ext uri="{FF2B5EF4-FFF2-40B4-BE49-F238E27FC236}">
                <a16:creationId xmlns:a16="http://schemas.microsoft.com/office/drawing/2014/main" id="{D200D14F-8272-4FB1-891A-BA038CC7D1DF}"/>
              </a:ext>
            </a:extLst>
          </p:cNvPr>
          <p:cNvSpPr/>
          <p:nvPr/>
        </p:nvSpPr>
        <p:spPr>
          <a:xfrm>
            <a:off x="487500" y="2266078"/>
            <a:ext cx="5583333" cy="414353"/>
          </a:xfrm>
          <a:prstGeom prst="rect">
            <a:avLst/>
          </a:prstGeom>
        </p:spPr>
        <p:txBody>
          <a:bodyPr wrap="squar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chemeClr val="accent3"/>
                </a:solidFill>
                <a:effectLst/>
                <a:uLnTx/>
                <a:uFillTx/>
                <a:latin typeface="Segoe UI Semibold" panose="020B0702040204020203" pitchFamily="34" charset="0"/>
                <a:ea typeface="+mn-ea"/>
                <a:cs typeface="Segoe UI" charset="0"/>
              </a:rPr>
              <a:t>Use your favorite deep learning frameworks</a:t>
            </a:r>
            <a:endParaRPr kumimoji="0" lang="en-US" sz="2040" b="0" i="0" u="none" strike="noStrike" kern="1200" cap="none" spc="0" normalizeH="0" baseline="0" noProof="0" dirty="0">
              <a:ln>
                <a:noFill/>
              </a:ln>
              <a:solidFill>
                <a:schemeClr val="accent3"/>
              </a:solidFill>
              <a:effectLst/>
              <a:uLnTx/>
              <a:uFillTx/>
              <a:latin typeface="Segoe UI"/>
              <a:ea typeface="+mn-ea"/>
            </a:endParaRPr>
          </a:p>
        </p:txBody>
      </p:sp>
      <p:pic>
        <p:nvPicPr>
          <p:cNvPr id="28" name="Picture 24">
            <a:extLst>
              <a:ext uri="{FF2B5EF4-FFF2-40B4-BE49-F238E27FC236}">
                <a16:creationId xmlns:a16="http://schemas.microsoft.com/office/drawing/2014/main" id="{9DA0EBAF-EA4A-4AF3-B5E7-4C76D0BB7DBE}"/>
              </a:ext>
            </a:extLst>
          </p:cNvPr>
          <p:cNvPicPr>
            <a:picLocks noChangeAspect="1" noChangeArrowheads="1"/>
          </p:cNvPicPr>
          <p:nvPr/>
        </p:nvPicPr>
        <p:blipFill>
          <a:blip r:embed="rId3">
            <a:duotone>
              <a:schemeClr val="accent3">
                <a:shade val="45000"/>
                <a:satMod val="135000"/>
              </a:schemeClr>
              <a:prstClr val="white"/>
            </a:duotone>
          </a:blip>
          <a:stretch>
            <a:fillRect/>
          </a:stretch>
        </p:blipFill>
        <p:spPr bwMode="auto">
          <a:xfrm>
            <a:off x="1491526" y="3531561"/>
            <a:ext cx="297848" cy="31869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66C27449-9B38-46A4-A81C-17FF56D843E9}"/>
              </a:ext>
            </a:extLst>
          </p:cNvPr>
          <p:cNvPicPr>
            <a:picLocks noChangeAspect="1" noChangeArrowheads="1"/>
          </p:cNvPicPr>
          <p:nvPr/>
        </p:nvPicPr>
        <p:blipFill>
          <a:blip r:embed="rId4">
            <a:duotone>
              <a:schemeClr val="accent3">
                <a:shade val="45000"/>
                <a:satMod val="135000"/>
              </a:schemeClr>
              <a:prstClr val="white"/>
            </a:duotone>
          </a:blip>
          <a:stretch>
            <a:fillRect/>
          </a:stretch>
        </p:blipFill>
        <p:spPr bwMode="auto">
          <a:xfrm>
            <a:off x="3015399" y="3514669"/>
            <a:ext cx="267696" cy="3195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2">
            <a:extLst>
              <a:ext uri="{FF2B5EF4-FFF2-40B4-BE49-F238E27FC236}">
                <a16:creationId xmlns:a16="http://schemas.microsoft.com/office/drawing/2014/main" id="{98F0352B-1CCB-4511-8DA7-8CB9E85D70E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bwMode="auto">
          <a:xfrm>
            <a:off x="8826082" y="3379621"/>
            <a:ext cx="442338" cy="43172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6">
            <a:extLst>
              <a:ext uri="{FF2B5EF4-FFF2-40B4-BE49-F238E27FC236}">
                <a16:creationId xmlns:a16="http://schemas.microsoft.com/office/drawing/2014/main" id="{3D3A9B22-09B8-4A36-B992-D1973E9FD40C}"/>
              </a:ext>
            </a:extLst>
          </p:cNvPr>
          <p:cNvPicPr>
            <a:picLocks noChangeAspect="1" noChangeArrowheads="1"/>
          </p:cNvPicPr>
          <p:nvPr/>
        </p:nvPicPr>
        <p:blipFill>
          <a:blip r:embed="rId7">
            <a:duotone>
              <a:schemeClr val="accent3">
                <a:shade val="45000"/>
                <a:satMod val="135000"/>
              </a:schemeClr>
              <a:prstClr val="white"/>
            </a:duotone>
          </a:blip>
          <a:stretch>
            <a:fillRect/>
          </a:stretch>
        </p:blipFill>
        <p:spPr bwMode="auto">
          <a:xfrm>
            <a:off x="1390047" y="4911396"/>
            <a:ext cx="338072" cy="33807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8">
            <a:extLst>
              <a:ext uri="{FF2B5EF4-FFF2-40B4-BE49-F238E27FC236}">
                <a16:creationId xmlns:a16="http://schemas.microsoft.com/office/drawing/2014/main" id="{831E146A-5F40-40B4-A580-0C3F32C72CE0}"/>
              </a:ext>
            </a:extLst>
          </p:cNvPr>
          <p:cNvPicPr>
            <a:picLocks noChangeAspect="1" noChangeArrowheads="1"/>
          </p:cNvPicPr>
          <p:nvPr/>
        </p:nvPicPr>
        <p:blipFill>
          <a:blip r:embed="rId8">
            <a:duotone>
              <a:schemeClr val="accent3">
                <a:shade val="45000"/>
                <a:satMod val="135000"/>
              </a:schemeClr>
              <a:prstClr val="white"/>
            </a:duotone>
          </a:blip>
          <a:stretch>
            <a:fillRect/>
          </a:stretch>
        </p:blipFill>
        <p:spPr bwMode="auto">
          <a:xfrm>
            <a:off x="2978842" y="4902663"/>
            <a:ext cx="329899" cy="23046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8582E8BE-7525-4BD1-943E-1FBD08CACF39}"/>
              </a:ext>
            </a:extLst>
          </p:cNvPr>
          <p:cNvPicPr>
            <a:picLocks noChangeAspect="1" noChangeArrowheads="1"/>
          </p:cNvPicPr>
          <p:nvPr/>
        </p:nvPicPr>
        <p:blipFill>
          <a:blip r:embed="rId9">
            <a:duotone>
              <a:schemeClr val="accent3">
                <a:shade val="45000"/>
                <a:satMod val="135000"/>
              </a:schemeClr>
              <a:prstClr val="white"/>
            </a:duotone>
          </a:blip>
          <a:stretch>
            <a:fillRect/>
          </a:stretch>
        </p:blipFill>
        <p:spPr bwMode="auto">
          <a:xfrm>
            <a:off x="4494042" y="3492239"/>
            <a:ext cx="584768" cy="318699"/>
          </a:xfrm>
          <a:prstGeom prst="rect">
            <a:avLst/>
          </a:prstGeom>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4B942C39-A726-49AB-A59A-670C1B3E402C}"/>
              </a:ext>
            </a:extLst>
          </p:cNvPr>
          <p:cNvSpPr/>
          <p:nvPr/>
        </p:nvSpPr>
        <p:spPr>
          <a:xfrm>
            <a:off x="1254834" y="3947475"/>
            <a:ext cx="784628" cy="192135"/>
          </a:xfrm>
          <a:prstGeom prst="rect">
            <a:avLst/>
          </a:prstGeom>
        </p:spPr>
        <p:txBody>
          <a:bodyPr wrap="non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TensorFlow</a:t>
            </a:r>
          </a:p>
        </p:txBody>
      </p:sp>
      <p:sp>
        <p:nvSpPr>
          <p:cNvPr id="38" name="Rectangle 37">
            <a:extLst>
              <a:ext uri="{FF2B5EF4-FFF2-40B4-BE49-F238E27FC236}">
                <a16:creationId xmlns:a16="http://schemas.microsoft.com/office/drawing/2014/main" id="{039ED83D-5944-4032-BDA7-4C879E22DA1C}"/>
              </a:ext>
            </a:extLst>
          </p:cNvPr>
          <p:cNvSpPr/>
          <p:nvPr/>
        </p:nvSpPr>
        <p:spPr>
          <a:xfrm>
            <a:off x="2877244" y="3937751"/>
            <a:ext cx="543839" cy="192135"/>
          </a:xfrm>
          <a:prstGeom prst="rect">
            <a:avLst/>
          </a:prstGeom>
        </p:spPr>
        <p:txBody>
          <a:bodyPr wrap="non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PyTorch</a:t>
            </a:r>
          </a:p>
        </p:txBody>
      </p:sp>
      <p:sp>
        <p:nvSpPr>
          <p:cNvPr id="39" name="Rectangle 38">
            <a:extLst>
              <a:ext uri="{FF2B5EF4-FFF2-40B4-BE49-F238E27FC236}">
                <a16:creationId xmlns:a16="http://schemas.microsoft.com/office/drawing/2014/main" id="{E5924846-1E5A-47E8-9F71-5C243858A932}"/>
              </a:ext>
            </a:extLst>
          </p:cNvPr>
          <p:cNvSpPr/>
          <p:nvPr/>
        </p:nvSpPr>
        <p:spPr>
          <a:xfrm>
            <a:off x="4376227" y="3908154"/>
            <a:ext cx="820400" cy="192135"/>
          </a:xfrm>
          <a:prstGeom prst="rect">
            <a:avLst/>
          </a:prstGeom>
        </p:spPr>
        <p:txBody>
          <a:bodyPr wrap="non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Scikit-Learn</a:t>
            </a:r>
          </a:p>
        </p:txBody>
      </p:sp>
      <p:sp>
        <p:nvSpPr>
          <p:cNvPr id="42" name="Rectangle 41">
            <a:extLst>
              <a:ext uri="{FF2B5EF4-FFF2-40B4-BE49-F238E27FC236}">
                <a16:creationId xmlns:a16="http://schemas.microsoft.com/office/drawing/2014/main" id="{C90D8A30-64C6-416B-A854-DF284CC9D30B}"/>
              </a:ext>
            </a:extLst>
          </p:cNvPr>
          <p:cNvSpPr/>
          <p:nvPr/>
        </p:nvSpPr>
        <p:spPr>
          <a:xfrm>
            <a:off x="1311394" y="5311923"/>
            <a:ext cx="495379" cy="192135"/>
          </a:xfrm>
          <a:prstGeom prst="rect">
            <a:avLst/>
          </a:prstGeom>
        </p:spPr>
        <p:txBody>
          <a:bodyPr wrap="non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MXNet</a:t>
            </a:r>
          </a:p>
        </p:txBody>
      </p:sp>
      <p:sp>
        <p:nvSpPr>
          <p:cNvPr id="43" name="Rectangle 42">
            <a:extLst>
              <a:ext uri="{FF2B5EF4-FFF2-40B4-BE49-F238E27FC236}">
                <a16:creationId xmlns:a16="http://schemas.microsoft.com/office/drawing/2014/main" id="{629B2C1E-5B39-4042-BD10-745058CFE774}"/>
              </a:ext>
            </a:extLst>
          </p:cNvPr>
          <p:cNvSpPr/>
          <p:nvPr/>
        </p:nvSpPr>
        <p:spPr>
          <a:xfrm>
            <a:off x="2880571" y="5249386"/>
            <a:ext cx="526443" cy="188385"/>
          </a:xfrm>
          <a:prstGeom prst="rect">
            <a:avLst/>
          </a:prstGeom>
        </p:spPr>
        <p:txBody>
          <a:bodyPr wrap="squar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Chainer</a:t>
            </a:r>
          </a:p>
        </p:txBody>
      </p:sp>
      <p:pic>
        <p:nvPicPr>
          <p:cNvPr id="45" name="Picture 44">
            <a:extLst>
              <a:ext uri="{FF2B5EF4-FFF2-40B4-BE49-F238E27FC236}">
                <a16:creationId xmlns:a16="http://schemas.microsoft.com/office/drawing/2014/main" id="{50E16951-FA89-48E8-9B77-E053FA614DBE}"/>
              </a:ext>
            </a:extLst>
          </p:cNvPr>
          <p:cNvPicPr>
            <a:picLocks noChangeAspect="1"/>
          </p:cNvPicPr>
          <p:nvPr/>
        </p:nvPicPr>
        <p:blipFill>
          <a:blip r:embed="rId10">
            <a:duotone>
              <a:schemeClr val="accent3">
                <a:shade val="45000"/>
                <a:satMod val="135000"/>
              </a:schemeClr>
              <a:prstClr val="white"/>
            </a:duotone>
          </a:blip>
          <a:stretch>
            <a:fillRect/>
          </a:stretch>
        </p:blipFill>
        <p:spPr>
          <a:xfrm>
            <a:off x="4696111" y="4829673"/>
            <a:ext cx="292558" cy="285909"/>
          </a:xfrm>
          <a:prstGeom prst="rect">
            <a:avLst/>
          </a:prstGeom>
        </p:spPr>
      </p:pic>
      <p:sp>
        <p:nvSpPr>
          <p:cNvPr id="47" name="Rectangle 46">
            <a:extLst>
              <a:ext uri="{FF2B5EF4-FFF2-40B4-BE49-F238E27FC236}">
                <a16:creationId xmlns:a16="http://schemas.microsoft.com/office/drawing/2014/main" id="{9C64A58A-D11C-4D90-9290-FB8B88BC6397}"/>
              </a:ext>
            </a:extLst>
          </p:cNvPr>
          <p:cNvSpPr/>
          <p:nvPr/>
        </p:nvSpPr>
        <p:spPr>
          <a:xfrm>
            <a:off x="4652153" y="5270165"/>
            <a:ext cx="380477" cy="192135"/>
          </a:xfrm>
          <a:prstGeom prst="rect">
            <a:avLst/>
          </a:prstGeom>
        </p:spPr>
        <p:txBody>
          <a:bodyPr wrap="non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Keras</a:t>
            </a:r>
          </a:p>
        </p:txBody>
      </p:sp>
      <p:sp>
        <p:nvSpPr>
          <p:cNvPr id="49" name="Rectangle 48">
            <a:extLst>
              <a:ext uri="{FF2B5EF4-FFF2-40B4-BE49-F238E27FC236}">
                <a16:creationId xmlns:a16="http://schemas.microsoft.com/office/drawing/2014/main" id="{4EA0287C-CD60-4D88-9A13-10AF58487A0A}"/>
              </a:ext>
            </a:extLst>
          </p:cNvPr>
          <p:cNvSpPr/>
          <p:nvPr/>
        </p:nvSpPr>
        <p:spPr>
          <a:xfrm>
            <a:off x="6313656" y="2266078"/>
            <a:ext cx="5664627" cy="414353"/>
          </a:xfrm>
          <a:prstGeom prst="rect">
            <a:avLst/>
          </a:prstGeom>
        </p:spPr>
        <p:txBody>
          <a:bodyPr wrap="squar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charset="0"/>
              </a:rPr>
              <a:t>without getting locked into one framework</a:t>
            </a:r>
          </a:p>
        </p:txBody>
      </p:sp>
      <p:sp>
        <p:nvSpPr>
          <p:cNvPr id="34" name="Rectangle 33">
            <a:extLst>
              <a:ext uri="{FF2B5EF4-FFF2-40B4-BE49-F238E27FC236}">
                <a16:creationId xmlns:a16="http://schemas.microsoft.com/office/drawing/2014/main" id="{761C5292-DF14-41DF-851F-583059AF69F6}"/>
              </a:ext>
            </a:extLst>
          </p:cNvPr>
          <p:cNvSpPr/>
          <p:nvPr/>
        </p:nvSpPr>
        <p:spPr>
          <a:xfrm>
            <a:off x="8743976" y="3861312"/>
            <a:ext cx="606554" cy="256159"/>
          </a:xfrm>
          <a:prstGeom prst="rect">
            <a:avLst/>
          </a:prstGeom>
        </p:spPr>
        <p:txBody>
          <a:bodyPr wrap="non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ONNX</a:t>
            </a:r>
            <a:endParaRPr kumimoji="0" lang="en-US" sz="1224"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0" name="Rectangle 39">
            <a:extLst>
              <a:ext uri="{FF2B5EF4-FFF2-40B4-BE49-F238E27FC236}">
                <a16:creationId xmlns:a16="http://schemas.microsoft.com/office/drawing/2014/main" id="{8C4282FC-9501-4BDA-B042-A06DE8404E9D}"/>
              </a:ext>
            </a:extLst>
          </p:cNvPr>
          <p:cNvSpPr/>
          <p:nvPr/>
        </p:nvSpPr>
        <p:spPr>
          <a:xfrm>
            <a:off x="6333919" y="4607035"/>
            <a:ext cx="5626043" cy="844990"/>
          </a:xfrm>
          <a:prstGeom prst="rect">
            <a:avLst/>
          </a:prstGeom>
        </p:spPr>
        <p:txBody>
          <a:bodyPr wrap="square">
            <a:spAutoFit/>
          </a:bodyPr>
          <a:lstStyle/>
          <a:p>
            <a:pPr marL="0" marR="0" lvl="0" indent="0" algn="l" defTabSz="932563"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charset="0"/>
              </a:rPr>
              <a:t>Community project created by Microsoft and Facebook</a:t>
            </a:r>
          </a:p>
          <a:p>
            <a:pPr marL="0" marR="0" lvl="0" indent="0" algn="l" defTabSz="932563"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charset="0"/>
              </a:rPr>
              <a:t>Use the best tool for the job. Train in one framework and transfer to another for inference</a:t>
            </a:r>
          </a:p>
        </p:txBody>
      </p:sp>
      <p:sp>
        <p:nvSpPr>
          <p:cNvPr id="37" name="Rectangle 36">
            <a:extLst>
              <a:ext uri="{FF2B5EF4-FFF2-40B4-BE49-F238E27FC236}">
                <a16:creationId xmlns:a16="http://schemas.microsoft.com/office/drawing/2014/main" id="{AA95D9DA-433F-4C07-A481-71FD9B26CB55}"/>
              </a:ext>
            </a:extLst>
          </p:cNvPr>
          <p:cNvSpPr/>
          <p:nvPr/>
        </p:nvSpPr>
        <p:spPr bwMode="auto">
          <a:xfrm>
            <a:off x="11837172" y="124025"/>
            <a:ext cx="512977" cy="8993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BFFADA71-6C01-4C33-BB84-07CE6CF6E4E3}"/>
              </a:ext>
            </a:extLst>
          </p:cNvPr>
          <p:cNvSpPr/>
          <p:nvPr/>
        </p:nvSpPr>
        <p:spPr bwMode="auto">
          <a:xfrm>
            <a:off x="11837172" y="243874"/>
            <a:ext cx="512977" cy="8993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FE2A2878-182E-418A-B90F-6AD591A5994E}"/>
              </a:ext>
            </a:extLst>
          </p:cNvPr>
          <p:cNvSpPr/>
          <p:nvPr/>
        </p:nvSpPr>
        <p:spPr bwMode="auto">
          <a:xfrm>
            <a:off x="11837172" y="363723"/>
            <a:ext cx="512977" cy="8993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6DD309F9-5725-454A-A582-8787BBD42279}"/>
              </a:ext>
            </a:extLst>
          </p:cNvPr>
          <p:cNvSpPr/>
          <p:nvPr/>
        </p:nvSpPr>
        <p:spPr bwMode="auto">
          <a:xfrm>
            <a:off x="11837172" y="483571"/>
            <a:ext cx="512977" cy="8993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1600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 name="Group 316">
            <a:extLst>
              <a:ext uri="{FF2B5EF4-FFF2-40B4-BE49-F238E27FC236}">
                <a16:creationId xmlns:a16="http://schemas.microsoft.com/office/drawing/2014/main" id="{6C47147B-A550-4FBD-964E-3D93CF25538A}"/>
              </a:ext>
            </a:extLst>
          </p:cNvPr>
          <p:cNvGrpSpPr/>
          <p:nvPr/>
        </p:nvGrpSpPr>
        <p:grpSpPr>
          <a:xfrm>
            <a:off x="7989701" y="4381718"/>
            <a:ext cx="679488" cy="520757"/>
            <a:chOff x="7745277" y="4501551"/>
            <a:chExt cx="931982" cy="714265"/>
          </a:xfrm>
        </p:grpSpPr>
        <p:sp>
          <p:nvSpPr>
            <p:cNvPr id="318" name="monitor">
              <a:extLst>
                <a:ext uri="{FF2B5EF4-FFF2-40B4-BE49-F238E27FC236}">
                  <a16:creationId xmlns:a16="http://schemas.microsoft.com/office/drawing/2014/main" id="{B6431B89-EDA5-42BD-9DCC-40E2749755A1}"/>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19" name="TextBox 318">
              <a:extLst>
                <a:ext uri="{FF2B5EF4-FFF2-40B4-BE49-F238E27FC236}">
                  <a16:creationId xmlns:a16="http://schemas.microsoft.com/office/drawing/2014/main" id="{680A8B30-A78B-4E9E-B4E8-22633AFCB296}"/>
                </a:ext>
              </a:extLst>
            </p:cNvPr>
            <p:cNvSpPr txBox="1"/>
            <p:nvPr/>
          </p:nvSpPr>
          <p:spPr>
            <a:xfrm>
              <a:off x="7884995" y="4645916"/>
              <a:ext cx="652550" cy="276626"/>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sp>
        <p:nvSpPr>
          <p:cNvPr id="64" name="Title 2"/>
          <p:cNvSpPr>
            <a:spLocks noGrp="1"/>
          </p:cNvSpPr>
          <p:nvPr>
            <p:ph type="title"/>
          </p:nvPr>
        </p:nvSpPr>
        <p:spPr>
          <a:xfrm>
            <a:off x="599302" y="445780"/>
            <a:ext cx="11237870" cy="830997"/>
          </a:xfrm>
        </p:spPr>
        <p:txBody>
          <a:bodyPr vert="horz" wrap="square" lIns="0" tIns="0" rIns="0" bIns="0" rtlCol="0" anchor="t">
            <a:spAutoFit/>
          </a:bodyPr>
          <a:lstStyle/>
          <a:p>
            <a:pPr algn="ctr"/>
            <a:r>
              <a:rPr lang="en-US" sz="5400" b="0" dirty="0">
                <a:solidFill>
                  <a:schemeClr val="tx1"/>
                </a:solidFill>
                <a:latin typeface="+mn-lt"/>
              </a:rPr>
              <a:t>Azure ML/AI Infrastructure</a:t>
            </a:r>
          </a:p>
        </p:txBody>
      </p:sp>
      <p:grpSp>
        <p:nvGrpSpPr>
          <p:cNvPr id="257" name="Group 256">
            <a:extLst>
              <a:ext uri="{FF2B5EF4-FFF2-40B4-BE49-F238E27FC236}">
                <a16:creationId xmlns:a16="http://schemas.microsoft.com/office/drawing/2014/main" id="{478818D6-EF6E-4ABC-90B0-5BC02C355DA6}"/>
              </a:ext>
            </a:extLst>
          </p:cNvPr>
          <p:cNvGrpSpPr/>
          <p:nvPr/>
        </p:nvGrpSpPr>
        <p:grpSpPr>
          <a:xfrm>
            <a:off x="749931" y="3728093"/>
            <a:ext cx="679488" cy="520757"/>
            <a:chOff x="482514" y="3898203"/>
            <a:chExt cx="865582" cy="663377"/>
          </a:xfrm>
        </p:grpSpPr>
        <p:sp>
          <p:nvSpPr>
            <p:cNvPr id="258" name="monitor">
              <a:extLst>
                <a:ext uri="{FF2B5EF4-FFF2-40B4-BE49-F238E27FC236}">
                  <a16:creationId xmlns:a16="http://schemas.microsoft.com/office/drawing/2014/main" id="{4DF824E9-FA19-4BD4-8BFB-ABCF2C94315A}"/>
                </a:ext>
              </a:extLst>
            </p:cNvPr>
            <p:cNvSpPr>
              <a:spLocks noChangeAspect="1" noEditPoints="1"/>
            </p:cNvSpPr>
            <p:nvPr/>
          </p:nvSpPr>
          <p:spPr bwMode="auto">
            <a:xfrm>
              <a:off x="482514"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59" name="TextBox 258">
              <a:extLst>
                <a:ext uri="{FF2B5EF4-FFF2-40B4-BE49-F238E27FC236}">
                  <a16:creationId xmlns:a16="http://schemas.microsoft.com/office/drawing/2014/main" id="{735FF55A-FAB7-484A-AFCE-EA9CDC679E6F}"/>
                </a:ext>
              </a:extLst>
            </p:cNvPr>
            <p:cNvSpPr txBox="1"/>
            <p:nvPr/>
          </p:nvSpPr>
          <p:spPr>
            <a:xfrm>
              <a:off x="831997" y="4032282"/>
              <a:ext cx="166615" cy="256918"/>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G</a:t>
              </a:r>
            </a:p>
          </p:txBody>
        </p:sp>
      </p:grpSp>
      <p:grpSp>
        <p:nvGrpSpPr>
          <p:cNvPr id="260" name="Group 259">
            <a:extLst>
              <a:ext uri="{FF2B5EF4-FFF2-40B4-BE49-F238E27FC236}">
                <a16:creationId xmlns:a16="http://schemas.microsoft.com/office/drawing/2014/main" id="{C7020BD7-3065-4182-8D63-27800A5278F7}"/>
              </a:ext>
            </a:extLst>
          </p:cNvPr>
          <p:cNvGrpSpPr/>
          <p:nvPr/>
        </p:nvGrpSpPr>
        <p:grpSpPr>
          <a:xfrm>
            <a:off x="1748891" y="3728085"/>
            <a:ext cx="679503" cy="520766"/>
            <a:chOff x="1681172" y="3898203"/>
            <a:chExt cx="865603" cy="663392"/>
          </a:xfrm>
        </p:grpSpPr>
        <p:sp>
          <p:nvSpPr>
            <p:cNvPr id="261" name="monitor">
              <a:extLst>
                <a:ext uri="{FF2B5EF4-FFF2-40B4-BE49-F238E27FC236}">
                  <a16:creationId xmlns:a16="http://schemas.microsoft.com/office/drawing/2014/main" id="{7A202243-286A-4F18-A9F7-CA683BA47D83}"/>
                </a:ext>
              </a:extLst>
            </p:cNvPr>
            <p:cNvSpPr>
              <a:spLocks noChangeAspect="1" noEditPoints="1"/>
            </p:cNvSpPr>
            <p:nvPr/>
          </p:nvSpPr>
          <p:spPr bwMode="auto">
            <a:xfrm>
              <a:off x="1681172"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62" name="TextBox 261">
              <a:extLst>
                <a:ext uri="{FF2B5EF4-FFF2-40B4-BE49-F238E27FC236}">
                  <a16:creationId xmlns:a16="http://schemas.microsoft.com/office/drawing/2014/main" id="{3D5864C4-0EFC-4492-AF0F-A58C15486AB4}"/>
                </a:ext>
              </a:extLst>
            </p:cNvPr>
            <p:cNvSpPr txBox="1"/>
            <p:nvPr/>
          </p:nvSpPr>
          <p:spPr>
            <a:xfrm>
              <a:off x="1919288" y="4032282"/>
              <a:ext cx="374884" cy="256919"/>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Ev3</a:t>
              </a:r>
            </a:p>
          </p:txBody>
        </p:sp>
      </p:grpSp>
      <p:grpSp>
        <p:nvGrpSpPr>
          <p:cNvPr id="263" name="Group 262">
            <a:extLst>
              <a:ext uri="{FF2B5EF4-FFF2-40B4-BE49-F238E27FC236}">
                <a16:creationId xmlns:a16="http://schemas.microsoft.com/office/drawing/2014/main" id="{2791F45C-CBE3-467F-82BE-785FB26DBB46}"/>
              </a:ext>
            </a:extLst>
          </p:cNvPr>
          <p:cNvGrpSpPr/>
          <p:nvPr/>
        </p:nvGrpSpPr>
        <p:grpSpPr>
          <a:xfrm>
            <a:off x="2747864" y="3728085"/>
            <a:ext cx="679503" cy="520766"/>
            <a:chOff x="2901150" y="3898203"/>
            <a:chExt cx="865603" cy="663392"/>
          </a:xfrm>
        </p:grpSpPr>
        <p:sp>
          <p:nvSpPr>
            <p:cNvPr id="264" name="monitor">
              <a:extLst>
                <a:ext uri="{FF2B5EF4-FFF2-40B4-BE49-F238E27FC236}">
                  <a16:creationId xmlns:a16="http://schemas.microsoft.com/office/drawing/2014/main" id="{BD505D0A-4D9A-4D92-8C56-FE11E6B8B3CC}"/>
                </a:ext>
              </a:extLst>
            </p:cNvPr>
            <p:cNvSpPr>
              <a:spLocks noChangeAspect="1" noEditPoints="1"/>
            </p:cNvSpPr>
            <p:nvPr/>
          </p:nvSpPr>
          <p:spPr bwMode="auto">
            <a:xfrm>
              <a:off x="2901150"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65" name="TextBox 264">
              <a:extLst>
                <a:ext uri="{FF2B5EF4-FFF2-40B4-BE49-F238E27FC236}">
                  <a16:creationId xmlns:a16="http://schemas.microsoft.com/office/drawing/2014/main" id="{FEBD52B4-0AAB-4359-A4E7-0A918066361F}"/>
                </a:ext>
              </a:extLst>
            </p:cNvPr>
            <p:cNvSpPr txBox="1"/>
            <p:nvPr/>
          </p:nvSpPr>
          <p:spPr>
            <a:xfrm>
              <a:off x="3223570" y="4032282"/>
              <a:ext cx="220764" cy="256919"/>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a:t>
              </a:r>
            </a:p>
          </p:txBody>
        </p:sp>
      </p:grpSp>
      <p:pic>
        <p:nvPicPr>
          <p:cNvPr id="266" name="Picture 265">
            <a:extLst>
              <a:ext uri="{FF2B5EF4-FFF2-40B4-BE49-F238E27FC236}">
                <a16:creationId xmlns:a16="http://schemas.microsoft.com/office/drawing/2014/main" id="{5EAF85A0-D877-4694-9AE3-5AFA68F4A7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63087" y="3581988"/>
            <a:ext cx="416256" cy="416256"/>
          </a:xfrm>
          <a:prstGeom prst="rect">
            <a:avLst/>
          </a:prstGeom>
        </p:spPr>
      </p:pic>
      <p:sp>
        <p:nvSpPr>
          <p:cNvPr id="267" name="Rectangle 266">
            <a:extLst>
              <a:ext uri="{FF2B5EF4-FFF2-40B4-BE49-F238E27FC236}">
                <a16:creationId xmlns:a16="http://schemas.microsoft.com/office/drawing/2014/main" id="{DC01CD0D-38EE-409B-99CA-9B27316602D4}"/>
              </a:ext>
            </a:extLst>
          </p:cNvPr>
          <p:cNvSpPr/>
          <p:nvPr/>
        </p:nvSpPr>
        <p:spPr bwMode="auto">
          <a:xfrm>
            <a:off x="461854" y="3382283"/>
            <a:ext cx="3175603" cy="977591"/>
          </a:xfrm>
          <a:prstGeom prst="rect">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8" name="Picture 267">
            <a:extLst>
              <a:ext uri="{FF2B5EF4-FFF2-40B4-BE49-F238E27FC236}">
                <a16:creationId xmlns:a16="http://schemas.microsoft.com/office/drawing/2014/main" id="{0654CDB0-7D18-4BE0-A19F-B8EC6163C1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73539" y="3581988"/>
            <a:ext cx="416256" cy="416256"/>
          </a:xfrm>
          <a:prstGeom prst="rect">
            <a:avLst/>
          </a:prstGeom>
        </p:spPr>
      </p:pic>
      <p:grpSp>
        <p:nvGrpSpPr>
          <p:cNvPr id="269" name="Group 268">
            <a:extLst>
              <a:ext uri="{FF2B5EF4-FFF2-40B4-BE49-F238E27FC236}">
                <a16:creationId xmlns:a16="http://schemas.microsoft.com/office/drawing/2014/main" id="{9300E2AA-CB67-424E-A7FC-7F92E929D164}"/>
              </a:ext>
            </a:extLst>
          </p:cNvPr>
          <p:cNvGrpSpPr/>
          <p:nvPr/>
        </p:nvGrpSpPr>
        <p:grpSpPr>
          <a:xfrm>
            <a:off x="9827857" y="3123911"/>
            <a:ext cx="1798223" cy="1221542"/>
            <a:chOff x="10191825" y="4362276"/>
            <a:chExt cx="1798478" cy="1221715"/>
          </a:xfrm>
        </p:grpSpPr>
        <p:grpSp>
          <p:nvGrpSpPr>
            <p:cNvPr id="270" name="Group 269">
              <a:extLst>
                <a:ext uri="{FF2B5EF4-FFF2-40B4-BE49-F238E27FC236}">
                  <a16:creationId xmlns:a16="http://schemas.microsoft.com/office/drawing/2014/main" id="{D3712CD7-D5EB-409A-95A7-24FA9A2F677C}"/>
                </a:ext>
              </a:extLst>
            </p:cNvPr>
            <p:cNvGrpSpPr/>
            <p:nvPr/>
          </p:nvGrpSpPr>
          <p:grpSpPr>
            <a:xfrm>
              <a:off x="10820931" y="4945353"/>
              <a:ext cx="679584" cy="520830"/>
              <a:chOff x="5869960" y="5545901"/>
              <a:chExt cx="679584" cy="520830"/>
            </a:xfrm>
          </p:grpSpPr>
          <p:sp>
            <p:nvSpPr>
              <p:cNvPr id="276" name="monitor">
                <a:extLst>
                  <a:ext uri="{FF2B5EF4-FFF2-40B4-BE49-F238E27FC236}">
                    <a16:creationId xmlns:a16="http://schemas.microsoft.com/office/drawing/2014/main" id="{24D8D36B-FB3A-4A91-A1F5-CCD62E997F90}"/>
                  </a:ext>
                </a:extLst>
              </p:cNvPr>
              <p:cNvSpPr>
                <a:spLocks noChangeAspect="1" noEditPoints="1"/>
              </p:cNvSpPr>
              <p:nvPr/>
            </p:nvSpPr>
            <p:spPr bwMode="auto">
              <a:xfrm>
                <a:off x="5869960" y="5545901"/>
                <a:ext cx="679584" cy="5208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77" name="TextBox 276">
                <a:extLst>
                  <a:ext uri="{FF2B5EF4-FFF2-40B4-BE49-F238E27FC236}">
                    <a16:creationId xmlns:a16="http://schemas.microsoft.com/office/drawing/2014/main" id="{D493ACE1-D00E-4E95-AAC9-C4BEBA96B4ED}"/>
                  </a:ext>
                </a:extLst>
              </p:cNvPr>
              <p:cNvSpPr txBox="1"/>
              <p:nvPr/>
            </p:nvSpPr>
            <p:spPr>
              <a:xfrm>
                <a:off x="5970304" y="5677251"/>
                <a:ext cx="490025" cy="201711"/>
              </a:xfrm>
              <a:prstGeom prst="rect">
                <a:avLst/>
              </a:prstGeom>
              <a:noFill/>
            </p:spPr>
            <p:txBody>
              <a:bodyPr wrap="squar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FPGA</a:t>
                </a:r>
              </a:p>
            </p:txBody>
          </p:sp>
        </p:grpSp>
        <p:sp>
          <p:nvSpPr>
            <p:cNvPr id="271" name="Rectangle 270">
              <a:extLst>
                <a:ext uri="{FF2B5EF4-FFF2-40B4-BE49-F238E27FC236}">
                  <a16:creationId xmlns:a16="http://schemas.microsoft.com/office/drawing/2014/main" id="{0927FA83-7D7D-4FB5-8DF0-5F2F3FB3623B}"/>
                </a:ext>
              </a:extLst>
            </p:cNvPr>
            <p:cNvSpPr/>
            <p:nvPr/>
          </p:nvSpPr>
          <p:spPr bwMode="auto">
            <a:xfrm>
              <a:off x="10331144" y="4606261"/>
              <a:ext cx="1659159" cy="977730"/>
            </a:xfrm>
            <a:prstGeom prst="rect">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2" name="Rectangle 271">
              <a:extLst>
                <a:ext uri="{FF2B5EF4-FFF2-40B4-BE49-F238E27FC236}">
                  <a16:creationId xmlns:a16="http://schemas.microsoft.com/office/drawing/2014/main" id="{3CD7829B-93AF-4C0F-960D-231AF13E86D4}"/>
                </a:ext>
              </a:extLst>
            </p:cNvPr>
            <p:cNvSpPr/>
            <p:nvPr/>
          </p:nvSpPr>
          <p:spPr bwMode="auto">
            <a:xfrm>
              <a:off x="10531416" y="4362276"/>
              <a:ext cx="792755" cy="516817"/>
            </a:xfrm>
            <a:prstGeom prst="rect">
              <a:avLst/>
            </a:prstGeom>
            <a:solidFill>
              <a:schemeClr val="bg1"/>
            </a:solidFill>
            <a:ln w="15875" cap="flat" cmpd="sng" algn="ctr">
              <a:noFill/>
              <a:prstDash val="solid"/>
            </a:ln>
            <a:effectLst/>
          </p:spPr>
          <p:txBody>
            <a:bodyPr rot="0" spcFirstLastPara="0" vertOverflow="overflow" horzOverflow="overflow" vert="horz" wrap="square" lIns="182854" tIns="0" rIns="0"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solidFill>
                    <a:schemeClr val="accent3"/>
                  </a:solidFill>
                  <a:effectLst/>
                  <a:uLnTx/>
                  <a:uFillTx/>
                  <a:latin typeface="Segoe UI Semibold" panose="020B0702040204020203" pitchFamily="34" charset="0"/>
                  <a:ea typeface="+mn-ea"/>
                  <a:cs typeface="Segoe UI Semibold" panose="020B0702040204020203" pitchFamily="34" charset="0"/>
                </a:rPr>
                <a:t>FPGAs</a:t>
              </a:r>
            </a:p>
          </p:txBody>
        </p:sp>
        <p:grpSp>
          <p:nvGrpSpPr>
            <p:cNvPr id="273" name="Group 272">
              <a:extLst>
                <a:ext uri="{FF2B5EF4-FFF2-40B4-BE49-F238E27FC236}">
                  <a16:creationId xmlns:a16="http://schemas.microsoft.com/office/drawing/2014/main" id="{06E3FCE5-C10B-43B5-8A77-3267A308E2CA}"/>
                </a:ext>
              </a:extLst>
            </p:cNvPr>
            <p:cNvGrpSpPr/>
            <p:nvPr/>
          </p:nvGrpSpPr>
          <p:grpSpPr>
            <a:xfrm>
              <a:off x="10191825" y="4423280"/>
              <a:ext cx="448056" cy="448056"/>
              <a:chOff x="5303955" y="5210715"/>
              <a:chExt cx="365962" cy="365962"/>
            </a:xfrm>
          </p:grpSpPr>
          <p:sp>
            <p:nvSpPr>
              <p:cNvPr id="274" name="Oval 273">
                <a:extLst>
                  <a:ext uri="{FF2B5EF4-FFF2-40B4-BE49-F238E27FC236}">
                    <a16:creationId xmlns:a16="http://schemas.microsoft.com/office/drawing/2014/main" id="{70DA28B7-1800-46A6-A9B8-DD7C2C5457EF}"/>
                  </a:ext>
                </a:extLst>
              </p:cNvPr>
              <p:cNvSpPr/>
              <p:nvPr/>
            </p:nvSpPr>
            <p:spPr bwMode="auto">
              <a:xfrm>
                <a:off x="5303955" y="5210715"/>
                <a:ext cx="365962" cy="365962"/>
              </a:xfrm>
              <a:prstGeom prst="ellipse">
                <a:avLst/>
              </a:prstGeom>
              <a:solidFill>
                <a:schemeClr val="bg1"/>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5" name="Browser_4">
                <a:extLst>
                  <a:ext uri="{FF2B5EF4-FFF2-40B4-BE49-F238E27FC236}">
                    <a16:creationId xmlns:a16="http://schemas.microsoft.com/office/drawing/2014/main" id="{466C398A-917D-41F5-9889-45F984335F15}"/>
                  </a:ext>
                </a:extLst>
              </p:cNvPr>
              <p:cNvSpPr>
                <a:spLocks noChangeAspect="1" noEditPoints="1"/>
              </p:cNvSpPr>
              <p:nvPr/>
            </p:nvSpPr>
            <p:spPr bwMode="auto">
              <a:xfrm>
                <a:off x="5374611" y="5317724"/>
                <a:ext cx="206714" cy="152982"/>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sp>
        <p:nvSpPr>
          <p:cNvPr id="285" name="Rectangle 284">
            <a:extLst>
              <a:ext uri="{FF2B5EF4-FFF2-40B4-BE49-F238E27FC236}">
                <a16:creationId xmlns:a16="http://schemas.microsoft.com/office/drawing/2014/main" id="{1DE8574C-3672-4EBC-A512-B9277E4564E0}"/>
              </a:ext>
            </a:extLst>
          </p:cNvPr>
          <p:cNvSpPr/>
          <p:nvPr/>
        </p:nvSpPr>
        <p:spPr bwMode="auto">
          <a:xfrm>
            <a:off x="810395" y="3232544"/>
            <a:ext cx="679488" cy="337263"/>
          </a:xfrm>
          <a:prstGeom prst="rect">
            <a:avLst/>
          </a:prstGeom>
          <a:solidFill>
            <a:schemeClr val="bg1"/>
          </a:solid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solidFill>
                  <a:schemeClr val="accent3"/>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CPUs</a:t>
            </a:r>
          </a:p>
        </p:txBody>
      </p:sp>
      <p:grpSp>
        <p:nvGrpSpPr>
          <p:cNvPr id="286" name="Group 285">
            <a:extLst>
              <a:ext uri="{FF2B5EF4-FFF2-40B4-BE49-F238E27FC236}">
                <a16:creationId xmlns:a16="http://schemas.microsoft.com/office/drawing/2014/main" id="{42849953-4FF0-4EA0-B1D4-F76A79A3C35F}"/>
              </a:ext>
            </a:extLst>
          </p:cNvPr>
          <p:cNvGrpSpPr/>
          <p:nvPr/>
        </p:nvGrpSpPr>
        <p:grpSpPr>
          <a:xfrm>
            <a:off x="365966" y="3215458"/>
            <a:ext cx="447992" cy="447992"/>
            <a:chOff x="282369" y="3629439"/>
            <a:chExt cx="365962" cy="365962"/>
          </a:xfrm>
          <a:solidFill>
            <a:srgbClr val="FFFFFF">
              <a:lumMod val="95000"/>
            </a:srgbClr>
          </a:solidFill>
        </p:grpSpPr>
        <p:sp>
          <p:nvSpPr>
            <p:cNvPr id="287" name="Oval 286">
              <a:extLst>
                <a:ext uri="{FF2B5EF4-FFF2-40B4-BE49-F238E27FC236}">
                  <a16:creationId xmlns:a16="http://schemas.microsoft.com/office/drawing/2014/main" id="{81F5EAE9-AB56-4C6C-A206-D874B6374FDA}"/>
                </a:ext>
              </a:extLst>
            </p:cNvPr>
            <p:cNvSpPr/>
            <p:nvPr/>
          </p:nvSpPr>
          <p:spPr bwMode="auto">
            <a:xfrm>
              <a:off x="282369" y="3629439"/>
              <a:ext cx="365962" cy="365962"/>
            </a:xfrm>
            <a:prstGeom prst="ellipse">
              <a:avLst/>
            </a:prstGeom>
            <a:solidFill>
              <a:schemeClr val="bg1"/>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8" name="chip">
              <a:extLst>
                <a:ext uri="{FF2B5EF4-FFF2-40B4-BE49-F238E27FC236}">
                  <a16:creationId xmlns:a16="http://schemas.microsoft.com/office/drawing/2014/main" id="{2D9E8A72-7E20-489D-B7DE-CFA6C4B449AB}"/>
                </a:ext>
              </a:extLst>
            </p:cNvPr>
            <p:cNvSpPr>
              <a:spLocks noChangeAspect="1" noEditPoints="1"/>
            </p:cNvSpPr>
            <p:nvPr/>
          </p:nvSpPr>
          <p:spPr bwMode="auto">
            <a:xfrm>
              <a:off x="375762" y="3720981"/>
              <a:ext cx="179177" cy="18287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289" name="Group 288">
            <a:extLst>
              <a:ext uri="{FF2B5EF4-FFF2-40B4-BE49-F238E27FC236}">
                <a16:creationId xmlns:a16="http://schemas.microsoft.com/office/drawing/2014/main" id="{D18FDC88-05A0-41D4-AE96-CBA14666E2DF}"/>
              </a:ext>
            </a:extLst>
          </p:cNvPr>
          <p:cNvGrpSpPr/>
          <p:nvPr/>
        </p:nvGrpSpPr>
        <p:grpSpPr>
          <a:xfrm>
            <a:off x="5013502" y="3738512"/>
            <a:ext cx="679488" cy="520757"/>
            <a:chOff x="6142928" y="4501551"/>
            <a:chExt cx="931982" cy="714265"/>
          </a:xfrm>
        </p:grpSpPr>
        <p:sp>
          <p:nvSpPr>
            <p:cNvPr id="290" name="monitor">
              <a:extLst>
                <a:ext uri="{FF2B5EF4-FFF2-40B4-BE49-F238E27FC236}">
                  <a16:creationId xmlns:a16="http://schemas.microsoft.com/office/drawing/2014/main" id="{3178255C-E530-4BC7-AF67-D178B7F53AD6}"/>
                </a:ext>
              </a:extLst>
            </p:cNvPr>
            <p:cNvSpPr>
              <a:spLocks noChangeAspect="1" noEditPoints="1"/>
            </p:cNvSpPr>
            <p:nvPr/>
          </p:nvSpPr>
          <p:spPr bwMode="auto">
            <a:xfrm>
              <a:off x="6142928"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91" name="TextBox 290">
              <a:extLst>
                <a:ext uri="{FF2B5EF4-FFF2-40B4-BE49-F238E27FC236}">
                  <a16:creationId xmlns:a16="http://schemas.microsoft.com/office/drawing/2014/main" id="{A4FF1087-609E-47E5-AD4F-B5CC89D6F700}"/>
                </a:ext>
              </a:extLst>
            </p:cNvPr>
            <p:cNvSpPr txBox="1"/>
            <p:nvPr/>
          </p:nvSpPr>
          <p:spPr>
            <a:xfrm>
              <a:off x="6430643" y="4645916"/>
              <a:ext cx="356549" cy="276626"/>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t>
              </a:r>
            </a:p>
          </p:txBody>
        </p:sp>
      </p:grpSp>
      <p:grpSp>
        <p:nvGrpSpPr>
          <p:cNvPr id="292" name="Group 291">
            <a:extLst>
              <a:ext uri="{FF2B5EF4-FFF2-40B4-BE49-F238E27FC236}">
                <a16:creationId xmlns:a16="http://schemas.microsoft.com/office/drawing/2014/main" id="{698FCC22-82F0-4EA8-AE59-08377364679F}"/>
              </a:ext>
            </a:extLst>
          </p:cNvPr>
          <p:cNvGrpSpPr/>
          <p:nvPr/>
        </p:nvGrpSpPr>
        <p:grpSpPr>
          <a:xfrm>
            <a:off x="7057261" y="3742665"/>
            <a:ext cx="679488" cy="520757"/>
            <a:chOff x="7745277" y="4501551"/>
            <a:chExt cx="931982" cy="714265"/>
          </a:xfrm>
        </p:grpSpPr>
        <p:sp>
          <p:nvSpPr>
            <p:cNvPr id="293" name="monitor">
              <a:extLst>
                <a:ext uri="{FF2B5EF4-FFF2-40B4-BE49-F238E27FC236}">
                  <a16:creationId xmlns:a16="http://schemas.microsoft.com/office/drawing/2014/main" id="{2AE36D1C-52B1-498C-9AF0-9C620EEAA76A}"/>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94" name="TextBox 293">
              <a:extLst>
                <a:ext uri="{FF2B5EF4-FFF2-40B4-BE49-F238E27FC236}">
                  <a16:creationId xmlns:a16="http://schemas.microsoft.com/office/drawing/2014/main" id="{E6A44CC9-42FC-4387-9354-5BBE64D2C951}"/>
                </a:ext>
              </a:extLst>
            </p:cNvPr>
            <p:cNvSpPr txBox="1"/>
            <p:nvPr/>
          </p:nvSpPr>
          <p:spPr>
            <a:xfrm>
              <a:off x="8030750" y="4645916"/>
              <a:ext cx="361034" cy="276626"/>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a:t>
              </a:r>
            </a:p>
          </p:txBody>
        </p:sp>
      </p:grpSp>
      <p:grpSp>
        <p:nvGrpSpPr>
          <p:cNvPr id="295" name="Group 294">
            <a:extLst>
              <a:ext uri="{FF2B5EF4-FFF2-40B4-BE49-F238E27FC236}">
                <a16:creationId xmlns:a16="http://schemas.microsoft.com/office/drawing/2014/main" id="{27B97003-5C75-4E94-A202-F9892EA3EA59}"/>
              </a:ext>
            </a:extLst>
          </p:cNvPr>
          <p:cNvGrpSpPr/>
          <p:nvPr/>
        </p:nvGrpSpPr>
        <p:grpSpPr>
          <a:xfrm>
            <a:off x="7989701" y="3738512"/>
            <a:ext cx="679488" cy="520757"/>
            <a:chOff x="7745277" y="4501551"/>
            <a:chExt cx="931982" cy="714265"/>
          </a:xfrm>
        </p:grpSpPr>
        <p:sp>
          <p:nvSpPr>
            <p:cNvPr id="296" name="monitor">
              <a:extLst>
                <a:ext uri="{FF2B5EF4-FFF2-40B4-BE49-F238E27FC236}">
                  <a16:creationId xmlns:a16="http://schemas.microsoft.com/office/drawing/2014/main" id="{4050DB84-AE17-4C5C-ABA9-6A5E674F9722}"/>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97" name="TextBox 296">
              <a:extLst>
                <a:ext uri="{FF2B5EF4-FFF2-40B4-BE49-F238E27FC236}">
                  <a16:creationId xmlns:a16="http://schemas.microsoft.com/office/drawing/2014/main" id="{99B2F6FD-B76D-424D-A41F-AE8A355207A4}"/>
                </a:ext>
              </a:extLst>
            </p:cNvPr>
            <p:cNvSpPr txBox="1"/>
            <p:nvPr/>
          </p:nvSpPr>
          <p:spPr>
            <a:xfrm>
              <a:off x="8020662" y="4645916"/>
              <a:ext cx="381217" cy="276626"/>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a:t>
              </a:r>
            </a:p>
          </p:txBody>
        </p:sp>
      </p:grpSp>
      <p:grpSp>
        <p:nvGrpSpPr>
          <p:cNvPr id="298" name="Group 297">
            <a:extLst>
              <a:ext uri="{FF2B5EF4-FFF2-40B4-BE49-F238E27FC236}">
                <a16:creationId xmlns:a16="http://schemas.microsoft.com/office/drawing/2014/main" id="{800A8B5D-D571-4C74-99D0-F000931280A5}"/>
              </a:ext>
            </a:extLst>
          </p:cNvPr>
          <p:cNvGrpSpPr/>
          <p:nvPr/>
        </p:nvGrpSpPr>
        <p:grpSpPr>
          <a:xfrm>
            <a:off x="6025931" y="3738512"/>
            <a:ext cx="679488" cy="520757"/>
            <a:chOff x="7745277" y="4501551"/>
            <a:chExt cx="931982" cy="714265"/>
          </a:xfrm>
        </p:grpSpPr>
        <p:sp>
          <p:nvSpPr>
            <p:cNvPr id="299" name="monitor">
              <a:extLst>
                <a:ext uri="{FF2B5EF4-FFF2-40B4-BE49-F238E27FC236}">
                  <a16:creationId xmlns:a16="http://schemas.microsoft.com/office/drawing/2014/main" id="{ADD51037-16D3-4D8C-AABA-A31C53DE755C}"/>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00" name="TextBox 299">
              <a:extLst>
                <a:ext uri="{FF2B5EF4-FFF2-40B4-BE49-F238E27FC236}">
                  <a16:creationId xmlns:a16="http://schemas.microsoft.com/office/drawing/2014/main" id="{86205FE7-6C9D-4202-8369-C4BD23B9F9B9}"/>
                </a:ext>
              </a:extLst>
            </p:cNvPr>
            <p:cNvSpPr txBox="1"/>
            <p:nvPr/>
          </p:nvSpPr>
          <p:spPr>
            <a:xfrm>
              <a:off x="7897328" y="4645916"/>
              <a:ext cx="627885" cy="276626"/>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NCv2</a:t>
              </a:r>
            </a:p>
          </p:txBody>
        </p:sp>
      </p:grpSp>
      <p:sp>
        <p:nvSpPr>
          <p:cNvPr id="301" name="Rectangle 300">
            <a:extLst>
              <a:ext uri="{FF2B5EF4-FFF2-40B4-BE49-F238E27FC236}">
                <a16:creationId xmlns:a16="http://schemas.microsoft.com/office/drawing/2014/main" id="{E89B54B3-87D4-45DC-B306-CF2FC919D86D}"/>
              </a:ext>
            </a:extLst>
          </p:cNvPr>
          <p:cNvSpPr/>
          <p:nvPr/>
        </p:nvSpPr>
        <p:spPr bwMode="auto">
          <a:xfrm>
            <a:off x="4890271" y="3382283"/>
            <a:ext cx="4034917" cy="1754585"/>
          </a:xfrm>
          <a:prstGeom prst="rect">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F7D10496-BBFD-4E49-9D06-AF5E4C0C70AA}"/>
              </a:ext>
            </a:extLst>
          </p:cNvPr>
          <p:cNvSpPr/>
          <p:nvPr/>
        </p:nvSpPr>
        <p:spPr bwMode="auto">
          <a:xfrm>
            <a:off x="5109767" y="3234681"/>
            <a:ext cx="808571" cy="337263"/>
          </a:xfrm>
          <a:prstGeom prst="rect">
            <a:avLst/>
          </a:prstGeom>
          <a:solidFill>
            <a:schemeClr val="bg1"/>
          </a:solid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solidFill>
                  <a:schemeClr val="accent3"/>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GPUs</a:t>
            </a:r>
          </a:p>
        </p:txBody>
      </p:sp>
      <p:grpSp>
        <p:nvGrpSpPr>
          <p:cNvPr id="303" name="Group 302">
            <a:extLst>
              <a:ext uri="{FF2B5EF4-FFF2-40B4-BE49-F238E27FC236}">
                <a16:creationId xmlns:a16="http://schemas.microsoft.com/office/drawing/2014/main" id="{9B3A7111-0F95-4785-AC08-57D5E4AA36E9}"/>
              </a:ext>
            </a:extLst>
          </p:cNvPr>
          <p:cNvGrpSpPr/>
          <p:nvPr/>
        </p:nvGrpSpPr>
        <p:grpSpPr>
          <a:xfrm>
            <a:off x="4662632" y="3210777"/>
            <a:ext cx="447992" cy="447992"/>
            <a:chOff x="6171198" y="3604950"/>
            <a:chExt cx="365962" cy="365962"/>
          </a:xfrm>
        </p:grpSpPr>
        <p:sp>
          <p:nvSpPr>
            <p:cNvPr id="304" name="Oval 303">
              <a:extLst>
                <a:ext uri="{FF2B5EF4-FFF2-40B4-BE49-F238E27FC236}">
                  <a16:creationId xmlns:a16="http://schemas.microsoft.com/office/drawing/2014/main" id="{E7A7AB44-D4B9-4BCC-9174-81024892DBDD}"/>
                </a:ext>
              </a:extLst>
            </p:cNvPr>
            <p:cNvSpPr/>
            <p:nvPr/>
          </p:nvSpPr>
          <p:spPr bwMode="auto">
            <a:xfrm>
              <a:off x="6171198" y="3604950"/>
              <a:ext cx="365962" cy="365962"/>
            </a:xfrm>
            <a:prstGeom prst="ellipse">
              <a:avLst/>
            </a:prstGeom>
            <a:solidFill>
              <a:schemeClr val="bg1"/>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PhotoCollection_E7AA">
              <a:extLst>
                <a:ext uri="{FF2B5EF4-FFF2-40B4-BE49-F238E27FC236}">
                  <a16:creationId xmlns:a16="http://schemas.microsoft.com/office/drawing/2014/main" id="{7B610DE4-1F3A-47FF-A79E-7DE276CF4AF5}"/>
                </a:ext>
              </a:extLst>
            </p:cNvPr>
            <p:cNvSpPr>
              <a:spLocks noChangeAspect="1" noEditPoints="1"/>
            </p:cNvSpPr>
            <p:nvPr/>
          </p:nvSpPr>
          <p:spPr bwMode="auto">
            <a:xfrm>
              <a:off x="6248767" y="3707389"/>
              <a:ext cx="210824" cy="161085"/>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314" name="Group 313">
            <a:extLst>
              <a:ext uri="{FF2B5EF4-FFF2-40B4-BE49-F238E27FC236}">
                <a16:creationId xmlns:a16="http://schemas.microsoft.com/office/drawing/2014/main" id="{01C0B900-E388-4825-BBB6-7CF7CDCD87DE}"/>
              </a:ext>
            </a:extLst>
          </p:cNvPr>
          <p:cNvGrpSpPr/>
          <p:nvPr/>
        </p:nvGrpSpPr>
        <p:grpSpPr>
          <a:xfrm>
            <a:off x="6025931" y="4396507"/>
            <a:ext cx="679488" cy="520757"/>
            <a:chOff x="7745277" y="4501551"/>
            <a:chExt cx="931982" cy="714265"/>
          </a:xfrm>
        </p:grpSpPr>
        <p:sp>
          <p:nvSpPr>
            <p:cNvPr id="315" name="monitor">
              <a:extLst>
                <a:ext uri="{FF2B5EF4-FFF2-40B4-BE49-F238E27FC236}">
                  <a16:creationId xmlns:a16="http://schemas.microsoft.com/office/drawing/2014/main" id="{CAB78034-37A4-40C8-A226-A434266DF970}"/>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16" name="TextBox 315">
              <a:extLst>
                <a:ext uri="{FF2B5EF4-FFF2-40B4-BE49-F238E27FC236}">
                  <a16:creationId xmlns:a16="http://schemas.microsoft.com/office/drawing/2014/main" id="{12994AA1-75C8-4894-BF93-99723BDF7BD8}"/>
                </a:ext>
              </a:extLst>
            </p:cNvPr>
            <p:cNvSpPr txBox="1"/>
            <p:nvPr/>
          </p:nvSpPr>
          <p:spPr>
            <a:xfrm>
              <a:off x="7897328" y="4645916"/>
              <a:ext cx="627885" cy="276626"/>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NCv3</a:t>
              </a:r>
            </a:p>
          </p:txBody>
        </p:sp>
      </p:grpSp>
      <p:sp>
        <p:nvSpPr>
          <p:cNvPr id="320" name="TextBox 319">
            <a:extLst>
              <a:ext uri="{FF2B5EF4-FFF2-40B4-BE49-F238E27FC236}">
                <a16:creationId xmlns:a16="http://schemas.microsoft.com/office/drawing/2014/main" id="{6122410E-E975-41FD-B93A-9D8EE4354442}"/>
              </a:ext>
            </a:extLst>
          </p:cNvPr>
          <p:cNvSpPr txBox="1"/>
          <p:nvPr/>
        </p:nvSpPr>
        <p:spPr>
          <a:xfrm>
            <a:off x="7892922" y="4913104"/>
            <a:ext cx="873046" cy="144069"/>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02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(coming soon)</a:t>
            </a:r>
          </a:p>
        </p:txBody>
      </p:sp>
      <p:grpSp>
        <p:nvGrpSpPr>
          <p:cNvPr id="321" name="Group 320">
            <a:extLst>
              <a:ext uri="{FF2B5EF4-FFF2-40B4-BE49-F238E27FC236}">
                <a16:creationId xmlns:a16="http://schemas.microsoft.com/office/drawing/2014/main" id="{46D89BD5-2EF1-4DA0-B2F3-1E8BA986E0CD}"/>
              </a:ext>
            </a:extLst>
          </p:cNvPr>
          <p:cNvGrpSpPr/>
          <p:nvPr/>
        </p:nvGrpSpPr>
        <p:grpSpPr>
          <a:xfrm>
            <a:off x="7057261" y="4373995"/>
            <a:ext cx="679488" cy="520757"/>
            <a:chOff x="7745277" y="4501551"/>
            <a:chExt cx="931982" cy="714265"/>
          </a:xfrm>
        </p:grpSpPr>
        <p:sp>
          <p:nvSpPr>
            <p:cNvPr id="322" name="monitor">
              <a:extLst>
                <a:ext uri="{FF2B5EF4-FFF2-40B4-BE49-F238E27FC236}">
                  <a16:creationId xmlns:a16="http://schemas.microsoft.com/office/drawing/2014/main" id="{B55CB9EE-D631-4EE0-A617-7FB590B3C49A}"/>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23" name="TextBox 322">
              <a:extLst>
                <a:ext uri="{FF2B5EF4-FFF2-40B4-BE49-F238E27FC236}">
                  <a16:creationId xmlns:a16="http://schemas.microsoft.com/office/drawing/2014/main" id="{71C6E00D-2C40-4575-9601-E70BB22FBCC6}"/>
                </a:ext>
              </a:extLst>
            </p:cNvPr>
            <p:cNvSpPr txBox="1"/>
            <p:nvPr/>
          </p:nvSpPr>
          <p:spPr>
            <a:xfrm>
              <a:off x="7895082" y="4645916"/>
              <a:ext cx="632370" cy="276626"/>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NVv2</a:t>
              </a:r>
            </a:p>
          </p:txBody>
        </p:sp>
      </p:grpSp>
      <p:sp>
        <p:nvSpPr>
          <p:cNvPr id="324" name="TextBox 323">
            <a:extLst>
              <a:ext uri="{FF2B5EF4-FFF2-40B4-BE49-F238E27FC236}">
                <a16:creationId xmlns:a16="http://schemas.microsoft.com/office/drawing/2014/main" id="{8C72AFED-2403-47A6-8C14-E7F0751508EC}"/>
              </a:ext>
            </a:extLst>
          </p:cNvPr>
          <p:cNvSpPr txBox="1"/>
          <p:nvPr/>
        </p:nvSpPr>
        <p:spPr>
          <a:xfrm>
            <a:off x="6960482" y="4913104"/>
            <a:ext cx="873046" cy="144069"/>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02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(coming soon)</a:t>
            </a:r>
          </a:p>
        </p:txBody>
      </p:sp>
      <p:sp>
        <p:nvSpPr>
          <p:cNvPr id="77" name="Rectangle 76">
            <a:extLst>
              <a:ext uri="{FF2B5EF4-FFF2-40B4-BE49-F238E27FC236}">
                <a16:creationId xmlns:a16="http://schemas.microsoft.com/office/drawing/2014/main" id="{5FB83636-763D-474A-A0DF-9BC74BBE4A47}"/>
              </a:ext>
            </a:extLst>
          </p:cNvPr>
          <p:cNvSpPr/>
          <p:nvPr/>
        </p:nvSpPr>
        <p:spPr bwMode="auto">
          <a:xfrm>
            <a:off x="11837172" y="124025"/>
            <a:ext cx="512977" cy="8993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6C33F6BD-B626-4146-B07C-BD8056E2E415}"/>
              </a:ext>
            </a:extLst>
          </p:cNvPr>
          <p:cNvSpPr/>
          <p:nvPr/>
        </p:nvSpPr>
        <p:spPr bwMode="auto">
          <a:xfrm>
            <a:off x="11837172" y="243874"/>
            <a:ext cx="512977" cy="89935"/>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80CE67E9-8C55-4460-B7E9-CF2B8EDF8861}"/>
              </a:ext>
            </a:extLst>
          </p:cNvPr>
          <p:cNvSpPr/>
          <p:nvPr/>
        </p:nvSpPr>
        <p:spPr bwMode="auto">
          <a:xfrm>
            <a:off x="11837172" y="363723"/>
            <a:ext cx="512977" cy="89935"/>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835AF297-4416-42A3-B7A0-DF678E159EEB}"/>
              </a:ext>
            </a:extLst>
          </p:cNvPr>
          <p:cNvSpPr/>
          <p:nvPr/>
        </p:nvSpPr>
        <p:spPr bwMode="auto">
          <a:xfrm>
            <a:off x="11837172" y="483571"/>
            <a:ext cx="512977" cy="8993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7007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500"/>
                                        <p:tgtEl>
                                          <p:spTgt spid="257"/>
                                        </p:tgtEl>
                                      </p:cBhvr>
                                    </p:animEffect>
                                  </p:childTnLst>
                                </p:cTn>
                              </p:par>
                              <p:par>
                                <p:cTn id="8" presetID="10" presetClass="entr" presetSubtype="0" fill="hold" nodeType="withEffect">
                                  <p:stCondLst>
                                    <p:cond delay="0"/>
                                  </p:stCondLst>
                                  <p:childTnLst>
                                    <p:set>
                                      <p:cBhvr>
                                        <p:cTn id="9" dur="1" fill="hold">
                                          <p:stCondLst>
                                            <p:cond delay="0"/>
                                          </p:stCondLst>
                                        </p:cTn>
                                        <p:tgtEl>
                                          <p:spTgt spid="260"/>
                                        </p:tgtEl>
                                        <p:attrNameLst>
                                          <p:attrName>style.visibility</p:attrName>
                                        </p:attrNameLst>
                                      </p:cBhvr>
                                      <p:to>
                                        <p:strVal val="visible"/>
                                      </p:to>
                                    </p:set>
                                    <p:animEffect transition="in" filter="fade">
                                      <p:cBhvr>
                                        <p:cTn id="10" dur="500"/>
                                        <p:tgtEl>
                                          <p:spTgt spid="260"/>
                                        </p:tgtEl>
                                      </p:cBhvr>
                                    </p:animEffect>
                                  </p:childTnLst>
                                </p:cTn>
                              </p:par>
                              <p:par>
                                <p:cTn id="11" presetID="10" presetClass="entr" presetSubtype="0" fill="hold" nodeType="withEffect">
                                  <p:stCondLst>
                                    <p:cond delay="0"/>
                                  </p:stCondLst>
                                  <p:childTnLst>
                                    <p:set>
                                      <p:cBhvr>
                                        <p:cTn id="12" dur="1" fill="hold">
                                          <p:stCondLst>
                                            <p:cond delay="0"/>
                                          </p:stCondLst>
                                        </p:cTn>
                                        <p:tgtEl>
                                          <p:spTgt spid="263"/>
                                        </p:tgtEl>
                                        <p:attrNameLst>
                                          <p:attrName>style.visibility</p:attrName>
                                        </p:attrNameLst>
                                      </p:cBhvr>
                                      <p:to>
                                        <p:strVal val="visible"/>
                                      </p:to>
                                    </p:set>
                                    <p:animEffect transition="in" filter="fade">
                                      <p:cBhvr>
                                        <p:cTn id="13" dur="500"/>
                                        <p:tgtEl>
                                          <p:spTgt spid="263"/>
                                        </p:tgtEl>
                                      </p:cBhvr>
                                    </p:animEffect>
                                  </p:childTnLst>
                                </p:cTn>
                              </p:par>
                              <p:par>
                                <p:cTn id="14" presetID="10" presetClass="entr" presetSubtype="0" fill="hold" nodeType="withEffect">
                                  <p:stCondLst>
                                    <p:cond delay="0"/>
                                  </p:stCondLst>
                                  <p:childTnLst>
                                    <p:set>
                                      <p:cBhvr>
                                        <p:cTn id="15" dur="1" fill="hold">
                                          <p:stCondLst>
                                            <p:cond delay="0"/>
                                          </p:stCondLst>
                                        </p:cTn>
                                        <p:tgtEl>
                                          <p:spTgt spid="266"/>
                                        </p:tgtEl>
                                        <p:attrNameLst>
                                          <p:attrName>style.visibility</p:attrName>
                                        </p:attrNameLst>
                                      </p:cBhvr>
                                      <p:to>
                                        <p:strVal val="visible"/>
                                      </p:to>
                                    </p:set>
                                    <p:animEffect transition="in" filter="fade">
                                      <p:cBhvr>
                                        <p:cTn id="16" dur="500"/>
                                        <p:tgtEl>
                                          <p:spTgt spid="26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7"/>
                                        </p:tgtEl>
                                        <p:attrNameLst>
                                          <p:attrName>style.visibility</p:attrName>
                                        </p:attrNameLst>
                                      </p:cBhvr>
                                      <p:to>
                                        <p:strVal val="visible"/>
                                      </p:to>
                                    </p:set>
                                    <p:animEffect transition="in" filter="fade">
                                      <p:cBhvr>
                                        <p:cTn id="19" dur="500"/>
                                        <p:tgtEl>
                                          <p:spTgt spid="267"/>
                                        </p:tgtEl>
                                      </p:cBhvr>
                                    </p:animEffect>
                                  </p:childTnLst>
                                </p:cTn>
                              </p:par>
                              <p:par>
                                <p:cTn id="20" presetID="10" presetClass="entr" presetSubtype="0" fill="hold" nodeType="withEffect">
                                  <p:stCondLst>
                                    <p:cond delay="0"/>
                                  </p:stCondLst>
                                  <p:childTnLst>
                                    <p:set>
                                      <p:cBhvr>
                                        <p:cTn id="21" dur="1" fill="hold">
                                          <p:stCondLst>
                                            <p:cond delay="0"/>
                                          </p:stCondLst>
                                        </p:cTn>
                                        <p:tgtEl>
                                          <p:spTgt spid="286"/>
                                        </p:tgtEl>
                                        <p:attrNameLst>
                                          <p:attrName>style.visibility</p:attrName>
                                        </p:attrNameLst>
                                      </p:cBhvr>
                                      <p:to>
                                        <p:strVal val="visible"/>
                                      </p:to>
                                    </p:set>
                                    <p:animEffect transition="in" filter="fade">
                                      <p:cBhvr>
                                        <p:cTn id="22" dur="500"/>
                                        <p:tgtEl>
                                          <p:spTgt spid="286"/>
                                        </p:tgtEl>
                                      </p:cBhvr>
                                    </p:animEffect>
                                  </p:childTnLst>
                                </p:cTn>
                              </p:par>
                              <p:par>
                                <p:cTn id="23" presetID="10" presetClass="entr" presetSubtype="0" fill="hold" nodeType="withEffect">
                                  <p:stCondLst>
                                    <p:cond delay="0"/>
                                  </p:stCondLst>
                                  <p:childTnLst>
                                    <p:set>
                                      <p:cBhvr>
                                        <p:cTn id="24" dur="1" fill="hold">
                                          <p:stCondLst>
                                            <p:cond delay="0"/>
                                          </p:stCondLst>
                                        </p:cTn>
                                        <p:tgtEl>
                                          <p:spTgt spid="268"/>
                                        </p:tgtEl>
                                        <p:attrNameLst>
                                          <p:attrName>style.visibility</p:attrName>
                                        </p:attrNameLst>
                                      </p:cBhvr>
                                      <p:to>
                                        <p:strVal val="visible"/>
                                      </p:to>
                                    </p:set>
                                    <p:animEffect transition="in" filter="fade">
                                      <p:cBhvr>
                                        <p:cTn id="25" dur="500"/>
                                        <p:tgtEl>
                                          <p:spTgt spid="268"/>
                                        </p:tgtEl>
                                      </p:cBhvr>
                                    </p:animEffect>
                                  </p:childTnLst>
                                </p:cTn>
                              </p:par>
                              <p:par>
                                <p:cTn id="26" presetID="10" presetClass="entr" presetSubtype="0" fill="hold" nodeType="withEffect">
                                  <p:stCondLst>
                                    <p:cond delay="0"/>
                                  </p:stCondLst>
                                  <p:childTnLst>
                                    <p:set>
                                      <p:cBhvr>
                                        <p:cTn id="27" dur="1" fill="hold">
                                          <p:stCondLst>
                                            <p:cond delay="0"/>
                                          </p:stCondLst>
                                        </p:cTn>
                                        <p:tgtEl>
                                          <p:spTgt spid="269"/>
                                        </p:tgtEl>
                                        <p:attrNameLst>
                                          <p:attrName>style.visibility</p:attrName>
                                        </p:attrNameLst>
                                      </p:cBhvr>
                                      <p:to>
                                        <p:strVal val="visible"/>
                                      </p:to>
                                    </p:set>
                                    <p:animEffect transition="in" filter="fade">
                                      <p:cBhvr>
                                        <p:cTn id="28" dur="500"/>
                                        <p:tgtEl>
                                          <p:spTgt spid="2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5"/>
                                        </p:tgtEl>
                                        <p:attrNameLst>
                                          <p:attrName>style.visibility</p:attrName>
                                        </p:attrNameLst>
                                      </p:cBhvr>
                                      <p:to>
                                        <p:strVal val="visible"/>
                                      </p:to>
                                    </p:set>
                                    <p:animEffect transition="in" filter="fade">
                                      <p:cBhvr>
                                        <p:cTn id="31" dur="5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animBg="1"/>
      <p:bldP spid="28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jamesserra.com/wp-content/uploads/2017/11/DataBricks1.png">
            <a:extLst>
              <a:ext uri="{FF2B5EF4-FFF2-40B4-BE49-F238E27FC236}">
                <a16:creationId xmlns:a16="http://schemas.microsoft.com/office/drawing/2014/main" id="{04C4C636-6E5C-4142-9114-8EB33F594404}"/>
              </a:ext>
            </a:extLst>
          </p:cNvPr>
          <p:cNvPicPr>
            <a:picLocks noChangeAspect="1" noChangeArrowheads="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86222" y="0"/>
            <a:ext cx="12663534"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30458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031C2A-371C-48AA-A972-49E3C5CDC5DB}"/>
              </a:ext>
            </a:extLst>
          </p:cNvPr>
          <p:cNvSpPr/>
          <p:nvPr/>
        </p:nvSpPr>
        <p:spPr bwMode="auto">
          <a:xfrm>
            <a:off x="3416172" y="2757507"/>
            <a:ext cx="5561498" cy="2876242"/>
          </a:xfrm>
          <a:prstGeom prst="rect">
            <a:avLst/>
          </a:prstGeom>
          <a:no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D858F36F-537E-4C15-A8C6-1D8EC29C25E3}"/>
              </a:ext>
            </a:extLst>
          </p:cNvPr>
          <p:cNvCxnSpPr>
            <a:cxnSpLocks/>
          </p:cNvCxnSpPr>
          <p:nvPr/>
        </p:nvCxnSpPr>
        <p:spPr>
          <a:xfrm flipH="1">
            <a:off x="3608081" y="2757507"/>
            <a:ext cx="489530"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296B1F-7C5B-49FA-B28C-68CF178EAEC3}"/>
              </a:ext>
            </a:extLst>
          </p:cNvPr>
          <p:cNvCxnSpPr/>
          <p:nvPr/>
        </p:nvCxnSpPr>
        <p:spPr>
          <a:xfrm>
            <a:off x="3416172" y="2684888"/>
            <a:ext cx="0" cy="364599"/>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D7AAE9F-5002-4356-8F3D-9AC68FD0E84E}"/>
              </a:ext>
            </a:extLst>
          </p:cNvPr>
          <p:cNvCxnSpPr/>
          <p:nvPr/>
        </p:nvCxnSpPr>
        <p:spPr>
          <a:xfrm>
            <a:off x="8989909" y="2684888"/>
            <a:ext cx="0" cy="364599"/>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AF9FA63-1659-409A-B8A5-05752C42D3C0}"/>
              </a:ext>
            </a:extLst>
          </p:cNvPr>
          <p:cNvCxnSpPr>
            <a:cxnSpLocks/>
          </p:cNvCxnSpPr>
          <p:nvPr/>
        </p:nvCxnSpPr>
        <p:spPr>
          <a:xfrm flipH="1">
            <a:off x="3291989" y="5633749"/>
            <a:ext cx="319733"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345DFD0-7683-4F51-B75D-173E208B321C}"/>
              </a:ext>
            </a:extLst>
          </p:cNvPr>
          <p:cNvCxnSpPr>
            <a:cxnSpLocks/>
          </p:cNvCxnSpPr>
          <p:nvPr/>
        </p:nvCxnSpPr>
        <p:spPr>
          <a:xfrm flipH="1">
            <a:off x="3291989" y="5633749"/>
            <a:ext cx="319733"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F746167-E7F9-444B-9EBE-5286EC447F26}"/>
              </a:ext>
            </a:extLst>
          </p:cNvPr>
          <p:cNvCxnSpPr>
            <a:cxnSpLocks/>
          </p:cNvCxnSpPr>
          <p:nvPr/>
        </p:nvCxnSpPr>
        <p:spPr>
          <a:xfrm flipH="1">
            <a:off x="3291989" y="5633749"/>
            <a:ext cx="319733"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C9D1471-10A3-4E69-8E65-577E85D7EEE8}"/>
              </a:ext>
            </a:extLst>
          </p:cNvPr>
          <p:cNvCxnSpPr>
            <a:cxnSpLocks/>
          </p:cNvCxnSpPr>
          <p:nvPr/>
        </p:nvCxnSpPr>
        <p:spPr>
          <a:xfrm flipH="1">
            <a:off x="8835599" y="5633749"/>
            <a:ext cx="319733"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8D44BA-03F7-42D8-A064-225225E49E8D}"/>
              </a:ext>
            </a:extLst>
          </p:cNvPr>
          <p:cNvCxnSpPr>
            <a:cxnSpLocks/>
          </p:cNvCxnSpPr>
          <p:nvPr/>
        </p:nvCxnSpPr>
        <p:spPr>
          <a:xfrm flipH="1">
            <a:off x="8835599" y="5633749"/>
            <a:ext cx="319733"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177" name="Rectangle 176">
            <a:extLst>
              <a:ext uri="{FF2B5EF4-FFF2-40B4-BE49-F238E27FC236}">
                <a16:creationId xmlns:a16="http://schemas.microsoft.com/office/drawing/2014/main" id="{10B718C0-9319-4366-B49B-250466C6E13A}"/>
              </a:ext>
            </a:extLst>
          </p:cNvPr>
          <p:cNvSpPr/>
          <p:nvPr/>
        </p:nvSpPr>
        <p:spPr bwMode="auto">
          <a:xfrm>
            <a:off x="8755754" y="5390288"/>
            <a:ext cx="515526" cy="36427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6" name="Rectangle 175">
            <a:extLst>
              <a:ext uri="{FF2B5EF4-FFF2-40B4-BE49-F238E27FC236}">
                <a16:creationId xmlns:a16="http://schemas.microsoft.com/office/drawing/2014/main" id="{CC5B8552-71CD-4930-97C2-06DDD77C4E63}"/>
              </a:ext>
            </a:extLst>
          </p:cNvPr>
          <p:cNvSpPr/>
          <p:nvPr/>
        </p:nvSpPr>
        <p:spPr bwMode="auto">
          <a:xfrm>
            <a:off x="5262052" y="5293790"/>
            <a:ext cx="426328" cy="54691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4" name="Rectangle 173">
            <a:extLst>
              <a:ext uri="{FF2B5EF4-FFF2-40B4-BE49-F238E27FC236}">
                <a16:creationId xmlns:a16="http://schemas.microsoft.com/office/drawing/2014/main" id="{632386D2-E87F-49F1-8F1F-C523E8AC55B6}"/>
              </a:ext>
            </a:extLst>
          </p:cNvPr>
          <p:cNvSpPr/>
          <p:nvPr/>
        </p:nvSpPr>
        <p:spPr bwMode="auto">
          <a:xfrm>
            <a:off x="4241030" y="5349058"/>
            <a:ext cx="570126" cy="40550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3" name="Rectangle 172">
            <a:extLst>
              <a:ext uri="{FF2B5EF4-FFF2-40B4-BE49-F238E27FC236}">
                <a16:creationId xmlns:a16="http://schemas.microsoft.com/office/drawing/2014/main" id="{643FBEAC-552E-4666-85C1-2656AD84811C}"/>
              </a:ext>
            </a:extLst>
          </p:cNvPr>
          <p:cNvSpPr/>
          <p:nvPr/>
        </p:nvSpPr>
        <p:spPr bwMode="auto">
          <a:xfrm>
            <a:off x="3242865" y="5293789"/>
            <a:ext cx="420151" cy="70021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Title 2"/>
          <p:cNvSpPr>
            <a:spLocks noGrp="1"/>
          </p:cNvSpPr>
          <p:nvPr>
            <p:ph type="title"/>
          </p:nvPr>
        </p:nvSpPr>
        <p:spPr>
          <a:xfrm>
            <a:off x="600855" y="466301"/>
            <a:ext cx="11237870" cy="1152616"/>
          </a:xfrm>
        </p:spPr>
        <p:txBody>
          <a:bodyPr/>
          <a:lstStyle/>
          <a:p>
            <a:pPr algn="ctr" defTabSz="951028" fontAlgn="base">
              <a:spcAft>
                <a:spcPct val="0"/>
              </a:spcAft>
              <a:defRPr/>
            </a:pPr>
            <a:r>
              <a:rPr lang="en-US" dirty="0">
                <a:cs typeface="Segoe UI Light" panose="020B0502040204020203" pitchFamily="34" charset="0"/>
              </a:rPr>
              <a:t>Flexible deployment</a:t>
            </a:r>
            <a:br>
              <a:rPr lang="en-US" dirty="0">
                <a:cs typeface="Segoe UI Light" panose="020B0502040204020203" pitchFamily="34" charset="0"/>
              </a:rPr>
            </a:br>
            <a:r>
              <a:rPr lang="en-US" sz="1836" b="0" spc="0" dirty="0">
                <a:ln>
                  <a:noFill/>
                </a:ln>
                <a:solidFill>
                  <a:schemeClr val="accent3"/>
                </a:solidFill>
              </a:rPr>
              <a:t>Deploy and manage models on intelligent cloud and edge</a:t>
            </a:r>
            <a:br>
              <a:rPr lang="en-US" sz="1836" dirty="0"/>
            </a:br>
            <a:endParaRPr lang="en-US" sz="1836" b="0" spc="0" dirty="0">
              <a:ln>
                <a:noFill/>
              </a:ln>
              <a:solidFill>
                <a:srgbClr val="0078D7"/>
              </a:solidFill>
              <a:latin typeface="Segoe UI"/>
            </a:endParaRPr>
          </a:p>
        </p:txBody>
      </p:sp>
      <p:sp>
        <p:nvSpPr>
          <p:cNvPr id="91" name="Rectangle 90">
            <a:extLst>
              <a:ext uri="{FF2B5EF4-FFF2-40B4-BE49-F238E27FC236}">
                <a16:creationId xmlns:a16="http://schemas.microsoft.com/office/drawing/2014/main" id="{2C6A6236-3E67-4B4C-BE93-39D3FF109FFB}"/>
              </a:ext>
            </a:extLst>
          </p:cNvPr>
          <p:cNvSpPr/>
          <p:nvPr/>
        </p:nvSpPr>
        <p:spPr bwMode="auto">
          <a:xfrm>
            <a:off x="5374645" y="5391024"/>
            <a:ext cx="196396" cy="3120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oup 196">
            <a:extLst>
              <a:ext uri="{FF2B5EF4-FFF2-40B4-BE49-F238E27FC236}">
                <a16:creationId xmlns:a16="http://schemas.microsoft.com/office/drawing/2014/main" id="{064A158A-07AA-4BC1-8A67-16F1A7113460}"/>
              </a:ext>
            </a:extLst>
          </p:cNvPr>
          <p:cNvGrpSpPr>
            <a:grpSpLocks noChangeAspect="1"/>
          </p:cNvGrpSpPr>
          <p:nvPr/>
        </p:nvGrpSpPr>
        <p:grpSpPr bwMode="auto">
          <a:xfrm>
            <a:off x="5363944" y="5406156"/>
            <a:ext cx="210417" cy="400952"/>
            <a:chOff x="7261" y="805"/>
            <a:chExt cx="127" cy="242"/>
          </a:xfrm>
          <a:noFill/>
        </p:grpSpPr>
        <p:sp>
          <p:nvSpPr>
            <p:cNvPr id="93" name="Freeform 197">
              <a:extLst>
                <a:ext uri="{FF2B5EF4-FFF2-40B4-BE49-F238E27FC236}">
                  <a16:creationId xmlns:a16="http://schemas.microsoft.com/office/drawing/2014/main" id="{47DE2072-1EFF-4B16-8ADC-98CA1C3139BB}"/>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505050"/>
                    </a:gs>
                    <a:gs pos="100000">
                      <a:srgbClr val="505050"/>
                    </a:gs>
                  </a:gsLst>
                </a:gradFill>
                <a:latin typeface="Segoe UI Semilight"/>
              </a:endParaRPr>
            </a:p>
          </p:txBody>
        </p:sp>
        <p:sp>
          <p:nvSpPr>
            <p:cNvPr id="95" name="Freeform 198">
              <a:extLst>
                <a:ext uri="{FF2B5EF4-FFF2-40B4-BE49-F238E27FC236}">
                  <a16:creationId xmlns:a16="http://schemas.microsoft.com/office/drawing/2014/main" id="{75221B70-A0DB-49B7-AF1D-3C17C890EC37}"/>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505050"/>
                    </a:gs>
                    <a:gs pos="100000">
                      <a:srgbClr val="505050"/>
                    </a:gs>
                  </a:gsLst>
                </a:gradFill>
                <a:latin typeface="Segoe UI Semilight"/>
              </a:endParaRPr>
            </a:p>
          </p:txBody>
        </p:sp>
        <p:sp>
          <p:nvSpPr>
            <p:cNvPr id="96" name="Freeform 199">
              <a:extLst>
                <a:ext uri="{FF2B5EF4-FFF2-40B4-BE49-F238E27FC236}">
                  <a16:creationId xmlns:a16="http://schemas.microsoft.com/office/drawing/2014/main" id="{BD320A31-1017-4F57-90E1-FD938C866E9C}"/>
                </a:ext>
              </a:extLst>
            </p:cNvPr>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grpFill/>
            <a:ln w="15875" cap="rnd">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505050"/>
                    </a:gs>
                    <a:gs pos="100000">
                      <a:srgbClr val="505050"/>
                    </a:gs>
                  </a:gsLst>
                </a:gradFill>
                <a:latin typeface="Segoe UI Semilight"/>
              </a:endParaRPr>
            </a:p>
          </p:txBody>
        </p:sp>
        <p:sp>
          <p:nvSpPr>
            <p:cNvPr id="97" name="Freeform 200">
              <a:extLst>
                <a:ext uri="{FF2B5EF4-FFF2-40B4-BE49-F238E27FC236}">
                  <a16:creationId xmlns:a16="http://schemas.microsoft.com/office/drawing/2014/main" id="{D9874F76-1178-4036-926A-A125ADC0088B}"/>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grpFill/>
            <a:ln w="15875" cap="rnd">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505050"/>
                    </a:gs>
                    <a:gs pos="100000">
                      <a:srgbClr val="505050"/>
                    </a:gs>
                  </a:gsLst>
                </a:gradFill>
                <a:latin typeface="Segoe UI Semilight"/>
              </a:endParaRPr>
            </a:p>
          </p:txBody>
        </p:sp>
        <p:sp>
          <p:nvSpPr>
            <p:cNvPr id="98" name="Oval 201">
              <a:extLst>
                <a:ext uri="{FF2B5EF4-FFF2-40B4-BE49-F238E27FC236}">
                  <a16:creationId xmlns:a16="http://schemas.microsoft.com/office/drawing/2014/main" id="{3FFA8A7E-CEDA-4488-A8B2-65BC12E744AD}"/>
                </a:ext>
              </a:extLst>
            </p:cNvPr>
            <p:cNvSpPr>
              <a:spLocks noChangeArrowheads="1"/>
            </p:cNvSpPr>
            <p:nvPr/>
          </p:nvSpPr>
          <p:spPr bwMode="auto">
            <a:xfrm>
              <a:off x="7287" y="878"/>
              <a:ext cx="9" cy="8"/>
            </a:xfrm>
            <a:prstGeom prst="ellipse">
              <a:avLst/>
            </a:prstGeom>
            <a:grpFill/>
            <a:ln w="15875" cap="rnd">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505050"/>
                    </a:gs>
                    <a:gs pos="100000">
                      <a:srgbClr val="505050"/>
                    </a:gs>
                  </a:gsLst>
                </a:gradFill>
                <a:latin typeface="Segoe UI Semilight"/>
              </a:endParaRPr>
            </a:p>
          </p:txBody>
        </p:sp>
        <p:sp>
          <p:nvSpPr>
            <p:cNvPr id="99" name="Oval 202">
              <a:extLst>
                <a:ext uri="{FF2B5EF4-FFF2-40B4-BE49-F238E27FC236}">
                  <a16:creationId xmlns:a16="http://schemas.microsoft.com/office/drawing/2014/main" id="{39D53719-0A04-48F0-8231-BE40B773B67C}"/>
                </a:ext>
              </a:extLst>
            </p:cNvPr>
            <p:cNvSpPr>
              <a:spLocks noChangeArrowheads="1"/>
            </p:cNvSpPr>
            <p:nvPr/>
          </p:nvSpPr>
          <p:spPr bwMode="auto">
            <a:xfrm>
              <a:off x="7287" y="923"/>
              <a:ext cx="9" cy="8"/>
            </a:xfrm>
            <a:prstGeom prst="ellipse">
              <a:avLst/>
            </a:prstGeom>
            <a:grpFill/>
            <a:ln w="15875" cap="rnd">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505050"/>
                    </a:gs>
                    <a:gs pos="100000">
                      <a:srgbClr val="505050"/>
                    </a:gs>
                  </a:gsLst>
                </a:gradFill>
                <a:latin typeface="Segoe UI Semilight"/>
              </a:endParaRPr>
            </a:p>
          </p:txBody>
        </p:sp>
        <p:sp>
          <p:nvSpPr>
            <p:cNvPr id="101" name="Oval 203">
              <a:extLst>
                <a:ext uri="{FF2B5EF4-FFF2-40B4-BE49-F238E27FC236}">
                  <a16:creationId xmlns:a16="http://schemas.microsoft.com/office/drawing/2014/main" id="{DE20EAB7-B881-48DA-A7C1-47644C076995}"/>
                </a:ext>
              </a:extLst>
            </p:cNvPr>
            <p:cNvSpPr>
              <a:spLocks noChangeArrowheads="1"/>
            </p:cNvSpPr>
            <p:nvPr/>
          </p:nvSpPr>
          <p:spPr bwMode="auto">
            <a:xfrm>
              <a:off x="7287" y="967"/>
              <a:ext cx="9" cy="8"/>
            </a:xfrm>
            <a:prstGeom prst="ellipse">
              <a:avLst/>
            </a:prstGeom>
            <a:grpFill/>
            <a:ln w="15875" cap="rnd">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505050"/>
                    </a:gs>
                    <a:gs pos="100000">
                      <a:srgbClr val="505050"/>
                    </a:gs>
                  </a:gsLst>
                </a:gradFill>
                <a:latin typeface="Segoe UI Semilight"/>
              </a:endParaRPr>
            </a:p>
          </p:txBody>
        </p:sp>
      </p:grpSp>
      <p:sp>
        <p:nvSpPr>
          <p:cNvPr id="104" name="Freeform 41">
            <a:extLst>
              <a:ext uri="{FF2B5EF4-FFF2-40B4-BE49-F238E27FC236}">
                <a16:creationId xmlns:a16="http://schemas.microsoft.com/office/drawing/2014/main" id="{1642E5DA-53B1-4CDC-B413-E2983663A94F}"/>
              </a:ext>
            </a:extLst>
          </p:cNvPr>
          <p:cNvSpPr>
            <a:spLocks noEditPoints="1"/>
          </p:cNvSpPr>
          <p:nvPr/>
        </p:nvSpPr>
        <p:spPr bwMode="auto">
          <a:xfrm>
            <a:off x="4285410" y="5432911"/>
            <a:ext cx="452914" cy="283072"/>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solidFill>
            <a:schemeClr val="bg1"/>
          </a:solid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800">
              <a:gradFill>
                <a:gsLst>
                  <a:gs pos="0">
                    <a:srgbClr val="505050"/>
                  </a:gs>
                  <a:gs pos="100000">
                    <a:srgbClr val="505050"/>
                  </a:gs>
                </a:gsLst>
                <a:lin ang="5400000" scaled="1"/>
              </a:gradFill>
              <a:latin typeface="Segoe UI Semilight"/>
            </a:endParaRPr>
          </a:p>
        </p:txBody>
      </p:sp>
      <p:grpSp>
        <p:nvGrpSpPr>
          <p:cNvPr id="105" name="Group 8">
            <a:extLst>
              <a:ext uri="{FF2B5EF4-FFF2-40B4-BE49-F238E27FC236}">
                <a16:creationId xmlns:a16="http://schemas.microsoft.com/office/drawing/2014/main" id="{68A58FD1-AD74-4055-8049-D57CFF8DBF5F}"/>
              </a:ext>
            </a:extLst>
          </p:cNvPr>
          <p:cNvGrpSpPr>
            <a:grpSpLocks noChangeAspect="1"/>
          </p:cNvGrpSpPr>
          <p:nvPr/>
        </p:nvGrpSpPr>
        <p:grpSpPr bwMode="auto">
          <a:xfrm>
            <a:off x="7132870" y="5413585"/>
            <a:ext cx="428259" cy="347961"/>
            <a:chOff x="5458" y="3157"/>
            <a:chExt cx="304" cy="247"/>
          </a:xfrm>
          <a:solidFill>
            <a:schemeClr val="bg1"/>
          </a:solidFill>
        </p:grpSpPr>
        <p:sp>
          <p:nvSpPr>
            <p:cNvPr id="106" name="Freeform 9">
              <a:extLst>
                <a:ext uri="{FF2B5EF4-FFF2-40B4-BE49-F238E27FC236}">
                  <a16:creationId xmlns:a16="http://schemas.microsoft.com/office/drawing/2014/main" id="{904394E6-5075-44F1-ADD8-6EF489678AEE}"/>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800">
                <a:gradFill>
                  <a:gsLst>
                    <a:gs pos="0">
                      <a:srgbClr val="505050"/>
                    </a:gs>
                    <a:gs pos="100000">
                      <a:srgbClr val="505050"/>
                    </a:gs>
                  </a:gsLst>
                  <a:lin ang="5400000" scaled="1"/>
                </a:gradFill>
                <a:latin typeface="Segoe UI Semilight"/>
              </a:endParaRPr>
            </a:p>
          </p:txBody>
        </p:sp>
        <p:sp>
          <p:nvSpPr>
            <p:cNvPr id="107" name="Freeform 10">
              <a:extLst>
                <a:ext uri="{FF2B5EF4-FFF2-40B4-BE49-F238E27FC236}">
                  <a16:creationId xmlns:a16="http://schemas.microsoft.com/office/drawing/2014/main" id="{CDA5059E-F7E3-4517-8B9A-EEA414941600}"/>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800">
                <a:gradFill>
                  <a:gsLst>
                    <a:gs pos="0">
                      <a:srgbClr val="505050"/>
                    </a:gs>
                    <a:gs pos="100000">
                      <a:srgbClr val="505050"/>
                    </a:gs>
                  </a:gsLst>
                  <a:lin ang="5400000" scaled="1"/>
                </a:gradFill>
                <a:latin typeface="Segoe UI Semilight"/>
              </a:endParaRPr>
            </a:p>
          </p:txBody>
        </p:sp>
      </p:grpSp>
      <p:sp useBgFill="1">
        <p:nvSpPr>
          <p:cNvPr id="111" name="Rectangle 110">
            <a:extLst>
              <a:ext uri="{FF2B5EF4-FFF2-40B4-BE49-F238E27FC236}">
                <a16:creationId xmlns:a16="http://schemas.microsoft.com/office/drawing/2014/main" id="{27AC5A16-EEB1-4387-ADEF-0C8B6A1C32D7}"/>
              </a:ext>
            </a:extLst>
          </p:cNvPr>
          <p:cNvSpPr/>
          <p:nvPr/>
        </p:nvSpPr>
        <p:spPr bwMode="auto">
          <a:xfrm>
            <a:off x="6104544" y="5414495"/>
            <a:ext cx="510221" cy="3724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car" title="Icon of a car">
            <a:extLst>
              <a:ext uri="{FF2B5EF4-FFF2-40B4-BE49-F238E27FC236}">
                <a16:creationId xmlns:a16="http://schemas.microsoft.com/office/drawing/2014/main" id="{4C5B8955-8AE3-4B58-A8D0-A3532AF9837C}"/>
              </a:ext>
            </a:extLst>
          </p:cNvPr>
          <p:cNvSpPr>
            <a:spLocks noChangeAspect="1" noEditPoints="1"/>
          </p:cNvSpPr>
          <p:nvPr/>
        </p:nvSpPr>
        <p:spPr bwMode="auto">
          <a:xfrm>
            <a:off x="3275765" y="5448360"/>
            <a:ext cx="352180" cy="26987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2000">
              <a:solidFill>
                <a:srgbClr val="FFFFFF"/>
              </a:solidFill>
              <a:latin typeface="Segoe UI Semilight"/>
            </a:endParaRPr>
          </a:p>
        </p:txBody>
      </p:sp>
      <p:sp>
        <p:nvSpPr>
          <p:cNvPr id="121" name="Rectangle 120">
            <a:extLst>
              <a:ext uri="{FF2B5EF4-FFF2-40B4-BE49-F238E27FC236}">
                <a16:creationId xmlns:a16="http://schemas.microsoft.com/office/drawing/2014/main" id="{5530B847-D94C-4C37-880B-A206335A504B}"/>
              </a:ext>
            </a:extLst>
          </p:cNvPr>
          <p:cNvSpPr/>
          <p:nvPr/>
        </p:nvSpPr>
        <p:spPr bwMode="auto">
          <a:xfrm rot="5400000">
            <a:off x="8095301" y="5467400"/>
            <a:ext cx="196396" cy="3120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eye_2">
            <a:extLst>
              <a:ext uri="{FF2B5EF4-FFF2-40B4-BE49-F238E27FC236}">
                <a16:creationId xmlns:a16="http://schemas.microsoft.com/office/drawing/2014/main" id="{94BC1124-E2ED-4A85-9E7A-4B95DA0BB1E8}"/>
              </a:ext>
            </a:extLst>
          </p:cNvPr>
          <p:cNvSpPr>
            <a:spLocks noChangeAspect="1" noEditPoints="1"/>
          </p:cNvSpPr>
          <p:nvPr/>
        </p:nvSpPr>
        <p:spPr bwMode="auto">
          <a:xfrm>
            <a:off x="8004998" y="5533733"/>
            <a:ext cx="355217" cy="197092"/>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solidFill>
                <a:srgbClr val="505050"/>
              </a:solidFill>
              <a:latin typeface="Segoe UI Semilight"/>
            </a:endParaRPr>
          </a:p>
        </p:txBody>
      </p:sp>
      <p:sp>
        <p:nvSpPr>
          <p:cNvPr id="123" name="Rectangle 122">
            <a:extLst>
              <a:ext uri="{FF2B5EF4-FFF2-40B4-BE49-F238E27FC236}">
                <a16:creationId xmlns:a16="http://schemas.microsoft.com/office/drawing/2014/main" id="{ECFE573A-133F-4D96-B37F-A3313A1262A8}"/>
              </a:ext>
            </a:extLst>
          </p:cNvPr>
          <p:cNvSpPr/>
          <p:nvPr/>
        </p:nvSpPr>
        <p:spPr bwMode="auto">
          <a:xfrm>
            <a:off x="8755754" y="5257415"/>
            <a:ext cx="360271" cy="7097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4" name="Group 4">
            <a:extLst>
              <a:ext uri="{FF2B5EF4-FFF2-40B4-BE49-F238E27FC236}">
                <a16:creationId xmlns:a16="http://schemas.microsoft.com/office/drawing/2014/main" id="{80FA4B23-D35E-41B0-BDBB-0B1C974905EE}"/>
              </a:ext>
            </a:extLst>
          </p:cNvPr>
          <p:cNvGrpSpPr>
            <a:grpSpLocks noChangeAspect="1"/>
          </p:cNvGrpSpPr>
          <p:nvPr/>
        </p:nvGrpSpPr>
        <p:grpSpPr bwMode="auto">
          <a:xfrm>
            <a:off x="8804084" y="5427501"/>
            <a:ext cx="416803" cy="256492"/>
            <a:chOff x="5597" y="3096"/>
            <a:chExt cx="546" cy="336"/>
          </a:xfrm>
          <a:solidFill>
            <a:schemeClr val="bg1"/>
          </a:solidFill>
        </p:grpSpPr>
        <p:sp>
          <p:nvSpPr>
            <p:cNvPr id="125" name="Rectangle 5">
              <a:extLst>
                <a:ext uri="{FF2B5EF4-FFF2-40B4-BE49-F238E27FC236}">
                  <a16:creationId xmlns:a16="http://schemas.microsoft.com/office/drawing/2014/main" id="{61C20E71-D359-4B99-AA47-CFD0BF5E83F3}"/>
                </a:ext>
              </a:extLst>
            </p:cNvPr>
            <p:cNvSpPr>
              <a:spLocks noChangeArrowheads="1"/>
            </p:cNvSpPr>
            <p:nvPr/>
          </p:nvSpPr>
          <p:spPr bwMode="auto">
            <a:xfrm>
              <a:off x="5597" y="3096"/>
              <a:ext cx="169" cy="336"/>
            </a:xfrm>
            <a:prstGeom prst="rect">
              <a:avLst/>
            </a:pr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26" name="Freeform 6">
              <a:extLst>
                <a:ext uri="{FF2B5EF4-FFF2-40B4-BE49-F238E27FC236}">
                  <a16:creationId xmlns:a16="http://schemas.microsoft.com/office/drawing/2014/main" id="{AF2E9635-6C53-4320-AE04-8451DBB74BED}"/>
                </a:ext>
              </a:extLst>
            </p:cNvPr>
            <p:cNvSpPr>
              <a:spLocks/>
            </p:cNvSpPr>
            <p:nvPr/>
          </p:nvSpPr>
          <p:spPr bwMode="auto">
            <a:xfrm>
              <a:off x="5766" y="3337"/>
              <a:ext cx="80" cy="95"/>
            </a:xfrm>
            <a:custGeom>
              <a:avLst/>
              <a:gdLst>
                <a:gd name="T0" fmla="*/ 80 w 80"/>
                <a:gd name="T1" fmla="*/ 0 h 95"/>
                <a:gd name="T2" fmla="*/ 80 w 80"/>
                <a:gd name="T3" fmla="*/ 26 h 95"/>
                <a:gd name="T4" fmla="*/ 0 w 80"/>
                <a:gd name="T5" fmla="*/ 95 h 95"/>
              </a:gdLst>
              <a:ahLst/>
              <a:cxnLst>
                <a:cxn ang="0">
                  <a:pos x="T0" y="T1"/>
                </a:cxn>
                <a:cxn ang="0">
                  <a:pos x="T2" y="T3"/>
                </a:cxn>
                <a:cxn ang="0">
                  <a:pos x="T4" y="T5"/>
                </a:cxn>
              </a:cxnLst>
              <a:rect l="0" t="0" r="r" b="b"/>
              <a:pathLst>
                <a:path w="80" h="95">
                  <a:moveTo>
                    <a:pt x="80" y="0"/>
                  </a:moveTo>
                  <a:lnTo>
                    <a:pt x="80" y="26"/>
                  </a:lnTo>
                  <a:lnTo>
                    <a:pt x="0" y="95"/>
                  </a:lnTo>
                </a:path>
              </a:pathLst>
            </a:cu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27" name="Freeform 7">
              <a:extLst>
                <a:ext uri="{FF2B5EF4-FFF2-40B4-BE49-F238E27FC236}">
                  <a16:creationId xmlns:a16="http://schemas.microsoft.com/office/drawing/2014/main" id="{812384B7-F36B-4B30-84ED-05DC68ED5CFB}"/>
                </a:ext>
              </a:extLst>
            </p:cNvPr>
            <p:cNvSpPr>
              <a:spLocks/>
            </p:cNvSpPr>
            <p:nvPr/>
          </p:nvSpPr>
          <p:spPr bwMode="auto">
            <a:xfrm>
              <a:off x="5766" y="3096"/>
              <a:ext cx="80" cy="96"/>
            </a:xfrm>
            <a:custGeom>
              <a:avLst/>
              <a:gdLst>
                <a:gd name="T0" fmla="*/ 0 w 80"/>
                <a:gd name="T1" fmla="*/ 0 h 96"/>
                <a:gd name="T2" fmla="*/ 80 w 80"/>
                <a:gd name="T3" fmla="*/ 74 h 96"/>
                <a:gd name="T4" fmla="*/ 80 w 80"/>
                <a:gd name="T5" fmla="*/ 96 h 96"/>
              </a:gdLst>
              <a:ahLst/>
              <a:cxnLst>
                <a:cxn ang="0">
                  <a:pos x="T0" y="T1"/>
                </a:cxn>
                <a:cxn ang="0">
                  <a:pos x="T2" y="T3"/>
                </a:cxn>
                <a:cxn ang="0">
                  <a:pos x="T4" y="T5"/>
                </a:cxn>
              </a:cxnLst>
              <a:rect l="0" t="0" r="r" b="b"/>
              <a:pathLst>
                <a:path w="80" h="96">
                  <a:moveTo>
                    <a:pt x="0" y="0"/>
                  </a:moveTo>
                  <a:lnTo>
                    <a:pt x="80" y="74"/>
                  </a:lnTo>
                  <a:lnTo>
                    <a:pt x="80" y="96"/>
                  </a:lnTo>
                </a:path>
              </a:pathLst>
            </a:cu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28" name="Line 8">
              <a:extLst>
                <a:ext uri="{FF2B5EF4-FFF2-40B4-BE49-F238E27FC236}">
                  <a16:creationId xmlns:a16="http://schemas.microsoft.com/office/drawing/2014/main" id="{85EC08C8-19CA-4743-8BEA-C8D470096969}"/>
                </a:ext>
              </a:extLst>
            </p:cNvPr>
            <p:cNvSpPr>
              <a:spLocks noChangeShapeType="1"/>
            </p:cNvSpPr>
            <p:nvPr/>
          </p:nvSpPr>
          <p:spPr bwMode="auto">
            <a:xfrm>
              <a:off x="5597" y="3205"/>
              <a:ext cx="169" cy="0"/>
            </a:xfrm>
            <a:prstGeom prst="line">
              <a:avLst/>
            </a:pr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30" name="Line 9">
              <a:extLst>
                <a:ext uri="{FF2B5EF4-FFF2-40B4-BE49-F238E27FC236}">
                  <a16:creationId xmlns:a16="http://schemas.microsoft.com/office/drawing/2014/main" id="{7F8E9AC1-1530-46B8-9BFE-53DD9CE3B2E3}"/>
                </a:ext>
              </a:extLst>
            </p:cNvPr>
            <p:cNvSpPr>
              <a:spLocks noChangeShapeType="1"/>
            </p:cNvSpPr>
            <p:nvPr/>
          </p:nvSpPr>
          <p:spPr bwMode="auto">
            <a:xfrm>
              <a:off x="5597" y="3325"/>
              <a:ext cx="169" cy="0"/>
            </a:xfrm>
            <a:prstGeom prst="line">
              <a:avLst/>
            </a:pr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31" name="Rectangle 10">
              <a:extLst>
                <a:ext uri="{FF2B5EF4-FFF2-40B4-BE49-F238E27FC236}">
                  <a16:creationId xmlns:a16="http://schemas.microsoft.com/office/drawing/2014/main" id="{5B4FFE70-B69C-4FA4-92DF-4BD631F694AC}"/>
                </a:ext>
              </a:extLst>
            </p:cNvPr>
            <p:cNvSpPr>
              <a:spLocks noChangeArrowheads="1"/>
            </p:cNvSpPr>
            <p:nvPr/>
          </p:nvSpPr>
          <p:spPr bwMode="auto">
            <a:xfrm>
              <a:off x="5974" y="3096"/>
              <a:ext cx="169" cy="336"/>
            </a:xfrm>
            <a:prstGeom prst="rect">
              <a:avLst/>
            </a:pr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32" name="Freeform 11">
              <a:extLst>
                <a:ext uri="{FF2B5EF4-FFF2-40B4-BE49-F238E27FC236}">
                  <a16:creationId xmlns:a16="http://schemas.microsoft.com/office/drawing/2014/main" id="{4FD5FE06-B777-4145-83CB-053DAF678A93}"/>
                </a:ext>
              </a:extLst>
            </p:cNvPr>
            <p:cNvSpPr>
              <a:spLocks/>
            </p:cNvSpPr>
            <p:nvPr/>
          </p:nvSpPr>
          <p:spPr bwMode="auto">
            <a:xfrm>
              <a:off x="5894" y="3336"/>
              <a:ext cx="80" cy="96"/>
            </a:xfrm>
            <a:custGeom>
              <a:avLst/>
              <a:gdLst>
                <a:gd name="T0" fmla="*/ 0 w 80"/>
                <a:gd name="T1" fmla="*/ 0 h 96"/>
                <a:gd name="T2" fmla="*/ 0 w 80"/>
                <a:gd name="T3" fmla="*/ 27 h 96"/>
                <a:gd name="T4" fmla="*/ 80 w 80"/>
                <a:gd name="T5" fmla="*/ 96 h 96"/>
              </a:gdLst>
              <a:ahLst/>
              <a:cxnLst>
                <a:cxn ang="0">
                  <a:pos x="T0" y="T1"/>
                </a:cxn>
                <a:cxn ang="0">
                  <a:pos x="T2" y="T3"/>
                </a:cxn>
                <a:cxn ang="0">
                  <a:pos x="T4" y="T5"/>
                </a:cxn>
              </a:cxnLst>
              <a:rect l="0" t="0" r="r" b="b"/>
              <a:pathLst>
                <a:path w="80" h="96">
                  <a:moveTo>
                    <a:pt x="0" y="0"/>
                  </a:moveTo>
                  <a:lnTo>
                    <a:pt x="0" y="27"/>
                  </a:lnTo>
                  <a:lnTo>
                    <a:pt x="80" y="96"/>
                  </a:lnTo>
                </a:path>
              </a:pathLst>
            </a:cu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33" name="Freeform 12">
              <a:extLst>
                <a:ext uri="{FF2B5EF4-FFF2-40B4-BE49-F238E27FC236}">
                  <a16:creationId xmlns:a16="http://schemas.microsoft.com/office/drawing/2014/main" id="{A226DFF3-FD1A-44ED-9F20-D9952C952DD9}"/>
                </a:ext>
              </a:extLst>
            </p:cNvPr>
            <p:cNvSpPr>
              <a:spLocks/>
            </p:cNvSpPr>
            <p:nvPr/>
          </p:nvSpPr>
          <p:spPr bwMode="auto">
            <a:xfrm>
              <a:off x="5894" y="3096"/>
              <a:ext cx="80" cy="94"/>
            </a:xfrm>
            <a:custGeom>
              <a:avLst/>
              <a:gdLst>
                <a:gd name="T0" fmla="*/ 80 w 80"/>
                <a:gd name="T1" fmla="*/ 0 h 94"/>
                <a:gd name="T2" fmla="*/ 0 w 80"/>
                <a:gd name="T3" fmla="*/ 74 h 94"/>
                <a:gd name="T4" fmla="*/ 0 w 80"/>
                <a:gd name="T5" fmla="*/ 94 h 94"/>
              </a:gdLst>
              <a:ahLst/>
              <a:cxnLst>
                <a:cxn ang="0">
                  <a:pos x="T0" y="T1"/>
                </a:cxn>
                <a:cxn ang="0">
                  <a:pos x="T2" y="T3"/>
                </a:cxn>
                <a:cxn ang="0">
                  <a:pos x="T4" y="T5"/>
                </a:cxn>
              </a:cxnLst>
              <a:rect l="0" t="0" r="r" b="b"/>
              <a:pathLst>
                <a:path w="80" h="94">
                  <a:moveTo>
                    <a:pt x="80" y="0"/>
                  </a:moveTo>
                  <a:lnTo>
                    <a:pt x="0" y="74"/>
                  </a:lnTo>
                  <a:lnTo>
                    <a:pt x="0" y="94"/>
                  </a:lnTo>
                </a:path>
              </a:pathLst>
            </a:cu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36" name="Line 13">
              <a:extLst>
                <a:ext uri="{FF2B5EF4-FFF2-40B4-BE49-F238E27FC236}">
                  <a16:creationId xmlns:a16="http://schemas.microsoft.com/office/drawing/2014/main" id="{08758C86-6EA6-4239-B5EF-5D5C069DB8DA}"/>
                </a:ext>
              </a:extLst>
            </p:cNvPr>
            <p:cNvSpPr>
              <a:spLocks noChangeShapeType="1"/>
            </p:cNvSpPr>
            <p:nvPr/>
          </p:nvSpPr>
          <p:spPr bwMode="auto">
            <a:xfrm flipH="1">
              <a:off x="5974" y="3205"/>
              <a:ext cx="169" cy="0"/>
            </a:xfrm>
            <a:prstGeom prst="line">
              <a:avLst/>
            </a:pr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37" name="Line 14">
              <a:extLst>
                <a:ext uri="{FF2B5EF4-FFF2-40B4-BE49-F238E27FC236}">
                  <a16:creationId xmlns:a16="http://schemas.microsoft.com/office/drawing/2014/main" id="{29FB7082-9A28-44A0-9AB0-C781ABC1D129}"/>
                </a:ext>
              </a:extLst>
            </p:cNvPr>
            <p:cNvSpPr>
              <a:spLocks noChangeShapeType="1"/>
            </p:cNvSpPr>
            <p:nvPr/>
          </p:nvSpPr>
          <p:spPr bwMode="auto">
            <a:xfrm flipH="1">
              <a:off x="5974" y="3325"/>
              <a:ext cx="169" cy="0"/>
            </a:xfrm>
            <a:prstGeom prst="line">
              <a:avLst/>
            </a:pr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38" name="Freeform 15">
              <a:extLst>
                <a:ext uri="{FF2B5EF4-FFF2-40B4-BE49-F238E27FC236}">
                  <a16:creationId xmlns:a16="http://schemas.microsoft.com/office/drawing/2014/main" id="{CF30A191-6563-4A47-B38D-F892AA6EEED5}"/>
                </a:ext>
              </a:extLst>
            </p:cNvPr>
            <p:cNvSpPr>
              <a:spLocks noEditPoints="1"/>
            </p:cNvSpPr>
            <p:nvPr/>
          </p:nvSpPr>
          <p:spPr bwMode="auto">
            <a:xfrm>
              <a:off x="5797" y="3207"/>
              <a:ext cx="146" cy="47"/>
            </a:xfrm>
            <a:custGeom>
              <a:avLst/>
              <a:gdLst>
                <a:gd name="T0" fmla="*/ 0 w 196"/>
                <a:gd name="T1" fmla="*/ 0 h 63"/>
                <a:gd name="T2" fmla="*/ 0 w 196"/>
                <a:gd name="T3" fmla="*/ 63 h 63"/>
                <a:gd name="T4" fmla="*/ 118 w 196"/>
                <a:gd name="T5" fmla="*/ 0 h 63"/>
                <a:gd name="T6" fmla="*/ 118 w 196"/>
                <a:gd name="T7" fmla="*/ 63 h 63"/>
                <a:gd name="T8" fmla="*/ 79 w 196"/>
                <a:gd name="T9" fmla="*/ 42 h 63"/>
                <a:gd name="T10" fmla="*/ 79 w 196"/>
                <a:gd name="T11" fmla="*/ 20 h 63"/>
                <a:gd name="T12" fmla="*/ 59 w 196"/>
                <a:gd name="T13" fmla="*/ 0 h 63"/>
                <a:gd name="T14" fmla="*/ 59 w 196"/>
                <a:gd name="T15" fmla="*/ 0 h 63"/>
                <a:gd name="T16" fmla="*/ 38 w 196"/>
                <a:gd name="T17" fmla="*/ 20 h 63"/>
                <a:gd name="T18" fmla="*/ 38 w 196"/>
                <a:gd name="T19" fmla="*/ 42 h 63"/>
                <a:gd name="T20" fmla="*/ 59 w 196"/>
                <a:gd name="T21" fmla="*/ 63 h 63"/>
                <a:gd name="T22" fmla="*/ 59 w 196"/>
                <a:gd name="T23" fmla="*/ 63 h 63"/>
                <a:gd name="T24" fmla="*/ 79 w 196"/>
                <a:gd name="T25" fmla="*/ 42 h 63"/>
                <a:gd name="T26" fmla="*/ 196 w 196"/>
                <a:gd name="T27" fmla="*/ 42 h 63"/>
                <a:gd name="T28" fmla="*/ 196 w 196"/>
                <a:gd name="T29" fmla="*/ 20 h 63"/>
                <a:gd name="T30" fmla="*/ 175 w 196"/>
                <a:gd name="T31" fmla="*/ 0 h 63"/>
                <a:gd name="T32" fmla="*/ 175 w 196"/>
                <a:gd name="T33" fmla="*/ 0 h 63"/>
                <a:gd name="T34" fmla="*/ 156 w 196"/>
                <a:gd name="T35" fmla="*/ 20 h 63"/>
                <a:gd name="T36" fmla="*/ 156 w 196"/>
                <a:gd name="T37" fmla="*/ 42 h 63"/>
                <a:gd name="T38" fmla="*/ 175 w 196"/>
                <a:gd name="T39" fmla="*/ 63 h 63"/>
                <a:gd name="T40" fmla="*/ 175 w 196"/>
                <a:gd name="T41" fmla="*/ 63 h 63"/>
                <a:gd name="T42" fmla="*/ 196 w 196"/>
                <a:gd name="T43"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3">
                  <a:moveTo>
                    <a:pt x="0" y="0"/>
                  </a:moveTo>
                  <a:cubicBezTo>
                    <a:pt x="0" y="63"/>
                    <a:pt x="0" y="63"/>
                    <a:pt x="0" y="63"/>
                  </a:cubicBezTo>
                  <a:moveTo>
                    <a:pt x="118" y="0"/>
                  </a:moveTo>
                  <a:cubicBezTo>
                    <a:pt x="118" y="63"/>
                    <a:pt x="118" y="63"/>
                    <a:pt x="118" y="63"/>
                  </a:cubicBezTo>
                  <a:moveTo>
                    <a:pt x="79" y="42"/>
                  </a:moveTo>
                  <a:cubicBezTo>
                    <a:pt x="79" y="20"/>
                    <a:pt x="79" y="20"/>
                    <a:pt x="79" y="20"/>
                  </a:cubicBezTo>
                  <a:cubicBezTo>
                    <a:pt x="79" y="9"/>
                    <a:pt x="70" y="0"/>
                    <a:pt x="59" y="0"/>
                  </a:cubicBezTo>
                  <a:cubicBezTo>
                    <a:pt x="59" y="0"/>
                    <a:pt x="59" y="0"/>
                    <a:pt x="59" y="0"/>
                  </a:cubicBezTo>
                  <a:cubicBezTo>
                    <a:pt x="47" y="0"/>
                    <a:pt x="38" y="9"/>
                    <a:pt x="38" y="20"/>
                  </a:cubicBezTo>
                  <a:cubicBezTo>
                    <a:pt x="38" y="42"/>
                    <a:pt x="38" y="42"/>
                    <a:pt x="38" y="42"/>
                  </a:cubicBezTo>
                  <a:cubicBezTo>
                    <a:pt x="38" y="54"/>
                    <a:pt x="47" y="63"/>
                    <a:pt x="59" y="63"/>
                  </a:cubicBezTo>
                  <a:cubicBezTo>
                    <a:pt x="59" y="63"/>
                    <a:pt x="59" y="63"/>
                    <a:pt x="59" y="63"/>
                  </a:cubicBezTo>
                  <a:cubicBezTo>
                    <a:pt x="70" y="63"/>
                    <a:pt x="79" y="54"/>
                    <a:pt x="79" y="42"/>
                  </a:cubicBezTo>
                  <a:close/>
                  <a:moveTo>
                    <a:pt x="196" y="42"/>
                  </a:moveTo>
                  <a:cubicBezTo>
                    <a:pt x="196" y="20"/>
                    <a:pt x="196" y="20"/>
                    <a:pt x="196" y="20"/>
                  </a:cubicBezTo>
                  <a:cubicBezTo>
                    <a:pt x="196" y="9"/>
                    <a:pt x="187" y="0"/>
                    <a:pt x="175" y="0"/>
                  </a:cubicBezTo>
                  <a:cubicBezTo>
                    <a:pt x="175" y="0"/>
                    <a:pt x="175" y="0"/>
                    <a:pt x="175" y="0"/>
                  </a:cubicBezTo>
                  <a:cubicBezTo>
                    <a:pt x="165" y="0"/>
                    <a:pt x="156" y="9"/>
                    <a:pt x="156" y="20"/>
                  </a:cubicBezTo>
                  <a:cubicBezTo>
                    <a:pt x="156" y="42"/>
                    <a:pt x="156" y="42"/>
                    <a:pt x="156" y="42"/>
                  </a:cubicBezTo>
                  <a:cubicBezTo>
                    <a:pt x="156" y="54"/>
                    <a:pt x="165" y="63"/>
                    <a:pt x="175" y="63"/>
                  </a:cubicBezTo>
                  <a:cubicBezTo>
                    <a:pt x="175" y="63"/>
                    <a:pt x="175" y="63"/>
                    <a:pt x="175" y="63"/>
                  </a:cubicBezTo>
                  <a:cubicBezTo>
                    <a:pt x="187" y="63"/>
                    <a:pt x="196" y="54"/>
                    <a:pt x="196" y="42"/>
                  </a:cubicBezTo>
                  <a:close/>
                </a:path>
              </a:pathLst>
            </a:cu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39" name="Freeform 16">
              <a:extLst>
                <a:ext uri="{FF2B5EF4-FFF2-40B4-BE49-F238E27FC236}">
                  <a16:creationId xmlns:a16="http://schemas.microsoft.com/office/drawing/2014/main" id="{554FD5C6-C238-48DB-9FBA-1D75C8DC5A44}"/>
                </a:ext>
              </a:extLst>
            </p:cNvPr>
            <p:cNvSpPr>
              <a:spLocks noEditPoints="1"/>
            </p:cNvSpPr>
            <p:nvPr/>
          </p:nvSpPr>
          <p:spPr bwMode="auto">
            <a:xfrm>
              <a:off x="5797" y="3278"/>
              <a:ext cx="146" cy="48"/>
            </a:xfrm>
            <a:custGeom>
              <a:avLst/>
              <a:gdLst>
                <a:gd name="T0" fmla="*/ 196 w 196"/>
                <a:gd name="T1" fmla="*/ 64 h 64"/>
                <a:gd name="T2" fmla="*/ 196 w 196"/>
                <a:gd name="T3" fmla="*/ 0 h 64"/>
                <a:gd name="T4" fmla="*/ 79 w 196"/>
                <a:gd name="T5" fmla="*/ 64 h 64"/>
                <a:gd name="T6" fmla="*/ 79 w 196"/>
                <a:gd name="T7" fmla="*/ 0 h 64"/>
                <a:gd name="T8" fmla="*/ 118 w 196"/>
                <a:gd name="T9" fmla="*/ 43 h 64"/>
                <a:gd name="T10" fmla="*/ 138 w 196"/>
                <a:gd name="T11" fmla="*/ 64 h 64"/>
                <a:gd name="T12" fmla="*/ 138 w 196"/>
                <a:gd name="T13" fmla="*/ 64 h 64"/>
                <a:gd name="T14" fmla="*/ 158 w 196"/>
                <a:gd name="T15" fmla="*/ 43 h 64"/>
                <a:gd name="T16" fmla="*/ 158 w 196"/>
                <a:gd name="T17" fmla="*/ 21 h 64"/>
                <a:gd name="T18" fmla="*/ 138 w 196"/>
                <a:gd name="T19" fmla="*/ 0 h 64"/>
                <a:gd name="T20" fmla="*/ 138 w 196"/>
                <a:gd name="T21" fmla="*/ 0 h 64"/>
                <a:gd name="T22" fmla="*/ 118 w 196"/>
                <a:gd name="T23" fmla="*/ 21 h 64"/>
                <a:gd name="T24" fmla="*/ 118 w 196"/>
                <a:gd name="T25" fmla="*/ 43 h 64"/>
                <a:gd name="T26" fmla="*/ 0 w 196"/>
                <a:gd name="T27" fmla="*/ 43 h 64"/>
                <a:gd name="T28" fmla="*/ 20 w 196"/>
                <a:gd name="T29" fmla="*/ 64 h 64"/>
                <a:gd name="T30" fmla="*/ 20 w 196"/>
                <a:gd name="T31" fmla="*/ 64 h 64"/>
                <a:gd name="T32" fmla="*/ 41 w 196"/>
                <a:gd name="T33" fmla="*/ 43 h 64"/>
                <a:gd name="T34" fmla="*/ 41 w 196"/>
                <a:gd name="T35" fmla="*/ 21 h 64"/>
                <a:gd name="T36" fmla="*/ 20 w 196"/>
                <a:gd name="T37" fmla="*/ 0 h 64"/>
                <a:gd name="T38" fmla="*/ 20 w 196"/>
                <a:gd name="T39" fmla="*/ 0 h 64"/>
                <a:gd name="T40" fmla="*/ 0 w 196"/>
                <a:gd name="T41" fmla="*/ 21 h 64"/>
                <a:gd name="T42" fmla="*/ 0 w 196"/>
                <a:gd name="T43"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4">
                  <a:moveTo>
                    <a:pt x="196" y="64"/>
                  </a:moveTo>
                  <a:cubicBezTo>
                    <a:pt x="196" y="64"/>
                    <a:pt x="196" y="64"/>
                    <a:pt x="196" y="0"/>
                  </a:cubicBezTo>
                  <a:moveTo>
                    <a:pt x="79" y="64"/>
                  </a:moveTo>
                  <a:cubicBezTo>
                    <a:pt x="79" y="64"/>
                    <a:pt x="79" y="64"/>
                    <a:pt x="79" y="0"/>
                  </a:cubicBezTo>
                  <a:moveTo>
                    <a:pt x="118" y="43"/>
                  </a:moveTo>
                  <a:cubicBezTo>
                    <a:pt x="118" y="54"/>
                    <a:pt x="127" y="64"/>
                    <a:pt x="138" y="64"/>
                  </a:cubicBezTo>
                  <a:cubicBezTo>
                    <a:pt x="138" y="64"/>
                    <a:pt x="138" y="64"/>
                    <a:pt x="138" y="64"/>
                  </a:cubicBezTo>
                  <a:cubicBezTo>
                    <a:pt x="149" y="64"/>
                    <a:pt x="158" y="54"/>
                    <a:pt x="158" y="43"/>
                  </a:cubicBezTo>
                  <a:cubicBezTo>
                    <a:pt x="158" y="43"/>
                    <a:pt x="158" y="43"/>
                    <a:pt x="158" y="21"/>
                  </a:cubicBezTo>
                  <a:cubicBezTo>
                    <a:pt x="158" y="9"/>
                    <a:pt x="149" y="0"/>
                    <a:pt x="138" y="0"/>
                  </a:cubicBezTo>
                  <a:cubicBezTo>
                    <a:pt x="138" y="0"/>
                    <a:pt x="138" y="0"/>
                    <a:pt x="138" y="0"/>
                  </a:cubicBezTo>
                  <a:cubicBezTo>
                    <a:pt x="127" y="0"/>
                    <a:pt x="118" y="9"/>
                    <a:pt x="118" y="21"/>
                  </a:cubicBezTo>
                  <a:cubicBezTo>
                    <a:pt x="118" y="21"/>
                    <a:pt x="118" y="21"/>
                    <a:pt x="118" y="43"/>
                  </a:cubicBezTo>
                  <a:close/>
                  <a:moveTo>
                    <a:pt x="0" y="43"/>
                  </a:moveTo>
                  <a:cubicBezTo>
                    <a:pt x="0" y="54"/>
                    <a:pt x="10" y="64"/>
                    <a:pt x="20" y="64"/>
                  </a:cubicBezTo>
                  <a:cubicBezTo>
                    <a:pt x="20" y="64"/>
                    <a:pt x="20" y="64"/>
                    <a:pt x="20" y="64"/>
                  </a:cubicBezTo>
                  <a:cubicBezTo>
                    <a:pt x="32" y="64"/>
                    <a:pt x="41" y="54"/>
                    <a:pt x="41" y="43"/>
                  </a:cubicBezTo>
                  <a:cubicBezTo>
                    <a:pt x="41" y="43"/>
                    <a:pt x="41" y="43"/>
                    <a:pt x="41" y="21"/>
                  </a:cubicBezTo>
                  <a:cubicBezTo>
                    <a:pt x="41" y="9"/>
                    <a:pt x="32" y="0"/>
                    <a:pt x="20" y="0"/>
                  </a:cubicBezTo>
                  <a:cubicBezTo>
                    <a:pt x="20" y="0"/>
                    <a:pt x="20" y="0"/>
                    <a:pt x="20" y="0"/>
                  </a:cubicBezTo>
                  <a:cubicBezTo>
                    <a:pt x="10" y="0"/>
                    <a:pt x="0" y="9"/>
                    <a:pt x="0" y="21"/>
                  </a:cubicBezTo>
                  <a:cubicBezTo>
                    <a:pt x="0" y="21"/>
                    <a:pt x="0" y="21"/>
                    <a:pt x="0" y="43"/>
                  </a:cubicBezTo>
                  <a:close/>
                </a:path>
              </a:pathLst>
            </a:cu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grpSp>
      <p:sp>
        <p:nvSpPr>
          <p:cNvPr id="24" name="TextBox 23">
            <a:extLst>
              <a:ext uri="{FF2B5EF4-FFF2-40B4-BE49-F238E27FC236}">
                <a16:creationId xmlns:a16="http://schemas.microsoft.com/office/drawing/2014/main" id="{913391E3-A0CE-4E12-9BBE-4FA39631862F}"/>
              </a:ext>
            </a:extLst>
          </p:cNvPr>
          <p:cNvSpPr txBox="1"/>
          <p:nvPr/>
        </p:nvSpPr>
        <p:spPr>
          <a:xfrm>
            <a:off x="2674310" y="1881676"/>
            <a:ext cx="1506759" cy="307777"/>
          </a:xfrm>
          <a:prstGeom prst="rect">
            <a:avLst/>
          </a:prstGeom>
          <a:noFill/>
        </p:spPr>
        <p:txBody>
          <a:bodyPr wrap="none" lIns="0" tIns="0" rIns="0" bIns="0" rtlCol="0">
            <a:spAutoFit/>
          </a:bodyPr>
          <a:lstStyle/>
          <a:p>
            <a:pPr algn="ctr" defTabSz="932597">
              <a:defRPr/>
            </a:pPr>
            <a:r>
              <a:rPr lang="en-US" sz="2000" dirty="0">
                <a:solidFill>
                  <a:schemeClr val="accent3"/>
                </a:solidFill>
                <a:latin typeface="Segoe UI Semibold"/>
              </a:rPr>
              <a:t>Train &amp; deploy</a:t>
            </a:r>
          </a:p>
        </p:txBody>
      </p:sp>
      <p:sp>
        <p:nvSpPr>
          <p:cNvPr id="181" name="TextBox 180">
            <a:extLst>
              <a:ext uri="{FF2B5EF4-FFF2-40B4-BE49-F238E27FC236}">
                <a16:creationId xmlns:a16="http://schemas.microsoft.com/office/drawing/2014/main" id="{3E8C8342-BDED-4E72-B211-A2228B1063BB}"/>
              </a:ext>
            </a:extLst>
          </p:cNvPr>
          <p:cNvSpPr txBox="1"/>
          <p:nvPr/>
        </p:nvSpPr>
        <p:spPr>
          <a:xfrm>
            <a:off x="8397598" y="1907933"/>
            <a:ext cx="1506759" cy="307777"/>
          </a:xfrm>
          <a:prstGeom prst="rect">
            <a:avLst/>
          </a:prstGeom>
          <a:noFill/>
        </p:spPr>
        <p:txBody>
          <a:bodyPr wrap="none" lIns="0" tIns="0" rIns="0" bIns="0" rtlCol="0">
            <a:spAutoFit/>
          </a:bodyPr>
          <a:lstStyle/>
          <a:p>
            <a:pPr algn="ctr" defTabSz="932597">
              <a:defRPr/>
            </a:pPr>
            <a:r>
              <a:rPr lang="en-US" sz="2000" dirty="0">
                <a:solidFill>
                  <a:schemeClr val="accent3"/>
                </a:solidFill>
                <a:latin typeface="Segoe UI Semibold"/>
              </a:rPr>
              <a:t>Train &amp; deploy</a:t>
            </a:r>
          </a:p>
        </p:txBody>
      </p:sp>
      <p:sp>
        <p:nvSpPr>
          <p:cNvPr id="183" name="TextBox 182">
            <a:extLst>
              <a:ext uri="{FF2B5EF4-FFF2-40B4-BE49-F238E27FC236}">
                <a16:creationId xmlns:a16="http://schemas.microsoft.com/office/drawing/2014/main" id="{4AE157CB-27E7-474C-8616-4753E6B81D33}"/>
              </a:ext>
            </a:extLst>
          </p:cNvPr>
          <p:cNvSpPr txBox="1"/>
          <p:nvPr/>
        </p:nvSpPr>
        <p:spPr>
          <a:xfrm>
            <a:off x="5983828" y="5916423"/>
            <a:ext cx="728020" cy="307777"/>
          </a:xfrm>
          <a:prstGeom prst="rect">
            <a:avLst/>
          </a:prstGeom>
          <a:noFill/>
        </p:spPr>
        <p:txBody>
          <a:bodyPr wrap="none" lIns="0" tIns="0" rIns="0" bIns="0" rtlCol="0">
            <a:spAutoFit/>
          </a:bodyPr>
          <a:lstStyle/>
          <a:p>
            <a:pPr algn="ctr" defTabSz="932597">
              <a:defRPr/>
            </a:pPr>
            <a:r>
              <a:rPr lang="en-US" sz="2000" dirty="0">
                <a:solidFill>
                  <a:schemeClr val="accent3"/>
                </a:solidFill>
                <a:latin typeface="Segoe UI Semibold"/>
              </a:rPr>
              <a:t>Deploy</a:t>
            </a:r>
          </a:p>
        </p:txBody>
      </p:sp>
      <p:sp>
        <p:nvSpPr>
          <p:cNvPr id="25" name="Rectangle 24">
            <a:extLst>
              <a:ext uri="{FF2B5EF4-FFF2-40B4-BE49-F238E27FC236}">
                <a16:creationId xmlns:a16="http://schemas.microsoft.com/office/drawing/2014/main" id="{FB6EBC05-266C-4EEA-B2B2-4031B45AC084}"/>
              </a:ext>
            </a:extLst>
          </p:cNvPr>
          <p:cNvSpPr/>
          <p:nvPr/>
        </p:nvSpPr>
        <p:spPr>
          <a:xfrm>
            <a:off x="4097611" y="3441171"/>
            <a:ext cx="4241252" cy="1200329"/>
          </a:xfrm>
          <a:prstGeom prst="rect">
            <a:avLst/>
          </a:prstGeom>
        </p:spPr>
        <p:txBody>
          <a:bodyPr wrap="square">
            <a:spAutoFit/>
          </a:bodyPr>
          <a:lstStyle/>
          <a:p>
            <a:pPr algn="ctr" defTabSz="932597">
              <a:defRPr/>
            </a:pPr>
            <a:r>
              <a:rPr lang="en-US" sz="2400">
                <a:solidFill>
                  <a:srgbClr val="000000"/>
                </a:solidFill>
                <a:latin typeface="Segoe UI" panose="020B0502040204020203" pitchFamily="34" charset="0"/>
              </a:rPr>
              <a:t>Track models in production</a:t>
            </a:r>
          </a:p>
          <a:p>
            <a:pPr algn="ctr" defTabSz="932597">
              <a:defRPr/>
            </a:pPr>
            <a:r>
              <a:rPr lang="en-US" sz="2400">
                <a:solidFill>
                  <a:srgbClr val="000000"/>
                </a:solidFill>
                <a:latin typeface="Segoe UI" panose="020B0502040204020203" pitchFamily="34" charset="0"/>
              </a:rPr>
              <a:t>Capture model telemetry</a:t>
            </a:r>
          </a:p>
          <a:p>
            <a:pPr algn="ctr" defTabSz="932597">
              <a:defRPr/>
            </a:pPr>
            <a:r>
              <a:rPr lang="en-US" sz="2400">
                <a:solidFill>
                  <a:srgbClr val="000000"/>
                </a:solidFill>
                <a:latin typeface="Segoe UI" panose="020B0502040204020203" pitchFamily="34" charset="0"/>
              </a:rPr>
              <a:t>Retrain models automatically</a:t>
            </a:r>
          </a:p>
        </p:txBody>
      </p:sp>
      <p:sp>
        <p:nvSpPr>
          <p:cNvPr id="79" name="Freeform 25">
            <a:extLst>
              <a:ext uri="{FF2B5EF4-FFF2-40B4-BE49-F238E27FC236}">
                <a16:creationId xmlns:a16="http://schemas.microsoft.com/office/drawing/2014/main" id="{743B18A2-AAB9-47D2-9F57-E18F73956767}"/>
              </a:ext>
            </a:extLst>
          </p:cNvPr>
          <p:cNvSpPr>
            <a:spLocks noEditPoints="1"/>
          </p:cNvSpPr>
          <p:nvPr/>
        </p:nvSpPr>
        <p:spPr bwMode="auto">
          <a:xfrm>
            <a:off x="6157247" y="5397430"/>
            <a:ext cx="381183" cy="37243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2400" kern="0">
              <a:solidFill>
                <a:sysClr val="windowText" lastClr="000000"/>
              </a:solidFill>
              <a:latin typeface="Segoe UI Semilight"/>
            </a:endParaRPr>
          </a:p>
        </p:txBody>
      </p:sp>
      <p:grpSp>
        <p:nvGrpSpPr>
          <p:cNvPr id="62" name="Group 61">
            <a:extLst>
              <a:ext uri="{FF2B5EF4-FFF2-40B4-BE49-F238E27FC236}">
                <a16:creationId xmlns:a16="http://schemas.microsoft.com/office/drawing/2014/main" id="{F3CFC0D3-E51A-4C5B-B118-9D4A91E95DCB}"/>
              </a:ext>
            </a:extLst>
          </p:cNvPr>
          <p:cNvGrpSpPr/>
          <p:nvPr/>
        </p:nvGrpSpPr>
        <p:grpSpPr>
          <a:xfrm>
            <a:off x="8721048" y="2348510"/>
            <a:ext cx="859857" cy="700977"/>
            <a:chOff x="967154" y="1481463"/>
            <a:chExt cx="5331069" cy="4214949"/>
          </a:xfrm>
          <a:solidFill>
            <a:schemeClr val="bg1"/>
          </a:solidFill>
        </p:grpSpPr>
        <p:cxnSp>
          <p:nvCxnSpPr>
            <p:cNvPr id="63" name="Straight Connector 62">
              <a:extLst>
                <a:ext uri="{FF2B5EF4-FFF2-40B4-BE49-F238E27FC236}">
                  <a16:creationId xmlns:a16="http://schemas.microsoft.com/office/drawing/2014/main" id="{9561D3A4-D8E8-49DD-98FB-E485F72608D4}"/>
                </a:ext>
              </a:extLst>
            </p:cNvPr>
            <p:cNvCxnSpPr>
              <a:cxnSpLocks/>
            </p:cNvCxnSpPr>
            <p:nvPr/>
          </p:nvCxnSpPr>
          <p:spPr>
            <a:xfrm>
              <a:off x="967154" y="5696412"/>
              <a:ext cx="5331069"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Shape 66">
              <a:extLst>
                <a:ext uri="{FF2B5EF4-FFF2-40B4-BE49-F238E27FC236}">
                  <a16:creationId xmlns:a16="http://schemas.microsoft.com/office/drawing/2014/main" id="{0D187138-9713-4144-B17E-D1F3E9213775}"/>
                </a:ext>
              </a:extLst>
            </p:cNvPr>
            <p:cNvSpPr/>
            <p:nvPr/>
          </p:nvSpPr>
          <p:spPr bwMode="auto">
            <a:xfrm>
              <a:off x="3301091" y="1481463"/>
              <a:ext cx="2666749" cy="4214949"/>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100">
                <a:solidFill>
                  <a:srgbClr val="FFFFFF"/>
                </a:solidFill>
                <a:latin typeface="Segoe UI Semibold"/>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E0D1C611-897B-44DB-BACE-EB9EBEE98666}"/>
                </a:ext>
              </a:extLst>
            </p:cNvPr>
            <p:cNvSpPr/>
            <p:nvPr/>
          </p:nvSpPr>
          <p:spPr bwMode="auto">
            <a:xfrm>
              <a:off x="4427764" y="4700958"/>
              <a:ext cx="647703" cy="995454"/>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100">
                <a:solidFill>
                  <a:srgbClr val="FFFFFF"/>
                </a:solidFill>
                <a:latin typeface="Segoe UI Semibold"/>
                <a:ea typeface="Segoe UI" pitchFamily="34" charset="0"/>
                <a:cs typeface="Segoe UI" pitchFamily="34" charset="0"/>
              </a:endParaRPr>
            </a:p>
          </p:txBody>
        </p:sp>
        <p:sp>
          <p:nvSpPr>
            <p:cNvPr id="65" name="Rectangle 64">
              <a:extLst>
                <a:ext uri="{FF2B5EF4-FFF2-40B4-BE49-F238E27FC236}">
                  <a16:creationId xmlns:a16="http://schemas.microsoft.com/office/drawing/2014/main" id="{456CC4B3-B078-468E-9A2D-7A063EFA55D5}"/>
                </a:ext>
              </a:extLst>
            </p:cNvPr>
            <p:cNvSpPr/>
            <p:nvPr/>
          </p:nvSpPr>
          <p:spPr bwMode="auto">
            <a:xfrm>
              <a:off x="1286611" y="2696307"/>
              <a:ext cx="2793020" cy="3000105"/>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100">
                <a:solidFill>
                  <a:srgbClr val="FFFFFF"/>
                </a:solidFill>
                <a:latin typeface="Segoe UI Semibold"/>
                <a:ea typeface="Segoe UI" pitchFamily="34" charset="0"/>
                <a:cs typeface="Segoe UI" pitchFamily="34" charset="0"/>
              </a:endParaRPr>
            </a:p>
          </p:txBody>
        </p:sp>
        <p:sp>
          <p:nvSpPr>
            <p:cNvPr id="66" name="Rectangle 65">
              <a:extLst>
                <a:ext uri="{FF2B5EF4-FFF2-40B4-BE49-F238E27FC236}">
                  <a16:creationId xmlns:a16="http://schemas.microsoft.com/office/drawing/2014/main" id="{DEC65F4C-5296-4D11-9935-D8EC135E7F3D}"/>
                </a:ext>
              </a:extLst>
            </p:cNvPr>
            <p:cNvSpPr/>
            <p:nvPr/>
          </p:nvSpPr>
          <p:spPr bwMode="auto">
            <a:xfrm>
              <a:off x="2225922" y="4700952"/>
              <a:ext cx="914397" cy="995460"/>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100">
                <a:solidFill>
                  <a:srgbClr val="FFFFFF"/>
                </a:solidFill>
                <a:latin typeface="Segoe UI Semibold"/>
                <a:ea typeface="Segoe UI" pitchFamily="34" charset="0"/>
                <a:cs typeface="Segoe UI" pitchFamily="34" charset="0"/>
              </a:endParaRPr>
            </a:p>
          </p:txBody>
        </p:sp>
      </p:grpSp>
      <p:sp>
        <p:nvSpPr>
          <p:cNvPr id="71" name="Freeform 128">
            <a:extLst>
              <a:ext uri="{FF2B5EF4-FFF2-40B4-BE49-F238E27FC236}">
                <a16:creationId xmlns:a16="http://schemas.microsoft.com/office/drawing/2014/main" id="{CC17696B-899A-48D9-A488-83034C5B6BB5}"/>
              </a:ext>
            </a:extLst>
          </p:cNvPr>
          <p:cNvSpPr>
            <a:spLocks noChangeAspect="1"/>
          </p:cNvSpPr>
          <p:nvPr/>
        </p:nvSpPr>
        <p:spPr bwMode="auto">
          <a:xfrm>
            <a:off x="2878304" y="2349272"/>
            <a:ext cx="1250734" cy="70021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12700">
            <a:solidFill>
              <a:schemeClr val="tx1"/>
            </a:solidFill>
            <a:miter lim="800000"/>
          </a:ln>
          <a:extLst/>
        </p:spPr>
        <p:txBody>
          <a:bodyPr vert="horz" wrap="square" lIns="93260" tIns="46630" rIns="93260" bIns="46630" numCol="1" anchor="t" anchorCtr="0" compatLnSpc="1">
            <a:prstTxWarp prst="textNoShape">
              <a:avLst/>
            </a:prstTxWarp>
          </a:bodyPr>
          <a:lstStyle/>
          <a:p>
            <a:pPr defTabSz="932597">
              <a:defRPr/>
            </a:pPr>
            <a:endParaRPr lang="en-US" sz="1100">
              <a:solidFill>
                <a:srgbClr val="333333"/>
              </a:solidFill>
              <a:latin typeface="Segoe UI Semibold"/>
            </a:endParaRPr>
          </a:p>
        </p:txBody>
      </p:sp>
    </p:spTree>
    <p:extLst>
      <p:ext uri="{BB962C8B-B14F-4D97-AF65-F5344CB8AC3E}">
        <p14:creationId xmlns:p14="http://schemas.microsoft.com/office/powerpoint/2010/main" val="70721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utoRev="1" fill="hold" nodeType="withEffect">
                                  <p:stCondLst>
                                    <p:cond delay="0"/>
                                  </p:stCondLst>
                                  <p:childTnLst>
                                    <p:animMotion origin="layout" path="M 4.375E-6 -2.96296E-6 L 0.4194 -2.96296E-6 " pathEditMode="relative" rAng="0" ptsTypes="AA">
                                      <p:cBhvr>
                                        <p:cTn id="6" dur="10000" fill="hold"/>
                                        <p:tgtEl>
                                          <p:spTgt spid="3"/>
                                        </p:tgtEl>
                                        <p:attrNameLst>
                                          <p:attrName>ppt_x</p:attrName>
                                          <p:attrName>ppt_y</p:attrName>
                                        </p:attrNameLst>
                                      </p:cBhvr>
                                      <p:rCtr x="20964" y="0"/>
                                    </p:animMotion>
                                  </p:childTnLst>
                                </p:cTn>
                              </p:par>
                              <p:par>
                                <p:cTn id="7" presetID="42" presetClass="path" presetSubtype="0" fill="hold" nodeType="withEffect">
                                  <p:stCondLst>
                                    <p:cond delay="0"/>
                                  </p:stCondLst>
                                  <p:childTnLst>
                                    <p:animMotion origin="layout" path="M 6.25E-7 -2.22222E-6 L 6.25E-7 0.38241 " pathEditMode="relative" rAng="0" ptsTypes="AA">
                                      <p:cBhvr>
                                        <p:cTn id="8" dur="2500" fill="hold"/>
                                        <p:tgtEl>
                                          <p:spTgt spid="23"/>
                                        </p:tgtEl>
                                        <p:attrNameLst>
                                          <p:attrName>ppt_x</p:attrName>
                                          <p:attrName>ppt_y</p:attrName>
                                        </p:attrNameLst>
                                      </p:cBhvr>
                                      <p:rCtr x="0" y="19120"/>
                                    </p:animMotion>
                                  </p:childTnLst>
                                </p:cTn>
                              </p:par>
                              <p:par>
                                <p:cTn id="9" presetID="42" presetClass="path" presetSubtype="0" fill="hold" nodeType="withEffect">
                                  <p:stCondLst>
                                    <p:cond delay="0"/>
                                  </p:stCondLst>
                                  <p:childTnLst>
                                    <p:animMotion origin="layout" path="M 6.25E-7 -2.22222E-6 L 6.25E-7 0.38241 " pathEditMode="relative" rAng="0" ptsTypes="AA">
                                      <p:cBhvr>
                                        <p:cTn id="10" dur="2500" fill="hold"/>
                                        <p:tgtEl>
                                          <p:spTgt spid="152"/>
                                        </p:tgtEl>
                                        <p:attrNameLst>
                                          <p:attrName>ppt_x</p:attrName>
                                          <p:attrName>ppt_y</p:attrName>
                                        </p:attrNameLst>
                                      </p:cBhvr>
                                      <p:rCtr x="0" y="19120"/>
                                    </p:animMotion>
                                  </p:childTnLst>
                                </p:cTn>
                              </p:par>
                              <p:par>
                                <p:cTn id="11" presetID="42" presetClass="path" presetSubtype="0" fill="hold" nodeType="withEffect">
                                  <p:stCondLst>
                                    <p:cond delay="2500"/>
                                  </p:stCondLst>
                                  <p:childTnLst>
                                    <p:animMotion origin="layout" path="M 6.25E-7 -2.22222E-6 L -0.00026 0.39121 " pathEditMode="relative" rAng="0" ptsTypes="AA">
                                      <p:cBhvr>
                                        <p:cTn id="12" dur="2500" fill="hold"/>
                                        <p:tgtEl>
                                          <p:spTgt spid="152"/>
                                        </p:tgtEl>
                                        <p:attrNameLst>
                                          <p:attrName>ppt_x</p:attrName>
                                          <p:attrName>ppt_y</p:attrName>
                                        </p:attrNameLst>
                                      </p:cBhvr>
                                      <p:rCtr x="-13" y="19560"/>
                                    </p:animMotion>
                                  </p:childTnLst>
                                </p:cTn>
                              </p:par>
                              <p:par>
                                <p:cTn id="13" presetID="42" presetClass="path" presetSubtype="0" fill="hold" nodeType="withEffect">
                                  <p:stCondLst>
                                    <p:cond delay="2500"/>
                                  </p:stCondLst>
                                  <p:childTnLst>
                                    <p:animMotion origin="layout" path="M 6.25E-7 -2.22222E-6 L 6.25E-7 0.38241 " pathEditMode="relative" rAng="0" ptsTypes="AA">
                                      <p:cBhvr>
                                        <p:cTn id="14" dur="2500" fill="hold"/>
                                        <p:tgtEl>
                                          <p:spTgt spid="23"/>
                                        </p:tgtEl>
                                        <p:attrNameLst>
                                          <p:attrName>ppt_x</p:attrName>
                                          <p:attrName>ppt_y</p:attrName>
                                        </p:attrNameLst>
                                      </p:cBhvr>
                                      <p:rCtr x="0" y="19120"/>
                                    </p:animMotion>
                                  </p:childTnLst>
                                </p:cTn>
                              </p:par>
                              <p:par>
                                <p:cTn id="15" presetID="63" presetClass="path" presetSubtype="0" fill="hold" nodeType="withEffect">
                                  <p:stCondLst>
                                    <p:cond delay="5000"/>
                                  </p:stCondLst>
                                  <p:childTnLst>
                                    <p:animMotion origin="layout" path="M -3.95833E-6 4.44444E-6 L 0.08802 4.44444E-6 " pathEditMode="relative" rAng="0" ptsTypes="AA">
                                      <p:cBhvr>
                                        <p:cTn id="16" dur="2000" fill="hold"/>
                                        <p:tgtEl>
                                          <p:spTgt spid="112"/>
                                        </p:tgtEl>
                                        <p:attrNameLst>
                                          <p:attrName>ppt_x</p:attrName>
                                          <p:attrName>ppt_y</p:attrName>
                                        </p:attrNameLst>
                                      </p:cBhvr>
                                      <p:rCtr x="4401" y="0"/>
                                    </p:animMotion>
                                  </p:childTnLst>
                                </p:cTn>
                              </p:par>
                              <p:par>
                                <p:cTn id="17" presetID="35" presetClass="path" presetSubtype="0" fill="hold" nodeType="withEffect">
                                  <p:stCondLst>
                                    <p:cond delay="5000"/>
                                  </p:stCondLst>
                                  <p:childTnLst>
                                    <p:animMotion origin="layout" path="M 2.70833E-6 4.44444E-6 L -0.06433 4.44444E-6 " pathEditMode="relative" rAng="0" ptsTypes="AA">
                                      <p:cBhvr>
                                        <p:cTn id="18" dur="2000" fill="hold"/>
                                        <p:tgtEl>
                                          <p:spTgt spid="116"/>
                                        </p:tgtEl>
                                        <p:attrNameLst>
                                          <p:attrName>ppt_x</p:attrName>
                                          <p:attrName>ppt_y</p:attrName>
                                        </p:attrNameLst>
                                      </p:cBhvr>
                                      <p:rCtr x="-3216" y="0"/>
                                    </p:animMotion>
                                  </p:childTnLst>
                                </p:cTn>
                              </p:par>
                              <p:par>
                                <p:cTn id="19" presetID="42" presetClass="path" presetSubtype="0" fill="hold" nodeType="withEffect">
                                  <p:stCondLst>
                                    <p:cond delay="7000"/>
                                  </p:stCondLst>
                                  <p:childTnLst>
                                    <p:animMotion origin="layout" path="M 6.25E-7 -2.22222E-6 L -0.00026 0.39121 " pathEditMode="relative" rAng="0" ptsTypes="AA">
                                      <p:cBhvr>
                                        <p:cTn id="20" dur="2500" fill="hold"/>
                                        <p:tgtEl>
                                          <p:spTgt spid="152"/>
                                        </p:tgtEl>
                                        <p:attrNameLst>
                                          <p:attrName>ppt_x</p:attrName>
                                          <p:attrName>ppt_y</p:attrName>
                                        </p:attrNameLst>
                                      </p:cBhvr>
                                      <p:rCtr x="-13" y="19560"/>
                                    </p:animMotion>
                                  </p:childTnLst>
                                </p:cTn>
                              </p:par>
                              <p:par>
                                <p:cTn id="21" presetID="42" presetClass="path" presetSubtype="0" fill="hold" nodeType="withEffect">
                                  <p:stCondLst>
                                    <p:cond delay="7000"/>
                                  </p:stCondLst>
                                  <p:childTnLst>
                                    <p:animMotion origin="layout" path="M 6.25E-7 -2.22222E-6 L -0.00026 0.39121 " pathEditMode="relative" rAng="0" ptsTypes="AA">
                                      <p:cBhvr>
                                        <p:cTn id="22" dur="2500" fill="hold"/>
                                        <p:tgtEl>
                                          <p:spTgt spid="23"/>
                                        </p:tgtEl>
                                        <p:attrNameLst>
                                          <p:attrName>ppt_x</p:attrName>
                                          <p:attrName>ppt_y</p:attrName>
                                        </p:attrNameLst>
                                      </p:cBhvr>
                                      <p:rCtr x="-13" y="19560"/>
                                    </p:animMotion>
                                  </p:childTnLst>
                                </p:cTn>
                              </p:par>
                              <p:par>
                                <p:cTn id="23" presetID="63" presetClass="path" presetSubtype="0" fill="hold" nodeType="withEffect">
                                  <p:stCondLst>
                                    <p:cond delay="9500"/>
                                  </p:stCondLst>
                                  <p:childTnLst>
                                    <p:animMotion origin="layout" path="M -3.95833E-6 4.44444E-6 L 0.16198 4.44444E-6 " pathEditMode="relative" rAng="0" ptsTypes="AA">
                                      <p:cBhvr>
                                        <p:cTn id="24" dur="3000" fill="hold"/>
                                        <p:tgtEl>
                                          <p:spTgt spid="114"/>
                                        </p:tgtEl>
                                        <p:attrNameLst>
                                          <p:attrName>ppt_x</p:attrName>
                                          <p:attrName>ppt_y</p:attrName>
                                        </p:attrNameLst>
                                      </p:cBhvr>
                                      <p:rCtr x="8099" y="0"/>
                                    </p:animMotion>
                                  </p:childTnLst>
                                </p:cTn>
                              </p:par>
                              <p:par>
                                <p:cTn id="25" presetID="35" presetClass="path" presetSubtype="0" fill="hold" nodeType="withEffect">
                                  <p:stCondLst>
                                    <p:cond delay="9500"/>
                                  </p:stCondLst>
                                  <p:childTnLst>
                                    <p:animMotion origin="layout" path="M 2.70833E-6 4.44444E-6 L -0.13008 4.44444E-6 " pathEditMode="relative" rAng="0" ptsTypes="AA">
                                      <p:cBhvr>
                                        <p:cTn id="26" dur="3000" fill="hold"/>
                                        <p:tgtEl>
                                          <p:spTgt spid="141"/>
                                        </p:tgtEl>
                                        <p:attrNameLst>
                                          <p:attrName>ppt_x</p:attrName>
                                          <p:attrName>ppt_y</p:attrName>
                                        </p:attrNameLst>
                                      </p:cBhvr>
                                      <p:rCtr x="-6510" y="0"/>
                                    </p:animMotion>
                                  </p:childTnLst>
                                </p:cTn>
                              </p:par>
                              <p:par>
                                <p:cTn id="27" presetID="42" presetClass="path" presetSubtype="0" fill="hold" nodeType="withEffect">
                                  <p:stCondLst>
                                    <p:cond delay="12500"/>
                                  </p:stCondLst>
                                  <p:childTnLst>
                                    <p:animMotion origin="layout" path="M 6.25E-7 -2.22222E-6 L -0.00026 0.39121 " pathEditMode="relative" rAng="0" ptsTypes="AA">
                                      <p:cBhvr>
                                        <p:cTn id="28" dur="2500" fill="hold"/>
                                        <p:tgtEl>
                                          <p:spTgt spid="23"/>
                                        </p:tgtEl>
                                        <p:attrNameLst>
                                          <p:attrName>ppt_x</p:attrName>
                                          <p:attrName>ppt_y</p:attrName>
                                        </p:attrNameLst>
                                      </p:cBhvr>
                                      <p:rCtr x="-13" y="19560"/>
                                    </p:animMotion>
                                  </p:childTnLst>
                                </p:cTn>
                              </p:par>
                              <p:par>
                                <p:cTn id="29" presetID="63" presetClass="path" presetSubtype="0" fill="hold" nodeType="withEffect">
                                  <p:stCondLst>
                                    <p:cond delay="15000"/>
                                  </p:stCondLst>
                                  <p:childTnLst>
                                    <p:animMotion origin="layout" path="M -3.95833E-6 4.44444E-6 L 0.23269 4.44444E-6 " pathEditMode="relative" rAng="0" ptsTypes="AA">
                                      <p:cBhvr>
                                        <p:cTn id="30" dur="4000" fill="hold"/>
                                        <p:tgtEl>
                                          <p:spTgt spid="115"/>
                                        </p:tgtEl>
                                        <p:attrNameLst>
                                          <p:attrName>ppt_x</p:attrName>
                                          <p:attrName>ppt_y</p:attrName>
                                        </p:attrNameLst>
                                      </p:cBhvr>
                                      <p:rCtr x="116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70857983-E263-43E6-B8B2-FFD998C44065}"/>
              </a:ext>
            </a:extLst>
          </p:cNvPr>
          <p:cNvSpPr txBox="1">
            <a:spLocks/>
          </p:cNvSpPr>
          <p:nvPr/>
        </p:nvSpPr>
        <p:spPr>
          <a:xfrm>
            <a:off x="228599" y="177119"/>
            <a:ext cx="11985172" cy="1292662"/>
          </a:xfrm>
          <a:prstGeom prst="rect">
            <a:avLst/>
          </a:prstGeom>
        </p:spPr>
        <p:txBody>
          <a:bodyPr vert="horz" wrap="square" lIns="0" tIns="0" rIns="0" bIns="0" rtlCol="0" anchor="t">
            <a:spAutoFit/>
          </a:bodyPr>
          <a:lstStyle>
            <a:defPPr>
              <a:defRPr lang="en-US"/>
            </a:defPPr>
            <a:lvl1pPr algn="ctr" defTabSz="951304">
              <a:lnSpc>
                <a:spcPct val="100000"/>
              </a:lnSpc>
              <a:spcBef>
                <a:spcPct val="0"/>
              </a:spcBef>
              <a:buNone/>
              <a:defRPr sz="5400" b="0" cap="none" spc="-51" baseline="0">
                <a:ln w="3175">
                  <a:noFill/>
                </a:ln>
                <a:effectLst/>
                <a:cs typeface="Segoe UI" pitchFamily="34" charset="0"/>
              </a:defRPr>
            </a:lvl1pPr>
          </a:lstStyle>
          <a:p>
            <a:r>
              <a:rPr lang="en-US" sz="2800" dirty="0"/>
              <a:t>Development Tools: Jupyter, VS Code, Visual Studio, and 3</a:t>
            </a:r>
            <a:r>
              <a:rPr lang="en-US" sz="2800" baseline="30000" dirty="0"/>
              <a:t>rd</a:t>
            </a:r>
            <a:r>
              <a:rPr lang="en-US" sz="2800" dirty="0"/>
              <a:t> Party, </a:t>
            </a:r>
          </a:p>
          <a:p>
            <a:r>
              <a:rPr lang="en-US" sz="2800" dirty="0"/>
              <a:t>SDK’s and R/Python Packages</a:t>
            </a:r>
          </a:p>
          <a:p>
            <a:r>
              <a:rPr lang="en-US" sz="2800" dirty="0">
                <a:solidFill>
                  <a:schemeClr val="accent3"/>
                </a:solidFill>
              </a:rPr>
              <a:t>(All available on the Azure Data Science Virtual Machine)</a:t>
            </a:r>
          </a:p>
        </p:txBody>
      </p:sp>
      <p:pic>
        <p:nvPicPr>
          <p:cNvPr id="2050" name="Picture 2" descr="See the source image">
            <a:extLst>
              <a:ext uri="{FF2B5EF4-FFF2-40B4-BE49-F238E27FC236}">
                <a16:creationId xmlns:a16="http://schemas.microsoft.com/office/drawing/2014/main" id="{0FA4745E-57B5-2340-9596-E5E2644ED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791" y="3230709"/>
            <a:ext cx="4577209" cy="28274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53F8064-EEE3-487F-80AF-934B5D362111}"/>
              </a:ext>
            </a:extLst>
          </p:cNvPr>
          <p:cNvPicPr>
            <a:picLocks noChangeAspect="1"/>
          </p:cNvPicPr>
          <p:nvPr/>
        </p:nvPicPr>
        <p:blipFill>
          <a:blip r:embed="rId4"/>
          <a:stretch>
            <a:fillRect/>
          </a:stretch>
        </p:blipFill>
        <p:spPr>
          <a:xfrm>
            <a:off x="737814" y="1671091"/>
            <a:ext cx="4230884" cy="2710410"/>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43676540-10C5-5447-86F6-72E44B8D12D9}"/>
              </a:ext>
            </a:extLst>
          </p:cNvPr>
          <p:cNvPicPr>
            <a:picLocks noChangeAspect="1"/>
          </p:cNvPicPr>
          <p:nvPr/>
        </p:nvPicPr>
        <p:blipFill>
          <a:blip r:embed="rId5"/>
          <a:stretch>
            <a:fillRect/>
          </a:stretch>
        </p:blipFill>
        <p:spPr>
          <a:xfrm>
            <a:off x="5797315" y="2374786"/>
            <a:ext cx="4577210" cy="3087411"/>
          </a:xfrm>
          <a:prstGeom prst="rect">
            <a:avLst/>
          </a:prstGeom>
        </p:spPr>
      </p:pic>
      <p:pic>
        <p:nvPicPr>
          <p:cNvPr id="6" name="Picture 5" descr="A picture containing screenshot&#10;&#10;Description generated with high confidence">
            <a:extLst>
              <a:ext uri="{FF2B5EF4-FFF2-40B4-BE49-F238E27FC236}">
                <a16:creationId xmlns:a16="http://schemas.microsoft.com/office/drawing/2014/main" id="{79C7F983-CABE-6D49-95CE-88032DE51240}"/>
              </a:ext>
            </a:extLst>
          </p:cNvPr>
          <p:cNvPicPr>
            <a:picLocks noChangeAspect="1"/>
          </p:cNvPicPr>
          <p:nvPr/>
        </p:nvPicPr>
        <p:blipFill>
          <a:blip r:embed="rId6"/>
          <a:stretch>
            <a:fillRect/>
          </a:stretch>
        </p:blipFill>
        <p:spPr>
          <a:xfrm>
            <a:off x="8042984" y="1671091"/>
            <a:ext cx="3292147" cy="2469110"/>
          </a:xfrm>
          <a:prstGeom prst="rect">
            <a:avLst/>
          </a:prstGeom>
        </p:spPr>
      </p:pic>
      <p:sp>
        <p:nvSpPr>
          <p:cNvPr id="7" name="Rectangle 6">
            <a:extLst>
              <a:ext uri="{FF2B5EF4-FFF2-40B4-BE49-F238E27FC236}">
                <a16:creationId xmlns:a16="http://schemas.microsoft.com/office/drawing/2014/main" id="{62CFD2E9-D2D4-434D-9FF8-36BDC8D87FE7}"/>
              </a:ext>
            </a:extLst>
          </p:cNvPr>
          <p:cNvSpPr/>
          <p:nvPr/>
        </p:nvSpPr>
        <p:spPr>
          <a:xfrm>
            <a:off x="3605053" y="6105592"/>
            <a:ext cx="5226367" cy="523220"/>
          </a:xfrm>
          <a:prstGeom prst="rect">
            <a:avLst/>
          </a:prstGeom>
        </p:spPr>
        <p:txBody>
          <a:bodyPr wrap="none">
            <a:spAutoFit/>
          </a:bodyPr>
          <a:lstStyle/>
          <a:p>
            <a:r>
              <a:rPr lang="en-US" sz="2800" dirty="0"/>
              <a:t>https://</a:t>
            </a:r>
            <a:r>
              <a:rPr lang="en-US" sz="2800" dirty="0" err="1"/>
              <a:t>tinyurl.com</a:t>
            </a:r>
            <a:r>
              <a:rPr lang="en-US" sz="2800" dirty="0"/>
              <a:t>/</a:t>
            </a:r>
            <a:r>
              <a:rPr lang="en-US" sz="2800" dirty="0" err="1"/>
              <a:t>LearnAI</a:t>
            </a:r>
            <a:r>
              <a:rPr lang="en-US" sz="2800" dirty="0"/>
              <a:t>-DSVM</a:t>
            </a:r>
          </a:p>
        </p:txBody>
      </p:sp>
    </p:spTree>
    <p:extLst>
      <p:ext uri="{BB962C8B-B14F-4D97-AF65-F5344CB8AC3E}">
        <p14:creationId xmlns:p14="http://schemas.microsoft.com/office/powerpoint/2010/main" val="352141284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850671-DC31-4204-BA79-C472F6478216}"/>
              </a:ext>
            </a:extLst>
          </p:cNvPr>
          <p:cNvSpPr>
            <a:spLocks noGrp="1"/>
          </p:cNvSpPr>
          <p:nvPr>
            <p:ph type="title"/>
          </p:nvPr>
        </p:nvSpPr>
        <p:spPr>
          <a:xfrm>
            <a:off x="467326" y="1845945"/>
            <a:ext cx="10576911" cy="2954655"/>
          </a:xfrm>
        </p:spPr>
        <p:txBody>
          <a:bodyPr/>
          <a:lstStyle/>
          <a:p>
            <a:r>
              <a:rPr lang="en-US" sz="7200" b="0" dirty="0">
                <a:solidFill>
                  <a:schemeClr val="tx1"/>
                </a:solidFill>
              </a:rPr>
              <a:t>Introduction to Azure AI Solutions and Technologies </a:t>
            </a:r>
            <a:br>
              <a:rPr lang="en-US" sz="5400" b="0" dirty="0"/>
            </a:br>
            <a:r>
              <a:rPr lang="en-US" sz="4400" b="0" dirty="0"/>
              <a:t>What to Use When</a:t>
            </a:r>
            <a:endParaRPr lang="en-US" sz="6600" dirty="0"/>
          </a:p>
        </p:txBody>
      </p:sp>
      <p:sp>
        <p:nvSpPr>
          <p:cNvPr id="5" name="Text Placeholder 4">
            <a:extLst>
              <a:ext uri="{FF2B5EF4-FFF2-40B4-BE49-F238E27FC236}">
                <a16:creationId xmlns:a16="http://schemas.microsoft.com/office/drawing/2014/main" id="{F4B89E80-BCA2-45C9-A268-D9E21A2074D8}"/>
              </a:ext>
            </a:extLst>
          </p:cNvPr>
          <p:cNvSpPr>
            <a:spLocks noGrp="1"/>
          </p:cNvSpPr>
          <p:nvPr>
            <p:ph type="body" sz="quarter" idx="12"/>
          </p:nvPr>
        </p:nvSpPr>
        <p:spPr>
          <a:xfrm>
            <a:off x="467326" y="5200610"/>
            <a:ext cx="9327356" cy="1015663"/>
          </a:xfrm>
        </p:spPr>
        <p:txBody>
          <a:bodyPr/>
          <a:lstStyle/>
          <a:p>
            <a:r>
              <a:rPr lang="en-US" sz="2400" dirty="0">
                <a:solidFill>
                  <a:schemeClr val="accent3"/>
                </a:solidFill>
              </a:rPr>
              <a:t>Buck Woody</a:t>
            </a:r>
          </a:p>
          <a:p>
            <a:r>
              <a:rPr lang="en-US" sz="2400" dirty="0">
                <a:solidFill>
                  <a:schemeClr val="accent3"/>
                </a:solidFill>
              </a:rPr>
              <a:t>Applied Data Scientist</a:t>
            </a:r>
          </a:p>
          <a:p>
            <a:r>
              <a:rPr lang="en-US" sz="1800" dirty="0">
                <a:solidFill>
                  <a:schemeClr val="accent3"/>
                </a:solidFill>
              </a:rPr>
              <a:t>Microsoft Cloud and AI</a:t>
            </a:r>
          </a:p>
        </p:txBody>
      </p:sp>
    </p:spTree>
    <p:extLst>
      <p:ext uri="{BB962C8B-B14F-4D97-AF65-F5344CB8AC3E}">
        <p14:creationId xmlns:p14="http://schemas.microsoft.com/office/powerpoint/2010/main" val="387666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3AEBD4-09DF-4BD3-8086-143CCE5DC895}"/>
              </a:ext>
            </a:extLst>
          </p:cNvPr>
          <p:cNvSpPr/>
          <p:nvPr/>
        </p:nvSpPr>
        <p:spPr bwMode="auto">
          <a:xfrm>
            <a:off x="-1" y="1251841"/>
            <a:ext cx="12436475" cy="1477328"/>
          </a:xfrm>
          <a:prstGeom prst="rect">
            <a:avLst/>
          </a:prstGeom>
        </p:spPr>
        <p:txBody>
          <a:bodyPr vert="horz" wrap="square" lIns="0" tIns="0" rIns="0" bIns="0" rtlCol="0" anchor="t">
            <a:spAutoFit/>
          </a:bodyPr>
          <a:lstStyle/>
          <a:p>
            <a:pPr algn="ctr" defTabSz="951304">
              <a:spcBef>
                <a:spcPct val="0"/>
              </a:spcBef>
            </a:pPr>
            <a:r>
              <a:rPr lang="en-US" sz="4800" spc="-51" dirty="0">
                <a:ln w="3175">
                  <a:noFill/>
                </a:ln>
                <a:solidFill>
                  <a:schemeClr val="tx1"/>
                </a:solidFill>
                <a:cs typeface="Segoe UI" pitchFamily="34" charset="0"/>
              </a:rPr>
              <a:t>Resource: Professional AI Developer </a:t>
            </a:r>
          </a:p>
          <a:p>
            <a:pPr algn="ctr" defTabSz="951304">
              <a:spcBef>
                <a:spcPct val="0"/>
              </a:spcBef>
            </a:pPr>
            <a:r>
              <a:rPr lang="en-US" sz="4800" spc="-51" dirty="0">
                <a:ln w="3175">
                  <a:noFill/>
                </a:ln>
                <a:solidFill>
                  <a:schemeClr val="tx1"/>
                </a:solidFill>
                <a:cs typeface="Segoe UI" pitchFamily="34" charset="0"/>
              </a:rPr>
              <a:t>Bootcamp</a:t>
            </a:r>
          </a:p>
        </p:txBody>
      </p:sp>
      <p:sp>
        <p:nvSpPr>
          <p:cNvPr id="3" name="Rectangle 2">
            <a:extLst>
              <a:ext uri="{FF2B5EF4-FFF2-40B4-BE49-F238E27FC236}">
                <a16:creationId xmlns:a16="http://schemas.microsoft.com/office/drawing/2014/main" id="{73994780-34E0-4BA4-9A1C-8DC49EBF33F4}"/>
              </a:ext>
            </a:extLst>
          </p:cNvPr>
          <p:cNvSpPr/>
          <p:nvPr/>
        </p:nvSpPr>
        <p:spPr bwMode="auto">
          <a:xfrm>
            <a:off x="0" y="4750289"/>
            <a:ext cx="9224011" cy="615553"/>
          </a:xfrm>
          <a:prstGeom prst="rect">
            <a:avLst/>
          </a:prstGeom>
        </p:spPr>
        <p:txBody>
          <a:bodyPr vert="horz" wrap="square" lIns="0" tIns="0" rIns="0" bIns="0" rtlCol="0" anchor="t">
            <a:spAutoFit/>
          </a:bodyPr>
          <a:lstStyle/>
          <a:p>
            <a:pPr algn="r" defTabSz="951304">
              <a:spcBef>
                <a:spcPct val="0"/>
              </a:spcBef>
            </a:pPr>
            <a:r>
              <a:rPr lang="en-US" sz="4000" dirty="0">
                <a:solidFill>
                  <a:schemeClr val="accent3"/>
                </a:solidFill>
              </a:rPr>
              <a:t>https://</a:t>
            </a:r>
            <a:r>
              <a:rPr lang="en-US" sz="4000" dirty="0" err="1">
                <a:solidFill>
                  <a:schemeClr val="accent3"/>
                </a:solidFill>
              </a:rPr>
              <a:t>tinyurl.com</a:t>
            </a:r>
            <a:r>
              <a:rPr lang="en-US" sz="4000" dirty="0">
                <a:solidFill>
                  <a:schemeClr val="accent3"/>
                </a:solidFill>
              </a:rPr>
              <a:t>/</a:t>
            </a:r>
            <a:r>
              <a:rPr lang="en-US" sz="4000" dirty="0" err="1">
                <a:solidFill>
                  <a:schemeClr val="accent3"/>
                </a:solidFill>
              </a:rPr>
              <a:t>LearnAI-MLBootcamp</a:t>
            </a:r>
            <a:endParaRPr lang="en-US" sz="4000" dirty="0">
              <a:solidFill>
                <a:schemeClr val="accent3"/>
              </a:solidFill>
            </a:endParaRPr>
          </a:p>
        </p:txBody>
      </p:sp>
    </p:spTree>
    <p:extLst>
      <p:ext uri="{BB962C8B-B14F-4D97-AF65-F5344CB8AC3E}">
        <p14:creationId xmlns:p14="http://schemas.microsoft.com/office/powerpoint/2010/main" val="3551979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883" y="2523723"/>
            <a:ext cx="12434711"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auto">
          <a:xfrm>
            <a:off x="6146436" y="2460233"/>
            <a:ext cx="126982" cy="126982"/>
          </a:xfrm>
          <a:prstGeom prst="ellipse">
            <a:avLst/>
          </a:prstGeom>
          <a:solidFill>
            <a:schemeClr val="accent3"/>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43" name="Group 42"/>
          <p:cNvGrpSpPr/>
          <p:nvPr/>
        </p:nvGrpSpPr>
        <p:grpSpPr>
          <a:xfrm>
            <a:off x="5983206" y="1578695"/>
            <a:ext cx="470061" cy="438721"/>
            <a:chOff x="2028485" y="5305924"/>
            <a:chExt cx="546628" cy="510184"/>
          </a:xfrm>
          <a:solidFill>
            <a:schemeClr val="accent3"/>
          </a:solidFill>
        </p:grpSpPr>
        <p:sp>
          <p:nvSpPr>
            <p:cNvPr id="47" name="Rectangle 37"/>
            <p:cNvSpPr>
              <a:spLocks noChangeArrowheads="1"/>
            </p:cNvSpPr>
            <p:nvPr/>
          </p:nvSpPr>
          <p:spPr bwMode="auto">
            <a:xfrm>
              <a:off x="2219269" y="5305924"/>
              <a:ext cx="162917" cy="160772"/>
            </a:xfrm>
            <a:prstGeom prst="rect">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0" name="Rectangle 38"/>
            <p:cNvSpPr>
              <a:spLocks noChangeArrowheads="1"/>
            </p:cNvSpPr>
            <p:nvPr/>
          </p:nvSpPr>
          <p:spPr bwMode="auto">
            <a:xfrm>
              <a:off x="2028485" y="5657479"/>
              <a:ext cx="160773" cy="158629"/>
            </a:xfrm>
            <a:prstGeom prst="rect">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1" name="Rectangle 39"/>
            <p:cNvSpPr>
              <a:spLocks noChangeArrowheads="1"/>
            </p:cNvSpPr>
            <p:nvPr/>
          </p:nvSpPr>
          <p:spPr bwMode="auto">
            <a:xfrm>
              <a:off x="2412196" y="5657479"/>
              <a:ext cx="162917" cy="158629"/>
            </a:xfrm>
            <a:prstGeom prst="rect">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2" name="Line 40"/>
            <p:cNvSpPr>
              <a:spLocks noChangeShapeType="1"/>
            </p:cNvSpPr>
            <p:nvPr/>
          </p:nvSpPr>
          <p:spPr bwMode="auto">
            <a:xfrm flipH="1" flipV="1">
              <a:off x="2345744" y="5470984"/>
              <a:ext cx="102895" cy="182209"/>
            </a:xfrm>
            <a:prstGeom prst="line">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4" name="Line 41"/>
            <p:cNvSpPr>
              <a:spLocks noChangeShapeType="1"/>
            </p:cNvSpPr>
            <p:nvPr/>
          </p:nvSpPr>
          <p:spPr bwMode="auto">
            <a:xfrm>
              <a:off x="2187114" y="5734650"/>
              <a:ext cx="225082" cy="0"/>
            </a:xfrm>
            <a:prstGeom prst="line">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5" name="Line 42"/>
            <p:cNvSpPr>
              <a:spLocks noChangeShapeType="1"/>
            </p:cNvSpPr>
            <p:nvPr/>
          </p:nvSpPr>
          <p:spPr bwMode="auto">
            <a:xfrm flipH="1">
              <a:off x="2152816" y="5470984"/>
              <a:ext cx="102895" cy="182209"/>
            </a:xfrm>
            <a:prstGeom prst="line">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sp>
        <p:nvSpPr>
          <p:cNvPr id="58" name="Rectangle 57"/>
          <p:cNvSpPr/>
          <p:nvPr/>
        </p:nvSpPr>
        <p:spPr bwMode="auto">
          <a:xfrm>
            <a:off x="3352319" y="3310285"/>
            <a:ext cx="6789111" cy="44752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3999" kern="0" dirty="0">
                <a:solidFill>
                  <a:srgbClr val="FF0000"/>
                </a:solidFill>
                <a:cs typeface="Segoe UI Semilight" panose="020B0402040204020203" pitchFamily="34" charset="0"/>
              </a:rPr>
              <a:t>Find</a:t>
            </a:r>
            <a:r>
              <a:rPr lang="en-US" sz="3999" kern="0" dirty="0">
                <a:solidFill>
                  <a:schemeClr val="tx1"/>
                </a:solidFill>
                <a:cs typeface="Segoe UI Semilight" panose="020B0402040204020203" pitchFamily="34" charset="0"/>
              </a:rPr>
              <a:t> AI - S</a:t>
            </a:r>
            <a:r>
              <a:rPr lang="en-US" sz="3999" kern="0" dirty="0">
                <a:solidFill>
                  <a:schemeClr val="tx1"/>
                </a:solidFill>
                <a:latin typeface="+mj-lt"/>
                <a:cs typeface="Segoe UI Semilight" panose="020B0402040204020203" pitchFamily="34" charset="0"/>
              </a:rPr>
              <a:t>olution Portal</a:t>
            </a:r>
          </a:p>
        </p:txBody>
      </p:sp>
      <p:grpSp>
        <p:nvGrpSpPr>
          <p:cNvPr id="67" name="Group 27"/>
          <p:cNvGrpSpPr>
            <a:grpSpLocks noChangeAspect="1"/>
          </p:cNvGrpSpPr>
          <p:nvPr/>
        </p:nvGrpSpPr>
        <p:grpSpPr bwMode="auto">
          <a:xfrm>
            <a:off x="3352319" y="1606581"/>
            <a:ext cx="427743" cy="381772"/>
            <a:chOff x="3810" y="2105"/>
            <a:chExt cx="214" cy="191"/>
          </a:xfrm>
        </p:grpSpPr>
        <p:sp>
          <p:nvSpPr>
            <p:cNvPr id="68"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9" name="Line 29"/>
            <p:cNvSpPr>
              <a:spLocks noChangeShapeType="1"/>
            </p:cNvSpPr>
            <p:nvPr/>
          </p:nvSpPr>
          <p:spPr bwMode="auto">
            <a:xfrm>
              <a:off x="3931" y="2250"/>
              <a:ext cx="0"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5"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6"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7"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8"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sp>
        <p:nvSpPr>
          <p:cNvPr id="105" name="Oval 104"/>
          <p:cNvSpPr/>
          <p:nvPr/>
        </p:nvSpPr>
        <p:spPr bwMode="auto">
          <a:xfrm>
            <a:off x="861896" y="2462931"/>
            <a:ext cx="126982" cy="126982"/>
          </a:xfrm>
          <a:prstGeom prst="ellipse">
            <a:avLst/>
          </a:prstGeom>
          <a:solidFill>
            <a:schemeClr val="bg1">
              <a:lumMod val="75000"/>
            </a:scheme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06" name="Group 14"/>
          <p:cNvGrpSpPr>
            <a:grpSpLocks noChangeAspect="1"/>
          </p:cNvGrpSpPr>
          <p:nvPr/>
        </p:nvGrpSpPr>
        <p:grpSpPr bwMode="auto">
          <a:xfrm>
            <a:off x="794999" y="1596109"/>
            <a:ext cx="260775" cy="402715"/>
            <a:chOff x="2912" y="2002"/>
            <a:chExt cx="158" cy="244"/>
          </a:xfrm>
        </p:grpSpPr>
        <p:sp>
          <p:nvSpPr>
            <p:cNvPr id="107" name="Rectangle 15"/>
            <p:cNvSpPr>
              <a:spLocks noChangeArrowheads="1"/>
            </p:cNvSpPr>
            <p:nvPr/>
          </p:nvSpPr>
          <p:spPr bwMode="auto">
            <a:xfrm>
              <a:off x="2912" y="2002"/>
              <a:ext cx="67" cy="65"/>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08" name="Rectangle 16"/>
            <p:cNvSpPr>
              <a:spLocks noChangeArrowheads="1"/>
            </p:cNvSpPr>
            <p:nvPr/>
          </p:nvSpPr>
          <p:spPr bwMode="auto">
            <a:xfrm>
              <a:off x="3004" y="2002"/>
              <a:ext cx="66" cy="65"/>
            </a:xfrm>
            <a:prstGeom prst="rect">
              <a:avLst/>
            </a:prstGeom>
            <a:solidFill>
              <a:schemeClr val="bg1">
                <a:lumMod val="75000"/>
              </a:schemeClr>
            </a:solid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09" name="Rectangle 17"/>
            <p:cNvSpPr>
              <a:spLocks noChangeArrowheads="1"/>
            </p:cNvSpPr>
            <p:nvPr/>
          </p:nvSpPr>
          <p:spPr bwMode="auto">
            <a:xfrm>
              <a:off x="2912" y="2180"/>
              <a:ext cx="67"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10" name="Rectangle 18"/>
            <p:cNvSpPr>
              <a:spLocks noChangeArrowheads="1"/>
            </p:cNvSpPr>
            <p:nvPr/>
          </p:nvSpPr>
          <p:spPr bwMode="auto">
            <a:xfrm>
              <a:off x="2912" y="2091"/>
              <a:ext cx="158"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sp>
        <p:nvSpPr>
          <p:cNvPr id="111" name="Oval 110"/>
          <p:cNvSpPr/>
          <p:nvPr/>
        </p:nvSpPr>
        <p:spPr bwMode="auto">
          <a:xfrm>
            <a:off x="3502700" y="2462931"/>
            <a:ext cx="126982" cy="126982"/>
          </a:xfrm>
          <a:prstGeom prst="ellipse">
            <a:avLst/>
          </a:prstGeom>
          <a:solidFill>
            <a:schemeClr val="bg1">
              <a:lumMod val="75000"/>
            </a:scheme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3" name="Rectangle 32">
            <a:extLst>
              <a:ext uri="{FF2B5EF4-FFF2-40B4-BE49-F238E27FC236}">
                <a16:creationId xmlns:a16="http://schemas.microsoft.com/office/drawing/2014/main" id="{F3618FB3-4885-4DD1-AC3B-831C359BBB1E}"/>
              </a:ext>
            </a:extLst>
          </p:cNvPr>
          <p:cNvSpPr/>
          <p:nvPr/>
        </p:nvSpPr>
        <p:spPr bwMode="auto">
          <a:xfrm>
            <a:off x="2046511" y="4928403"/>
            <a:ext cx="7746711" cy="108722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4000" kern="0" dirty="0">
              <a:solidFill>
                <a:schemeClr val="accent2">
                  <a:lumMod val="60000"/>
                  <a:lumOff val="40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312899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F06554-117B-4030-AFC8-B582CCE2C6E4}"/>
              </a:ext>
            </a:extLst>
          </p:cNvPr>
          <p:cNvPicPr>
            <a:picLocks noChangeAspect="1"/>
          </p:cNvPicPr>
          <p:nvPr/>
        </p:nvPicPr>
        <p:blipFill>
          <a:blip r:embed="rId3"/>
          <a:stretch>
            <a:fillRect/>
          </a:stretch>
        </p:blipFill>
        <p:spPr>
          <a:xfrm>
            <a:off x="-1" y="-1"/>
            <a:ext cx="12436475" cy="6994525"/>
          </a:xfrm>
          <a:prstGeom prst="rect">
            <a:avLst/>
          </a:prstGeom>
        </p:spPr>
      </p:pic>
    </p:spTree>
    <p:extLst>
      <p:ext uri="{BB962C8B-B14F-4D97-AF65-F5344CB8AC3E}">
        <p14:creationId xmlns:p14="http://schemas.microsoft.com/office/powerpoint/2010/main" val="343751513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3AEBD4-09DF-4BD3-8086-143CCE5DC895}"/>
              </a:ext>
            </a:extLst>
          </p:cNvPr>
          <p:cNvSpPr/>
          <p:nvPr/>
        </p:nvSpPr>
        <p:spPr bwMode="auto">
          <a:xfrm>
            <a:off x="-2" y="1560451"/>
            <a:ext cx="12436475" cy="830997"/>
          </a:xfrm>
          <a:prstGeom prst="rect">
            <a:avLst/>
          </a:prstGeom>
        </p:spPr>
        <p:txBody>
          <a:bodyPr vert="horz" wrap="square" lIns="0" tIns="0" rIns="0" bIns="0" rtlCol="0" anchor="t">
            <a:spAutoFit/>
          </a:bodyPr>
          <a:lstStyle/>
          <a:p>
            <a:pPr algn="ctr" defTabSz="951304">
              <a:spcBef>
                <a:spcPct val="0"/>
              </a:spcBef>
            </a:pPr>
            <a:r>
              <a:rPr lang="en-US" sz="5400" spc="-51" dirty="0">
                <a:ln w="3175">
                  <a:noFill/>
                </a:ln>
                <a:solidFill>
                  <a:schemeClr val="tx1"/>
                </a:solidFill>
                <a:cs typeface="Segoe UI" pitchFamily="34" charset="0"/>
              </a:rPr>
              <a:t>Resource: AI Gallery</a:t>
            </a:r>
          </a:p>
        </p:txBody>
      </p:sp>
      <p:sp>
        <p:nvSpPr>
          <p:cNvPr id="3" name="Rectangle 2">
            <a:extLst>
              <a:ext uri="{FF2B5EF4-FFF2-40B4-BE49-F238E27FC236}">
                <a16:creationId xmlns:a16="http://schemas.microsoft.com/office/drawing/2014/main" id="{73994780-34E0-4BA4-9A1C-8DC49EBF33F4}"/>
              </a:ext>
            </a:extLst>
          </p:cNvPr>
          <p:cNvSpPr/>
          <p:nvPr/>
        </p:nvSpPr>
        <p:spPr bwMode="auto">
          <a:xfrm>
            <a:off x="-1" y="4621600"/>
            <a:ext cx="9075422" cy="830997"/>
          </a:xfrm>
          <a:prstGeom prst="rect">
            <a:avLst/>
          </a:prstGeom>
        </p:spPr>
        <p:txBody>
          <a:bodyPr vert="horz" wrap="square" lIns="0" tIns="0" rIns="0" bIns="0" rtlCol="0" anchor="t">
            <a:spAutoFit/>
          </a:bodyPr>
          <a:lstStyle/>
          <a:p>
            <a:pPr algn="r" defTabSz="951304">
              <a:spcBef>
                <a:spcPct val="0"/>
              </a:spcBef>
            </a:pPr>
            <a:r>
              <a:rPr lang="en-US" sz="5400" spc="-51" dirty="0">
                <a:ln w="3175">
                  <a:noFill/>
                </a:ln>
                <a:solidFill>
                  <a:schemeClr val="accent3"/>
                </a:solidFill>
                <a:cs typeface="Segoe UI" pitchFamily="34" charset="0"/>
              </a:rPr>
              <a:t>https://gallery.azure.ai</a:t>
            </a:r>
          </a:p>
        </p:txBody>
      </p:sp>
    </p:spTree>
    <p:extLst>
      <p:ext uri="{BB962C8B-B14F-4D97-AF65-F5344CB8AC3E}">
        <p14:creationId xmlns:p14="http://schemas.microsoft.com/office/powerpoint/2010/main" val="4375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9F71-9EF1-4C95-B672-819C895E05B1}"/>
              </a:ext>
            </a:extLst>
          </p:cNvPr>
          <p:cNvSpPr>
            <a:spLocks noGrp="1"/>
          </p:cNvSpPr>
          <p:nvPr>
            <p:ph type="title"/>
          </p:nvPr>
        </p:nvSpPr>
        <p:spPr>
          <a:xfrm>
            <a:off x="6450034" y="1321149"/>
            <a:ext cx="4117771" cy="1354217"/>
          </a:xfrm>
        </p:spPr>
        <p:txBody>
          <a:bodyPr vert="horz" wrap="square" lIns="0" tIns="0" rIns="0" bIns="0" rtlCol="0" anchor="t">
            <a:spAutoFit/>
          </a:bodyPr>
          <a:lstStyle/>
          <a:p>
            <a:pPr algn="r">
              <a:lnSpc>
                <a:spcPct val="100000"/>
              </a:lnSpc>
            </a:pPr>
            <a:r>
              <a:rPr lang="en-US" sz="4400" b="0" dirty="0">
                <a:solidFill>
                  <a:schemeClr val="tx1"/>
                </a:solidFill>
                <a:latin typeface="+mn-lt"/>
              </a:rPr>
              <a:t>What to Use When</a:t>
            </a:r>
          </a:p>
        </p:txBody>
      </p:sp>
      <p:sp>
        <p:nvSpPr>
          <p:cNvPr id="3" name="Rectangle 2">
            <a:extLst>
              <a:ext uri="{FF2B5EF4-FFF2-40B4-BE49-F238E27FC236}">
                <a16:creationId xmlns:a16="http://schemas.microsoft.com/office/drawing/2014/main" id="{A01F0DEC-484C-4203-8C67-E424C81A3431}"/>
              </a:ext>
            </a:extLst>
          </p:cNvPr>
          <p:cNvSpPr/>
          <p:nvPr/>
        </p:nvSpPr>
        <p:spPr>
          <a:xfrm>
            <a:off x="332741" y="598925"/>
            <a:ext cx="8821223" cy="6239767"/>
          </a:xfrm>
          <a:prstGeom prst="rect">
            <a:avLst/>
          </a:prstGeom>
          <a:noFill/>
        </p:spPr>
        <p:txBody>
          <a:bodyPr wrap="none" lIns="182829" tIns="146263" rIns="182829" bIns="146263">
            <a:spAutoFit/>
          </a:bodyPr>
          <a:lstStyle/>
          <a:p>
            <a:pPr marL="457200" indent="-457200" defTabSz="913638">
              <a:lnSpc>
                <a:spcPct val="150000"/>
              </a:lnSpc>
              <a:buFont typeface="+mj-lt"/>
              <a:buAutoNum type="arabicPeriod"/>
              <a:defRPr/>
            </a:pPr>
            <a:r>
              <a:rPr lang="en-US" sz="2800" kern="0" dirty="0">
                <a:latin typeface="Segoe UI Semilight" panose="020B0402040204020203" pitchFamily="34" charset="0"/>
                <a:ea typeface="Segoe UI" pitchFamily="34" charset="0"/>
                <a:cs typeface="Segoe UI Semilight" panose="020B0402040204020203" pitchFamily="34" charset="0"/>
              </a:rPr>
              <a:t>Learn: Ethics, then Technology options</a:t>
            </a:r>
          </a:p>
          <a:p>
            <a:pPr marL="457200" indent="-457200" defTabSz="913638">
              <a:lnSpc>
                <a:spcPct val="150000"/>
              </a:lnSpc>
              <a:buFont typeface="+mj-lt"/>
              <a:buAutoNum type="arabicPeriod"/>
              <a:defRPr/>
            </a:pPr>
            <a:r>
              <a:rPr lang="en-US" sz="2800" kern="0" dirty="0">
                <a:solidFill>
                  <a:schemeClr val="accent3"/>
                </a:solidFill>
                <a:latin typeface="Segoe UI Semilight" panose="020B0402040204020203" pitchFamily="34" charset="0"/>
                <a:ea typeface="Segoe UI" pitchFamily="34" charset="0"/>
                <a:cs typeface="Segoe UI Semilight" panose="020B0402040204020203" pitchFamily="34" charset="0"/>
              </a:rPr>
              <a:t>Focus on the solution </a:t>
            </a:r>
          </a:p>
          <a:p>
            <a:pPr marL="980721" lvl="1" indent="-514350" defTabSz="913638">
              <a:lnSpc>
                <a:spcPct val="150000"/>
              </a:lnSpc>
              <a:buFont typeface="+mj-lt"/>
              <a:buAutoNum type="alphaLcParenR"/>
              <a:defRPr/>
            </a:pPr>
            <a:r>
              <a:rPr lang="en-US" sz="2400" kern="0" dirty="0">
                <a:solidFill>
                  <a:schemeClr val="accent3"/>
                </a:solidFill>
                <a:latin typeface="Segoe UI Semilight" panose="020B0402040204020203" pitchFamily="34" charset="0"/>
                <a:ea typeface="Segoe UI" pitchFamily="34" charset="0"/>
                <a:cs typeface="Segoe UI Semilight" panose="020B0402040204020203" pitchFamily="34" charset="0"/>
              </a:rPr>
              <a:t>Requirements</a:t>
            </a:r>
          </a:p>
          <a:p>
            <a:pPr marL="980721" lvl="1" indent="-514350" defTabSz="913638">
              <a:lnSpc>
                <a:spcPct val="150000"/>
              </a:lnSpc>
              <a:buFont typeface="+mj-lt"/>
              <a:buAutoNum type="alphaLcParenR"/>
              <a:defRPr/>
            </a:pPr>
            <a:r>
              <a:rPr lang="en-US" sz="2400" kern="0" dirty="0">
                <a:solidFill>
                  <a:schemeClr val="accent3"/>
                </a:solidFill>
                <a:latin typeface="Segoe UI Semilight" panose="020B0402040204020203" pitchFamily="34" charset="0"/>
                <a:ea typeface="Segoe UI" pitchFamily="34" charset="0"/>
                <a:cs typeface="Segoe UI Semilight" panose="020B0402040204020203" pitchFamily="34" charset="0"/>
              </a:rPr>
              <a:t>Constraints</a:t>
            </a:r>
          </a:p>
          <a:p>
            <a:pPr marL="457200" indent="-457200" defTabSz="913638">
              <a:lnSpc>
                <a:spcPct val="150000"/>
              </a:lnSpc>
              <a:buFont typeface="+mj-lt"/>
              <a:buAutoNum type="arabicPeriod"/>
              <a:defRPr/>
            </a:pPr>
            <a:r>
              <a:rPr lang="en-US" sz="2800" kern="0" dirty="0">
                <a:latin typeface="Segoe UI Semilight" panose="020B0402040204020203" pitchFamily="34" charset="0"/>
                <a:cs typeface="Segoe UI Semilight" panose="020B0402040204020203" pitchFamily="34" charset="0"/>
              </a:rPr>
              <a:t>Create a Decision Matrix</a:t>
            </a:r>
          </a:p>
          <a:p>
            <a:pPr marL="923571" lvl="1" indent="-457200" defTabSz="913638">
              <a:lnSpc>
                <a:spcPct val="150000"/>
              </a:lnSpc>
              <a:buFont typeface="+mj-lt"/>
              <a:buAutoNum type="alphaLcParenR"/>
              <a:defRPr/>
            </a:pPr>
            <a:r>
              <a:rPr lang="en-US" sz="2400" kern="0" dirty="0">
                <a:latin typeface="Segoe UI Semilight" panose="020B0402040204020203" pitchFamily="34" charset="0"/>
                <a:cs typeface="Segoe UI Semilight" panose="020B0402040204020203" pitchFamily="34" charset="0"/>
              </a:rPr>
              <a:t>Start with the </a:t>
            </a:r>
            <a:r>
              <a:rPr lang="en-US" sz="2400" i="1" kern="0" dirty="0">
                <a:latin typeface="Segoe UI Semilight" panose="020B0402040204020203" pitchFamily="34" charset="0"/>
                <a:cs typeface="Segoe UI Semilight" panose="020B0402040204020203" pitchFamily="34" charset="0"/>
              </a:rPr>
              <a:t>lowest-level</a:t>
            </a:r>
            <a:r>
              <a:rPr lang="en-US" sz="2400" kern="0" dirty="0">
                <a:latin typeface="Segoe UI Semilight" panose="020B0402040204020203" pitchFamily="34" charset="0"/>
                <a:cs typeface="Segoe UI Semilight" panose="020B0402040204020203" pitchFamily="34" charset="0"/>
              </a:rPr>
              <a:t> of effort</a:t>
            </a:r>
          </a:p>
          <a:p>
            <a:pPr marL="923571" lvl="1" indent="-457200" defTabSz="913638">
              <a:lnSpc>
                <a:spcPct val="150000"/>
              </a:lnSpc>
              <a:buFont typeface="+mj-lt"/>
              <a:buAutoNum type="alphaLcParenR"/>
              <a:defRPr/>
            </a:pPr>
            <a:r>
              <a:rPr lang="en-US" sz="2400" kern="0" dirty="0">
                <a:latin typeface="Segoe UI Semilight" panose="020B0402040204020203" pitchFamily="34" charset="0"/>
                <a:cs typeface="Segoe UI Semilight" panose="020B0402040204020203" pitchFamily="34" charset="0"/>
              </a:rPr>
              <a:t>Move </a:t>
            </a:r>
            <a:r>
              <a:rPr lang="en-US" sz="2400" i="1" kern="0" dirty="0">
                <a:latin typeface="Segoe UI Semilight" panose="020B0402040204020203" pitchFamily="34" charset="0"/>
                <a:cs typeface="Segoe UI Semilight" panose="020B0402040204020203" pitchFamily="34" charset="0"/>
              </a:rPr>
              <a:t>from</a:t>
            </a:r>
            <a:r>
              <a:rPr lang="en-US" sz="2400" kern="0" dirty="0">
                <a:latin typeface="Segoe UI Semilight" panose="020B0402040204020203" pitchFamily="34" charset="0"/>
                <a:cs typeface="Segoe UI Semilight" panose="020B0402040204020203" pitchFamily="34" charset="0"/>
              </a:rPr>
              <a:t> built-in, to pre-built, to custom as #2a/b dictates</a:t>
            </a:r>
          </a:p>
          <a:p>
            <a:pPr marL="457200" indent="-457200" defTabSz="913638">
              <a:lnSpc>
                <a:spcPct val="150000"/>
              </a:lnSpc>
              <a:buFont typeface="+mj-lt"/>
              <a:buAutoNum type="arabicPeriod"/>
              <a:defRPr/>
            </a:pPr>
            <a:r>
              <a:rPr lang="en-US" sz="2800" kern="0" dirty="0">
                <a:solidFill>
                  <a:schemeClr val="accent3"/>
                </a:solidFill>
                <a:latin typeface="Segoe UI Semilight" panose="020B0402040204020203" pitchFamily="34" charset="0"/>
                <a:cs typeface="Segoe UI Semilight" panose="020B0402040204020203" pitchFamily="34" charset="0"/>
              </a:rPr>
              <a:t>Map the data path</a:t>
            </a:r>
          </a:p>
          <a:p>
            <a:pPr marL="457200" indent="-457200" defTabSz="913638">
              <a:lnSpc>
                <a:spcPct val="150000"/>
              </a:lnSpc>
              <a:buFont typeface="+mj-lt"/>
              <a:buAutoNum type="arabicPeriod"/>
              <a:defRPr/>
            </a:pPr>
            <a:r>
              <a:rPr lang="en-US" sz="2800" kern="0" dirty="0">
                <a:latin typeface="Segoe UI Semilight" panose="020B0402040204020203" pitchFamily="34" charset="0"/>
                <a:cs typeface="Segoe UI Semilight" panose="020B0402040204020203" pitchFamily="34" charset="0"/>
              </a:rPr>
              <a:t>Use Ensembles and Modularity in the Solution </a:t>
            </a:r>
          </a:p>
          <a:p>
            <a:pPr marL="923571" lvl="1" indent="-457200" defTabSz="913638">
              <a:lnSpc>
                <a:spcPct val="150000"/>
              </a:lnSpc>
              <a:buFont typeface="+mj-lt"/>
              <a:buAutoNum type="alphaLcParenR"/>
              <a:defRPr/>
            </a:pPr>
            <a:r>
              <a:rPr lang="en-US" sz="2400" kern="0" dirty="0">
                <a:latin typeface="Segoe UI Semilight" panose="020B0402040204020203" pitchFamily="34" charset="0"/>
                <a:cs typeface="Segoe UI Semilight" panose="020B0402040204020203" pitchFamily="34" charset="0"/>
              </a:rPr>
              <a:t>Helps future-proof</a:t>
            </a:r>
          </a:p>
        </p:txBody>
      </p:sp>
    </p:spTree>
    <p:extLst>
      <p:ext uri="{BB962C8B-B14F-4D97-AF65-F5344CB8AC3E}">
        <p14:creationId xmlns:p14="http://schemas.microsoft.com/office/powerpoint/2010/main" val="322947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left)">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028CFD-BD2A-084B-B62F-525AFD9AE306}"/>
              </a:ext>
            </a:extLst>
          </p:cNvPr>
          <p:cNvSpPr/>
          <p:nvPr/>
        </p:nvSpPr>
        <p:spPr bwMode="auto">
          <a:xfrm>
            <a:off x="-2" y="1560451"/>
            <a:ext cx="12436475" cy="1661993"/>
          </a:xfrm>
          <a:prstGeom prst="rect">
            <a:avLst/>
          </a:prstGeom>
        </p:spPr>
        <p:txBody>
          <a:bodyPr vert="horz" wrap="square" lIns="0" tIns="0" rIns="0" bIns="0" rtlCol="0" anchor="t">
            <a:spAutoFit/>
          </a:bodyPr>
          <a:lstStyle/>
          <a:p>
            <a:pPr algn="ctr" defTabSz="951304">
              <a:spcBef>
                <a:spcPct val="0"/>
              </a:spcBef>
            </a:pPr>
            <a:r>
              <a:rPr lang="en-US" sz="5400" spc="-51" dirty="0">
                <a:ln w="3175">
                  <a:noFill/>
                </a:ln>
                <a:solidFill>
                  <a:schemeClr val="tx1"/>
                </a:solidFill>
                <a:cs typeface="Segoe UI" pitchFamily="34" charset="0"/>
              </a:rPr>
              <a:t>Resource: </a:t>
            </a:r>
          </a:p>
          <a:p>
            <a:pPr algn="ctr" defTabSz="951304">
              <a:spcBef>
                <a:spcPct val="0"/>
              </a:spcBef>
            </a:pPr>
            <a:r>
              <a:rPr lang="en-US" sz="5400" spc="-51" dirty="0">
                <a:ln w="3175">
                  <a:noFill/>
                </a:ln>
                <a:solidFill>
                  <a:schemeClr val="tx1"/>
                </a:solidFill>
                <a:cs typeface="Segoe UI" pitchFamily="34" charset="0"/>
              </a:rPr>
              <a:t>Advanced Analytics Project Assets</a:t>
            </a:r>
          </a:p>
        </p:txBody>
      </p:sp>
      <p:sp>
        <p:nvSpPr>
          <p:cNvPr id="3" name="Rectangle 2">
            <a:extLst>
              <a:ext uri="{FF2B5EF4-FFF2-40B4-BE49-F238E27FC236}">
                <a16:creationId xmlns:a16="http://schemas.microsoft.com/office/drawing/2014/main" id="{6819B740-1CC9-B04B-B983-A9D6612A99FA}"/>
              </a:ext>
            </a:extLst>
          </p:cNvPr>
          <p:cNvSpPr/>
          <p:nvPr/>
        </p:nvSpPr>
        <p:spPr bwMode="auto">
          <a:xfrm>
            <a:off x="0" y="3772081"/>
            <a:ext cx="12164788" cy="738664"/>
          </a:xfrm>
          <a:prstGeom prst="rect">
            <a:avLst/>
          </a:prstGeom>
        </p:spPr>
        <p:txBody>
          <a:bodyPr vert="horz" wrap="square" lIns="0" tIns="0" rIns="0" bIns="0" rtlCol="0" anchor="t">
            <a:spAutoFit/>
          </a:bodyPr>
          <a:lstStyle/>
          <a:p>
            <a:pPr algn="ctr" defTabSz="951304">
              <a:spcBef>
                <a:spcPct val="0"/>
              </a:spcBef>
            </a:pPr>
            <a:r>
              <a:rPr lang="en-US" sz="4800" spc="-51" dirty="0">
                <a:ln w="3175">
                  <a:noFill/>
                </a:ln>
                <a:solidFill>
                  <a:schemeClr val="accent3"/>
                </a:solidFill>
              </a:rPr>
              <a:t>https://</a:t>
            </a:r>
            <a:r>
              <a:rPr lang="en-US" sz="4800" spc="-51" dirty="0" err="1">
                <a:ln w="3175">
                  <a:noFill/>
                </a:ln>
                <a:solidFill>
                  <a:schemeClr val="accent3"/>
                </a:solidFill>
              </a:rPr>
              <a:t>tinyurl.com</a:t>
            </a:r>
            <a:r>
              <a:rPr lang="en-US" sz="4800" spc="-51" dirty="0">
                <a:ln w="3175">
                  <a:noFill/>
                </a:ln>
                <a:solidFill>
                  <a:schemeClr val="accent3"/>
                </a:solidFill>
              </a:rPr>
              <a:t>/</a:t>
            </a:r>
            <a:r>
              <a:rPr lang="en-US" sz="4800" spc="-51" dirty="0" err="1">
                <a:ln w="3175">
                  <a:noFill/>
                </a:ln>
                <a:solidFill>
                  <a:schemeClr val="accent3"/>
                </a:solidFill>
              </a:rPr>
              <a:t>LearnAI-WhatToUseWhen</a:t>
            </a:r>
            <a:endParaRPr lang="en-US" sz="4800" spc="-51" dirty="0">
              <a:ln w="3175">
                <a:noFill/>
              </a:ln>
              <a:solidFill>
                <a:schemeClr val="accent3"/>
              </a:solidFill>
            </a:endParaRPr>
          </a:p>
        </p:txBody>
      </p:sp>
    </p:spTree>
    <p:extLst>
      <p:ext uri="{BB962C8B-B14F-4D97-AF65-F5344CB8AC3E}">
        <p14:creationId xmlns:p14="http://schemas.microsoft.com/office/powerpoint/2010/main" val="159508316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37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28608" y="860976"/>
            <a:ext cx="8303912" cy="3866771"/>
          </a:xfrm>
        </p:spPr>
        <p:txBody>
          <a:bodyPr/>
          <a:lstStyle/>
          <a:p>
            <a:r>
              <a:rPr lang="en-US" sz="6000" b="0" dirty="0">
                <a:solidFill>
                  <a:schemeClr val="tx1"/>
                </a:solidFill>
              </a:rPr>
              <a:t>Introduction to Azure AI Solutions and Technologies </a:t>
            </a:r>
            <a:br>
              <a:rPr lang="en-US" sz="4400" b="0" dirty="0"/>
            </a:br>
            <a:r>
              <a:rPr lang="en-US" sz="3600" b="0" dirty="0"/>
              <a:t>What to Use When</a:t>
            </a:r>
            <a:endParaRPr lang="en-US" sz="3200" b="0" dirty="0"/>
          </a:p>
        </p:txBody>
      </p:sp>
      <p:sp>
        <p:nvSpPr>
          <p:cNvPr id="7" name="Text Placeholder 6"/>
          <p:cNvSpPr>
            <a:spLocks noGrp="1"/>
          </p:cNvSpPr>
          <p:nvPr>
            <p:ph type="body" sz="quarter" idx="12"/>
          </p:nvPr>
        </p:nvSpPr>
        <p:spPr>
          <a:xfrm>
            <a:off x="428608" y="5156754"/>
            <a:ext cx="3869072" cy="1169551"/>
          </a:xfrm>
        </p:spPr>
        <p:txBody>
          <a:bodyPr/>
          <a:lstStyle/>
          <a:p>
            <a:r>
              <a:rPr lang="en-US" sz="2800" dirty="0">
                <a:solidFill>
                  <a:schemeClr val="accent3"/>
                </a:solidFill>
              </a:rPr>
              <a:t>Buck Woody</a:t>
            </a:r>
          </a:p>
          <a:p>
            <a:r>
              <a:rPr lang="en-US" sz="2800" dirty="0">
                <a:solidFill>
                  <a:schemeClr val="accent3"/>
                </a:solidFill>
              </a:rPr>
              <a:t>Applied Data Scientist</a:t>
            </a:r>
          </a:p>
          <a:p>
            <a:r>
              <a:rPr lang="en-US" sz="2000" dirty="0">
                <a:solidFill>
                  <a:schemeClr val="accent3"/>
                </a:solidFill>
              </a:rPr>
              <a:t>Microsoft Cloud and AI</a:t>
            </a:r>
          </a:p>
        </p:txBody>
      </p:sp>
      <p:sp>
        <p:nvSpPr>
          <p:cNvPr id="3" name="Text Placeholder 2">
            <a:extLst>
              <a:ext uri="{FF2B5EF4-FFF2-40B4-BE49-F238E27FC236}">
                <a16:creationId xmlns:a16="http://schemas.microsoft.com/office/drawing/2014/main" id="{F92A5087-F56D-4499-A6FB-50E109E5F34C}"/>
              </a:ext>
            </a:extLst>
          </p:cNvPr>
          <p:cNvSpPr>
            <a:spLocks noGrp="1"/>
          </p:cNvSpPr>
          <p:nvPr>
            <p:ph type="body" sz="quarter" idx="13"/>
          </p:nvPr>
        </p:nvSpPr>
        <p:spPr/>
        <p:txBody>
          <a:bodyPr/>
          <a:lstStyle/>
          <a:p>
            <a:endParaRPr lang="en-US"/>
          </a:p>
        </p:txBody>
      </p:sp>
      <p:pic>
        <p:nvPicPr>
          <p:cNvPr id="4" name="Picture 32">
            <a:extLst>
              <a:ext uri="{FF2B5EF4-FFF2-40B4-BE49-F238E27FC236}">
                <a16:creationId xmlns:a16="http://schemas.microsoft.com/office/drawing/2014/main" id="{DF635BE0-24C9-441B-BDD5-636A7A96C44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bwMode="auto">
          <a:xfrm>
            <a:off x="8473243" y="4178136"/>
            <a:ext cx="2003498" cy="1955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8695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2344C9CF-5E2A-4511-9AAA-556997AD0A4E}"/>
              </a:ext>
            </a:extLst>
          </p:cNvPr>
          <p:cNvSpPr txBox="1">
            <a:spLocks/>
          </p:cNvSpPr>
          <p:nvPr/>
        </p:nvSpPr>
        <p:spPr>
          <a:xfrm>
            <a:off x="160040" y="1488236"/>
            <a:ext cx="12116394" cy="4409953"/>
          </a:xfrm>
          <a:prstGeom prst="rect">
            <a:avLst/>
          </a:prstGeom>
        </p:spPr>
        <p:txBody>
          <a:bodyPr>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Font typeface="Wingdings" panose="05000000000000000000" pitchFamily="2" charset="2"/>
              <a:buNone/>
            </a:pPr>
            <a:r>
              <a:rPr lang="en-US" sz="3200" dirty="0">
                <a:solidFill>
                  <a:schemeClr val="tx2"/>
                </a:solidFill>
              </a:rPr>
              <a:t>Microsoft believes that AI technology should embody the following principles:</a:t>
            </a:r>
          </a:p>
          <a:p>
            <a:pPr marL="0" indent="0">
              <a:buFont typeface="Wingdings" panose="05000000000000000000" pitchFamily="2" charset="2"/>
              <a:buNone/>
            </a:pPr>
            <a:endParaRPr lang="en-US" sz="1000" dirty="0">
              <a:solidFill>
                <a:schemeClr val="tx2"/>
              </a:solidFill>
            </a:endParaRPr>
          </a:p>
          <a:p>
            <a:pPr marL="685800" lvl="1" indent="-457200">
              <a:buFont typeface="Arial" panose="020B0604020202020204" pitchFamily="34" charset="0"/>
              <a:buChar char="•"/>
            </a:pPr>
            <a:r>
              <a:rPr lang="en-US" sz="2800" dirty="0">
                <a:solidFill>
                  <a:schemeClr val="accent3"/>
                </a:solidFill>
              </a:rPr>
              <a:t>Fair - AI must maximize efficiencies without destroying dignity and guard against bias</a:t>
            </a:r>
          </a:p>
          <a:p>
            <a:pPr marL="685800" lvl="1" indent="-457200">
              <a:buFont typeface="Arial" panose="020B0604020202020204" pitchFamily="34" charset="0"/>
              <a:buChar char="•"/>
            </a:pPr>
            <a:r>
              <a:rPr lang="en-US" sz="2800" dirty="0">
                <a:solidFill>
                  <a:schemeClr val="accent3"/>
                </a:solidFill>
              </a:rPr>
              <a:t>Accountable - AI must have algorithmic accountability</a:t>
            </a:r>
          </a:p>
          <a:p>
            <a:pPr marL="685800" lvl="1" indent="-457200">
              <a:buFont typeface="Arial" panose="020B0604020202020204" pitchFamily="34" charset="0"/>
              <a:buChar char="•"/>
            </a:pPr>
            <a:r>
              <a:rPr lang="en-US" sz="2800" dirty="0">
                <a:solidFill>
                  <a:schemeClr val="accent3"/>
                </a:solidFill>
              </a:rPr>
              <a:t>Transparent - AI must be transparent</a:t>
            </a:r>
          </a:p>
          <a:p>
            <a:pPr marL="685800" lvl="1" indent="-457200">
              <a:buFont typeface="Arial" panose="020B0604020202020204" pitchFamily="34" charset="0"/>
              <a:buChar char="•"/>
            </a:pPr>
            <a:r>
              <a:rPr lang="en-US" sz="2800" dirty="0">
                <a:solidFill>
                  <a:schemeClr val="accent3"/>
                </a:solidFill>
              </a:rPr>
              <a:t>Ethical - AI must assist humanity and be designed for intelligent privacy</a:t>
            </a:r>
          </a:p>
        </p:txBody>
      </p:sp>
      <p:sp>
        <p:nvSpPr>
          <p:cNvPr id="5" name="Title 3">
            <a:extLst>
              <a:ext uri="{FF2B5EF4-FFF2-40B4-BE49-F238E27FC236}">
                <a16:creationId xmlns:a16="http://schemas.microsoft.com/office/drawing/2014/main" id="{B3C9D334-8421-45C4-9B2B-8D96D0B1F633}"/>
              </a:ext>
            </a:extLst>
          </p:cNvPr>
          <p:cNvSpPr txBox="1">
            <a:spLocks/>
          </p:cNvSpPr>
          <p:nvPr/>
        </p:nvSpPr>
        <p:spPr>
          <a:xfrm>
            <a:off x="248730" y="198957"/>
            <a:ext cx="11951452" cy="751975"/>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5400" dirty="0">
                <a:solidFill>
                  <a:schemeClr val="tx1"/>
                </a:solidFill>
                <a:latin typeface="+mn-lt"/>
              </a:rPr>
              <a:t>Start AI with Ethics</a:t>
            </a:r>
          </a:p>
        </p:txBody>
      </p:sp>
      <p:sp>
        <p:nvSpPr>
          <p:cNvPr id="6" name="Rectangle 5">
            <a:extLst>
              <a:ext uri="{FF2B5EF4-FFF2-40B4-BE49-F238E27FC236}">
                <a16:creationId xmlns:a16="http://schemas.microsoft.com/office/drawing/2014/main" id="{B9C38FE0-5F0E-4EA4-AEF2-99D2B9F96CB2}"/>
              </a:ext>
            </a:extLst>
          </p:cNvPr>
          <p:cNvSpPr/>
          <p:nvPr/>
        </p:nvSpPr>
        <p:spPr>
          <a:xfrm>
            <a:off x="160040" y="5967078"/>
            <a:ext cx="11008703" cy="677108"/>
          </a:xfrm>
          <a:prstGeom prst="rect">
            <a:avLst/>
          </a:prstGeom>
        </p:spPr>
        <p:txBody>
          <a:bodyPr vert="horz" wrap="square" lIns="0" tIns="0" rIns="0" bIns="0" rtlCol="0" anchor="t">
            <a:spAutoFit/>
          </a:bodyPr>
          <a:lstStyle/>
          <a:p>
            <a:pPr algn="ctr" defTabSz="951304">
              <a:spcBef>
                <a:spcPct val="0"/>
              </a:spcBef>
            </a:pPr>
            <a:r>
              <a:rPr lang="en-US" sz="4400" dirty="0"/>
              <a:t>https://</a:t>
            </a:r>
            <a:r>
              <a:rPr lang="en-US" sz="4400" dirty="0" err="1"/>
              <a:t>tinyurl.com</a:t>
            </a:r>
            <a:r>
              <a:rPr lang="en-US" sz="4400" dirty="0"/>
              <a:t>/</a:t>
            </a:r>
            <a:r>
              <a:rPr lang="en-US" sz="4400" dirty="0" err="1"/>
              <a:t>learnai-AIEthics</a:t>
            </a:r>
            <a:endParaRPr lang="en-US" sz="4400" spc="-51" dirty="0">
              <a:ln w="3175">
                <a:noFill/>
              </a:ln>
              <a:solidFill>
                <a:schemeClr val="accent2"/>
              </a:solidFill>
              <a:cs typeface="Segoe UI" pitchFamily="34" charset="0"/>
            </a:endParaRPr>
          </a:p>
        </p:txBody>
      </p:sp>
    </p:spTree>
    <p:extLst>
      <p:ext uri="{BB962C8B-B14F-4D97-AF65-F5344CB8AC3E}">
        <p14:creationId xmlns:p14="http://schemas.microsoft.com/office/powerpoint/2010/main" val="35589523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
            <a:ext cx="12436475" cy="6994525"/>
          </a:xfrm>
          <a:prstGeom prst="rect">
            <a:avLst/>
          </a:prstGeom>
        </p:spPr>
      </p:pic>
      <p:sp>
        <p:nvSpPr>
          <p:cNvPr id="6" name="Rectangle 5"/>
          <p:cNvSpPr/>
          <p:nvPr/>
        </p:nvSpPr>
        <p:spPr>
          <a:xfrm>
            <a:off x="1764" y="-1"/>
            <a:ext cx="12434711" cy="701395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chemeClr val="bg2"/>
              </a:solidFill>
              <a:effectLst/>
              <a:uLnTx/>
              <a:uFillTx/>
              <a:latin typeface="Segoe UI"/>
              <a:ea typeface="+mn-ea"/>
              <a:cs typeface="+mn-cs"/>
            </a:endParaRPr>
          </a:p>
        </p:txBody>
      </p:sp>
      <p:sp>
        <p:nvSpPr>
          <p:cNvPr id="9" name="Rectangle 8"/>
          <p:cNvSpPr/>
          <p:nvPr/>
        </p:nvSpPr>
        <p:spPr bwMode="auto">
          <a:xfrm>
            <a:off x="883" y="497"/>
            <a:ext cx="4845949" cy="7013456"/>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microsoft"/>
          <p:cNvSpPr/>
          <p:nvPr/>
        </p:nvSpPr>
        <p:spPr>
          <a:xfrm>
            <a:off x="121246" y="2456297"/>
            <a:ext cx="4725588" cy="2081931"/>
          </a:xfrm>
          <a:prstGeom prst="rect">
            <a:avLst/>
          </a:prstGeom>
        </p:spPr>
        <p:txBody>
          <a:bodyPr vert="horz" wrap="square" lIns="146283" tIns="91427" rIns="146283" bIns="91427" rtlCol="0" anchor="t">
            <a:noAutofit/>
          </a:bodyPr>
          <a:lstStyle/>
          <a:p>
            <a:pPr marL="28569" marR="0" lvl="0" indent="0" algn="l" defTabSz="932293" rtl="0" eaLnBrk="1" fontAlgn="base" latinLnBrk="0" hangingPunct="1">
              <a:lnSpc>
                <a:spcPct val="95000"/>
              </a:lnSpc>
              <a:spcBef>
                <a:spcPct val="0"/>
              </a:spcBef>
              <a:spcAft>
                <a:spcPct val="0"/>
              </a:spcAft>
              <a:buClrTx/>
              <a:buSzTx/>
              <a:buFontTx/>
              <a:buNone/>
              <a:tabLst/>
              <a:defRPr/>
            </a:pPr>
            <a:r>
              <a:rPr kumimoji="0" lang="en-US" sz="4399" b="0" i="0" u="none" strike="noStrike" kern="1200" cap="none" spc="0" normalizeH="0" baseline="0" noProof="0" dirty="0">
                <a:ln>
                  <a:noFill/>
                </a:ln>
                <a:gradFill>
                  <a:gsLst>
                    <a:gs pos="20755">
                      <a:srgbClr val="505050"/>
                    </a:gs>
                    <a:gs pos="37000">
                      <a:srgbClr val="505050"/>
                    </a:gs>
                  </a:gsLst>
                  <a:lin ang="5400000" scaled="1"/>
                </a:gradFill>
                <a:effectLst/>
                <a:uLnTx/>
                <a:uFillTx/>
                <a:latin typeface="Segoe UI Light"/>
                <a:ea typeface="+mn-ea"/>
                <a:cs typeface="+mn-cs"/>
              </a:rPr>
              <a:t>Breakthroughs</a:t>
            </a:r>
          </a:p>
          <a:p>
            <a:pPr marL="28569" marR="0" lvl="0" indent="0" algn="l" defTabSz="932293" rtl="0" eaLnBrk="1" fontAlgn="base" latinLnBrk="0" hangingPunct="1">
              <a:lnSpc>
                <a:spcPct val="95000"/>
              </a:lnSpc>
              <a:spcBef>
                <a:spcPct val="0"/>
              </a:spcBef>
              <a:spcAft>
                <a:spcPct val="0"/>
              </a:spcAft>
              <a:buClrTx/>
              <a:buSzTx/>
              <a:buFontTx/>
              <a:buNone/>
              <a:tabLst/>
              <a:defRPr/>
            </a:pPr>
            <a:r>
              <a:rPr kumimoji="0" lang="en-US" sz="4399" b="0" i="0" u="none" strike="noStrike" kern="1200" cap="none" spc="0" normalizeH="0" baseline="0" noProof="0" dirty="0">
                <a:ln>
                  <a:noFill/>
                </a:ln>
                <a:gradFill>
                  <a:gsLst>
                    <a:gs pos="20755">
                      <a:srgbClr val="505050"/>
                    </a:gs>
                    <a:gs pos="37000">
                      <a:srgbClr val="505050"/>
                    </a:gs>
                  </a:gsLst>
                  <a:lin ang="5400000" scaled="1"/>
                </a:gradFill>
                <a:effectLst/>
                <a:uLnTx/>
                <a:uFillTx/>
                <a:latin typeface="Segoe UI Light"/>
                <a:ea typeface="+mn-ea"/>
                <a:cs typeface="+mn-cs"/>
              </a:rPr>
              <a:t>Enabling</a:t>
            </a:r>
          </a:p>
          <a:p>
            <a:pPr marL="28569" marR="0" lvl="0" indent="0" algn="l" defTabSz="932293" rtl="0" eaLnBrk="1" fontAlgn="base" latinLnBrk="0" hangingPunct="1">
              <a:lnSpc>
                <a:spcPct val="95000"/>
              </a:lnSpc>
              <a:spcBef>
                <a:spcPct val="0"/>
              </a:spcBef>
              <a:spcAft>
                <a:spcPct val="0"/>
              </a:spcAft>
              <a:buClrTx/>
              <a:buSzTx/>
              <a:buFontTx/>
              <a:buNone/>
              <a:tabLst/>
              <a:defRPr/>
            </a:pPr>
            <a:r>
              <a:rPr kumimoji="0" lang="en-US" sz="4399" b="0" i="0" u="none" strike="noStrike" kern="1200" cap="none" spc="0" normalizeH="0" baseline="0" noProof="0" dirty="0">
                <a:ln>
                  <a:noFill/>
                </a:ln>
                <a:gradFill>
                  <a:gsLst>
                    <a:gs pos="20755">
                      <a:srgbClr val="505050"/>
                    </a:gs>
                    <a:gs pos="37000">
                      <a:srgbClr val="505050"/>
                    </a:gs>
                  </a:gsLst>
                  <a:lin ang="5400000" scaled="1"/>
                </a:gradFill>
                <a:effectLst/>
                <a:uLnTx/>
                <a:uFillTx/>
                <a:latin typeface="Segoe UI Light"/>
                <a:ea typeface="+mn-ea"/>
                <a:cs typeface="+mn-cs"/>
              </a:rPr>
              <a:t>AI</a:t>
            </a:r>
          </a:p>
        </p:txBody>
      </p:sp>
      <p:grpSp>
        <p:nvGrpSpPr>
          <p:cNvPr id="2" name="Group 1"/>
          <p:cNvGrpSpPr/>
          <p:nvPr/>
        </p:nvGrpSpPr>
        <p:grpSpPr>
          <a:xfrm>
            <a:off x="6721785" y="369820"/>
            <a:ext cx="2091082" cy="6305300"/>
            <a:chOff x="7046260" y="296865"/>
            <a:chExt cx="1886528" cy="5688505"/>
          </a:xfrm>
          <a:solidFill>
            <a:schemeClr val="tx1"/>
          </a:solidFill>
        </p:grpSpPr>
        <p:grpSp>
          <p:nvGrpSpPr>
            <p:cNvPr id="11" name="Group 10"/>
            <p:cNvGrpSpPr/>
            <p:nvPr/>
          </p:nvGrpSpPr>
          <p:grpSpPr>
            <a:xfrm rot="5400000">
              <a:off x="6101112" y="1262066"/>
              <a:ext cx="3796877" cy="1866475"/>
              <a:chOff x="1425575" y="207960"/>
              <a:chExt cx="4808538" cy="2363790"/>
            </a:xfrm>
            <a:grpFill/>
          </p:grpSpPr>
          <p:sp>
            <p:nvSpPr>
              <p:cNvPr id="12" name="Freeform 5"/>
              <p:cNvSpPr>
                <a:spLocks/>
              </p:cNvSpPr>
              <p:nvPr/>
            </p:nvSpPr>
            <p:spPr bwMode="auto">
              <a:xfrm>
                <a:off x="1425575" y="207960"/>
                <a:ext cx="2397125" cy="2363788"/>
              </a:xfrm>
              <a:custGeom>
                <a:avLst/>
                <a:gdLst>
                  <a:gd name="T0" fmla="*/ 370 w 753"/>
                  <a:gd name="T1" fmla="*/ 741 h 741"/>
                  <a:gd name="T2" fmla="*/ 0 w 753"/>
                  <a:gd name="T3" fmla="*/ 371 h 741"/>
                  <a:gd name="T4" fmla="*/ 370 w 753"/>
                  <a:gd name="T5" fmla="*/ 0 h 741"/>
                  <a:gd name="T6" fmla="*/ 592 w 753"/>
                  <a:gd name="T7" fmla="*/ 74 h 741"/>
                  <a:gd name="T8" fmla="*/ 724 w 753"/>
                  <a:gd name="T9" fmla="*/ 261 h 741"/>
                  <a:gd name="T10" fmla="*/ 720 w 753"/>
                  <a:gd name="T11" fmla="*/ 275 h 741"/>
                  <a:gd name="T12" fmla="*/ 717 w 753"/>
                  <a:gd name="T13" fmla="*/ 263 h 741"/>
                  <a:gd name="T14" fmla="*/ 370 w 753"/>
                  <a:gd name="T15" fmla="*/ 8 h 741"/>
                  <a:gd name="T16" fmla="*/ 8 w 753"/>
                  <a:gd name="T17" fmla="*/ 371 h 741"/>
                  <a:gd name="T18" fmla="*/ 370 w 753"/>
                  <a:gd name="T19" fmla="*/ 733 h 741"/>
                  <a:gd name="T20" fmla="*/ 717 w 753"/>
                  <a:gd name="T21" fmla="*/ 479 h 741"/>
                  <a:gd name="T22" fmla="*/ 745 w 753"/>
                  <a:gd name="T23" fmla="*/ 370 h 741"/>
                  <a:gd name="T24" fmla="*/ 750 w 753"/>
                  <a:gd name="T25" fmla="*/ 367 h 741"/>
                  <a:gd name="T26" fmla="*/ 753 w 753"/>
                  <a:gd name="T27" fmla="*/ 372 h 741"/>
                  <a:gd name="T28" fmla="*/ 724 w 753"/>
                  <a:gd name="T29" fmla="*/ 481 h 741"/>
                  <a:gd name="T30" fmla="*/ 592 w 753"/>
                  <a:gd name="T31" fmla="*/ 668 h 741"/>
                  <a:gd name="T32" fmla="*/ 370 w 753"/>
                  <a:gd name="T33" fmla="*/ 74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3" h="741">
                    <a:moveTo>
                      <a:pt x="370" y="741"/>
                    </a:moveTo>
                    <a:cubicBezTo>
                      <a:pt x="166" y="741"/>
                      <a:pt x="0" y="575"/>
                      <a:pt x="0" y="371"/>
                    </a:cubicBezTo>
                    <a:cubicBezTo>
                      <a:pt x="0" y="167"/>
                      <a:pt x="166" y="0"/>
                      <a:pt x="370" y="0"/>
                    </a:cubicBezTo>
                    <a:cubicBezTo>
                      <a:pt x="451" y="0"/>
                      <a:pt x="528" y="26"/>
                      <a:pt x="592" y="74"/>
                    </a:cubicBezTo>
                    <a:cubicBezTo>
                      <a:pt x="654" y="120"/>
                      <a:pt x="701" y="187"/>
                      <a:pt x="724" y="261"/>
                    </a:cubicBezTo>
                    <a:cubicBezTo>
                      <a:pt x="720" y="275"/>
                      <a:pt x="720" y="275"/>
                      <a:pt x="720" y="275"/>
                    </a:cubicBezTo>
                    <a:cubicBezTo>
                      <a:pt x="717" y="263"/>
                      <a:pt x="717" y="263"/>
                      <a:pt x="717" y="263"/>
                    </a:cubicBezTo>
                    <a:cubicBezTo>
                      <a:pt x="669" y="111"/>
                      <a:pt x="530" y="8"/>
                      <a:pt x="370" y="8"/>
                    </a:cubicBezTo>
                    <a:cubicBezTo>
                      <a:pt x="170" y="8"/>
                      <a:pt x="8" y="171"/>
                      <a:pt x="8" y="371"/>
                    </a:cubicBezTo>
                    <a:cubicBezTo>
                      <a:pt x="8" y="571"/>
                      <a:pt x="170" y="733"/>
                      <a:pt x="370" y="733"/>
                    </a:cubicBezTo>
                    <a:cubicBezTo>
                      <a:pt x="530" y="733"/>
                      <a:pt x="669" y="631"/>
                      <a:pt x="717" y="479"/>
                    </a:cubicBezTo>
                    <a:cubicBezTo>
                      <a:pt x="727" y="445"/>
                      <a:pt x="745" y="371"/>
                      <a:pt x="745" y="370"/>
                    </a:cubicBezTo>
                    <a:cubicBezTo>
                      <a:pt x="750" y="367"/>
                      <a:pt x="750" y="367"/>
                      <a:pt x="750" y="367"/>
                    </a:cubicBezTo>
                    <a:cubicBezTo>
                      <a:pt x="753" y="372"/>
                      <a:pt x="753" y="372"/>
                      <a:pt x="753" y="372"/>
                    </a:cubicBezTo>
                    <a:cubicBezTo>
                      <a:pt x="753" y="372"/>
                      <a:pt x="735" y="447"/>
                      <a:pt x="724" y="481"/>
                    </a:cubicBezTo>
                    <a:cubicBezTo>
                      <a:pt x="701" y="555"/>
                      <a:pt x="654" y="621"/>
                      <a:pt x="592" y="668"/>
                    </a:cubicBezTo>
                    <a:cubicBezTo>
                      <a:pt x="528" y="716"/>
                      <a:pt x="451" y="741"/>
                      <a:pt x="370" y="741"/>
                    </a:cubicBezTo>
                    <a:close/>
                  </a:path>
                </a:pathLst>
              </a:custGeom>
              <a:grp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 name="Freeform 6"/>
              <p:cNvSpPr>
                <a:spLocks/>
              </p:cNvSpPr>
              <p:nvPr/>
            </p:nvSpPr>
            <p:spPr bwMode="auto">
              <a:xfrm>
                <a:off x="3797300" y="207963"/>
                <a:ext cx="2344738" cy="1187450"/>
              </a:xfrm>
              <a:custGeom>
                <a:avLst/>
                <a:gdLst>
                  <a:gd name="T0" fmla="*/ 8 w 736"/>
                  <a:gd name="T1" fmla="*/ 372 h 372"/>
                  <a:gd name="T2" fmla="*/ 0 w 736"/>
                  <a:gd name="T3" fmla="*/ 370 h 372"/>
                  <a:gd name="T4" fmla="*/ 29 w 736"/>
                  <a:gd name="T5" fmla="*/ 260 h 372"/>
                  <a:gd name="T6" fmla="*/ 161 w 736"/>
                  <a:gd name="T7" fmla="*/ 74 h 372"/>
                  <a:gd name="T8" fmla="*/ 382 w 736"/>
                  <a:gd name="T9" fmla="*/ 0 h 372"/>
                  <a:gd name="T10" fmla="*/ 604 w 736"/>
                  <a:gd name="T11" fmla="*/ 74 h 372"/>
                  <a:gd name="T12" fmla="*/ 736 w 736"/>
                  <a:gd name="T13" fmla="*/ 261 h 372"/>
                  <a:gd name="T14" fmla="*/ 732 w 736"/>
                  <a:gd name="T15" fmla="*/ 275 h 372"/>
                  <a:gd name="T16" fmla="*/ 729 w 736"/>
                  <a:gd name="T17" fmla="*/ 263 h 372"/>
                  <a:gd name="T18" fmla="*/ 382 w 736"/>
                  <a:gd name="T19" fmla="*/ 8 h 372"/>
                  <a:gd name="T20" fmla="*/ 36 w 736"/>
                  <a:gd name="T21" fmla="*/ 263 h 372"/>
                  <a:gd name="T22" fmla="*/ 8 w 736"/>
                  <a:gd name="T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372">
                    <a:moveTo>
                      <a:pt x="8" y="372"/>
                    </a:moveTo>
                    <a:cubicBezTo>
                      <a:pt x="0" y="370"/>
                      <a:pt x="0" y="370"/>
                      <a:pt x="0" y="370"/>
                    </a:cubicBezTo>
                    <a:cubicBezTo>
                      <a:pt x="0" y="369"/>
                      <a:pt x="18" y="295"/>
                      <a:pt x="29" y="260"/>
                    </a:cubicBezTo>
                    <a:cubicBezTo>
                      <a:pt x="52" y="187"/>
                      <a:pt x="99" y="120"/>
                      <a:pt x="161" y="74"/>
                    </a:cubicBezTo>
                    <a:cubicBezTo>
                      <a:pt x="225" y="26"/>
                      <a:pt x="302" y="0"/>
                      <a:pt x="382" y="0"/>
                    </a:cubicBezTo>
                    <a:cubicBezTo>
                      <a:pt x="463" y="0"/>
                      <a:pt x="540" y="26"/>
                      <a:pt x="604" y="74"/>
                    </a:cubicBezTo>
                    <a:cubicBezTo>
                      <a:pt x="666" y="120"/>
                      <a:pt x="713" y="187"/>
                      <a:pt x="736" y="261"/>
                    </a:cubicBezTo>
                    <a:cubicBezTo>
                      <a:pt x="732" y="275"/>
                      <a:pt x="732" y="275"/>
                      <a:pt x="732" y="275"/>
                    </a:cubicBezTo>
                    <a:cubicBezTo>
                      <a:pt x="729" y="263"/>
                      <a:pt x="729" y="263"/>
                      <a:pt x="729" y="263"/>
                    </a:cubicBezTo>
                    <a:cubicBezTo>
                      <a:pt x="681" y="111"/>
                      <a:pt x="542" y="8"/>
                      <a:pt x="382" y="8"/>
                    </a:cubicBezTo>
                    <a:cubicBezTo>
                      <a:pt x="223" y="8"/>
                      <a:pt x="84" y="111"/>
                      <a:pt x="36" y="263"/>
                    </a:cubicBezTo>
                    <a:cubicBezTo>
                      <a:pt x="26" y="297"/>
                      <a:pt x="8" y="371"/>
                      <a:pt x="8" y="372"/>
                    </a:cubicBezTo>
                    <a:close/>
                  </a:path>
                </a:pathLst>
              </a:custGeom>
              <a:grp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 name="Freeform 7"/>
              <p:cNvSpPr>
                <a:spLocks/>
              </p:cNvSpPr>
              <p:nvPr/>
            </p:nvSpPr>
            <p:spPr bwMode="auto">
              <a:xfrm>
                <a:off x="3890963" y="1379538"/>
                <a:ext cx="2343150" cy="1192212"/>
              </a:xfrm>
              <a:custGeom>
                <a:avLst/>
                <a:gdLst>
                  <a:gd name="T0" fmla="*/ 353 w 736"/>
                  <a:gd name="T1" fmla="*/ 374 h 374"/>
                  <a:gd name="T2" fmla="*/ 132 w 736"/>
                  <a:gd name="T3" fmla="*/ 301 h 374"/>
                  <a:gd name="T4" fmla="*/ 0 w 736"/>
                  <a:gd name="T5" fmla="*/ 114 h 374"/>
                  <a:gd name="T6" fmla="*/ 3 w 736"/>
                  <a:gd name="T7" fmla="*/ 99 h 374"/>
                  <a:gd name="T8" fmla="*/ 7 w 736"/>
                  <a:gd name="T9" fmla="*/ 112 h 374"/>
                  <a:gd name="T10" fmla="*/ 353 w 736"/>
                  <a:gd name="T11" fmla="*/ 366 h 374"/>
                  <a:gd name="T12" fmla="*/ 700 w 736"/>
                  <a:gd name="T13" fmla="*/ 112 h 374"/>
                  <a:gd name="T14" fmla="*/ 728 w 736"/>
                  <a:gd name="T15" fmla="*/ 3 h 374"/>
                  <a:gd name="T16" fmla="*/ 733 w 736"/>
                  <a:gd name="T17" fmla="*/ 0 h 374"/>
                  <a:gd name="T18" fmla="*/ 736 w 736"/>
                  <a:gd name="T19" fmla="*/ 5 h 374"/>
                  <a:gd name="T20" fmla="*/ 707 w 736"/>
                  <a:gd name="T21" fmla="*/ 114 h 374"/>
                  <a:gd name="T22" fmla="*/ 575 w 736"/>
                  <a:gd name="T23" fmla="*/ 301 h 374"/>
                  <a:gd name="T24" fmla="*/ 353 w 736"/>
                  <a:gd name="T25"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374">
                    <a:moveTo>
                      <a:pt x="353" y="374"/>
                    </a:moveTo>
                    <a:cubicBezTo>
                      <a:pt x="273" y="374"/>
                      <a:pt x="196" y="349"/>
                      <a:pt x="132" y="301"/>
                    </a:cubicBezTo>
                    <a:cubicBezTo>
                      <a:pt x="69" y="254"/>
                      <a:pt x="23" y="188"/>
                      <a:pt x="0" y="114"/>
                    </a:cubicBezTo>
                    <a:cubicBezTo>
                      <a:pt x="3" y="99"/>
                      <a:pt x="3" y="99"/>
                      <a:pt x="3" y="99"/>
                    </a:cubicBezTo>
                    <a:cubicBezTo>
                      <a:pt x="7" y="112"/>
                      <a:pt x="7" y="112"/>
                      <a:pt x="7" y="112"/>
                    </a:cubicBezTo>
                    <a:cubicBezTo>
                      <a:pt x="55" y="264"/>
                      <a:pt x="194" y="366"/>
                      <a:pt x="353" y="366"/>
                    </a:cubicBezTo>
                    <a:cubicBezTo>
                      <a:pt x="513" y="366"/>
                      <a:pt x="652" y="264"/>
                      <a:pt x="700" y="112"/>
                    </a:cubicBezTo>
                    <a:cubicBezTo>
                      <a:pt x="710" y="78"/>
                      <a:pt x="728" y="4"/>
                      <a:pt x="728" y="3"/>
                    </a:cubicBezTo>
                    <a:cubicBezTo>
                      <a:pt x="733" y="0"/>
                      <a:pt x="733" y="0"/>
                      <a:pt x="733" y="0"/>
                    </a:cubicBezTo>
                    <a:cubicBezTo>
                      <a:pt x="736" y="5"/>
                      <a:pt x="736" y="5"/>
                      <a:pt x="736" y="5"/>
                    </a:cubicBezTo>
                    <a:cubicBezTo>
                      <a:pt x="736" y="5"/>
                      <a:pt x="718" y="80"/>
                      <a:pt x="707" y="114"/>
                    </a:cubicBezTo>
                    <a:cubicBezTo>
                      <a:pt x="684" y="188"/>
                      <a:pt x="637" y="254"/>
                      <a:pt x="575" y="301"/>
                    </a:cubicBezTo>
                    <a:cubicBezTo>
                      <a:pt x="511" y="349"/>
                      <a:pt x="434" y="374"/>
                      <a:pt x="353" y="374"/>
                    </a:cubicBezTo>
                    <a:close/>
                  </a:path>
                </a:pathLst>
              </a:custGeom>
              <a:grp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20" name="Freeform 5"/>
            <p:cNvSpPr>
              <a:spLocks/>
            </p:cNvSpPr>
            <p:nvPr/>
          </p:nvSpPr>
          <p:spPr bwMode="auto">
            <a:xfrm rot="5400000" flipH="1" flipV="1">
              <a:off x="7032956" y="4085541"/>
              <a:ext cx="1913133" cy="1886526"/>
            </a:xfrm>
            <a:custGeom>
              <a:avLst/>
              <a:gdLst>
                <a:gd name="T0" fmla="*/ 370 w 753"/>
                <a:gd name="T1" fmla="*/ 741 h 741"/>
                <a:gd name="T2" fmla="*/ 0 w 753"/>
                <a:gd name="T3" fmla="*/ 371 h 741"/>
                <a:gd name="T4" fmla="*/ 370 w 753"/>
                <a:gd name="T5" fmla="*/ 0 h 741"/>
                <a:gd name="T6" fmla="*/ 592 w 753"/>
                <a:gd name="T7" fmla="*/ 74 h 741"/>
                <a:gd name="T8" fmla="*/ 724 w 753"/>
                <a:gd name="T9" fmla="*/ 261 h 741"/>
                <a:gd name="T10" fmla="*/ 720 w 753"/>
                <a:gd name="T11" fmla="*/ 275 h 741"/>
                <a:gd name="T12" fmla="*/ 717 w 753"/>
                <a:gd name="T13" fmla="*/ 263 h 741"/>
                <a:gd name="T14" fmla="*/ 370 w 753"/>
                <a:gd name="T15" fmla="*/ 8 h 741"/>
                <a:gd name="T16" fmla="*/ 8 w 753"/>
                <a:gd name="T17" fmla="*/ 371 h 741"/>
                <a:gd name="T18" fmla="*/ 370 w 753"/>
                <a:gd name="T19" fmla="*/ 733 h 741"/>
                <a:gd name="T20" fmla="*/ 717 w 753"/>
                <a:gd name="T21" fmla="*/ 479 h 741"/>
                <a:gd name="T22" fmla="*/ 745 w 753"/>
                <a:gd name="T23" fmla="*/ 370 h 741"/>
                <a:gd name="T24" fmla="*/ 750 w 753"/>
                <a:gd name="T25" fmla="*/ 367 h 741"/>
                <a:gd name="T26" fmla="*/ 753 w 753"/>
                <a:gd name="T27" fmla="*/ 372 h 741"/>
                <a:gd name="T28" fmla="*/ 724 w 753"/>
                <a:gd name="T29" fmla="*/ 481 h 741"/>
                <a:gd name="T30" fmla="*/ 592 w 753"/>
                <a:gd name="T31" fmla="*/ 668 h 741"/>
                <a:gd name="T32" fmla="*/ 370 w 753"/>
                <a:gd name="T33" fmla="*/ 74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3" h="741">
                  <a:moveTo>
                    <a:pt x="370" y="741"/>
                  </a:moveTo>
                  <a:cubicBezTo>
                    <a:pt x="166" y="741"/>
                    <a:pt x="0" y="575"/>
                    <a:pt x="0" y="371"/>
                  </a:cubicBezTo>
                  <a:cubicBezTo>
                    <a:pt x="0" y="167"/>
                    <a:pt x="166" y="0"/>
                    <a:pt x="370" y="0"/>
                  </a:cubicBezTo>
                  <a:cubicBezTo>
                    <a:pt x="451" y="0"/>
                    <a:pt x="528" y="26"/>
                    <a:pt x="592" y="74"/>
                  </a:cubicBezTo>
                  <a:cubicBezTo>
                    <a:pt x="654" y="120"/>
                    <a:pt x="701" y="187"/>
                    <a:pt x="724" y="261"/>
                  </a:cubicBezTo>
                  <a:cubicBezTo>
                    <a:pt x="720" y="275"/>
                    <a:pt x="720" y="275"/>
                    <a:pt x="720" y="275"/>
                  </a:cubicBezTo>
                  <a:cubicBezTo>
                    <a:pt x="717" y="263"/>
                    <a:pt x="717" y="263"/>
                    <a:pt x="717" y="263"/>
                  </a:cubicBezTo>
                  <a:cubicBezTo>
                    <a:pt x="669" y="111"/>
                    <a:pt x="530" y="8"/>
                    <a:pt x="370" y="8"/>
                  </a:cubicBezTo>
                  <a:cubicBezTo>
                    <a:pt x="170" y="8"/>
                    <a:pt x="8" y="171"/>
                    <a:pt x="8" y="371"/>
                  </a:cubicBezTo>
                  <a:cubicBezTo>
                    <a:pt x="8" y="571"/>
                    <a:pt x="170" y="733"/>
                    <a:pt x="370" y="733"/>
                  </a:cubicBezTo>
                  <a:cubicBezTo>
                    <a:pt x="530" y="733"/>
                    <a:pt x="669" y="631"/>
                    <a:pt x="717" y="479"/>
                  </a:cubicBezTo>
                  <a:cubicBezTo>
                    <a:pt x="727" y="445"/>
                    <a:pt x="745" y="371"/>
                    <a:pt x="745" y="370"/>
                  </a:cubicBezTo>
                  <a:cubicBezTo>
                    <a:pt x="750" y="367"/>
                    <a:pt x="750" y="367"/>
                    <a:pt x="750" y="367"/>
                  </a:cubicBezTo>
                  <a:cubicBezTo>
                    <a:pt x="753" y="372"/>
                    <a:pt x="753" y="372"/>
                    <a:pt x="753" y="372"/>
                  </a:cubicBezTo>
                  <a:cubicBezTo>
                    <a:pt x="753" y="372"/>
                    <a:pt x="735" y="447"/>
                    <a:pt x="724" y="481"/>
                  </a:cubicBezTo>
                  <a:cubicBezTo>
                    <a:pt x="701" y="555"/>
                    <a:pt x="654" y="621"/>
                    <a:pt x="592" y="668"/>
                  </a:cubicBezTo>
                  <a:cubicBezTo>
                    <a:pt x="528" y="716"/>
                    <a:pt x="451" y="741"/>
                    <a:pt x="370" y="741"/>
                  </a:cubicBezTo>
                  <a:close/>
                </a:path>
              </a:pathLst>
            </a:custGeom>
            <a:grp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22" name="Rectangle 21"/>
          <p:cNvSpPr/>
          <p:nvPr/>
        </p:nvSpPr>
        <p:spPr>
          <a:xfrm>
            <a:off x="9132408" y="5316749"/>
            <a:ext cx="2050077" cy="757130"/>
          </a:xfrm>
          <a:prstGeom prst="rect">
            <a:avLst/>
          </a:prstGeom>
        </p:spPr>
        <p:txBody>
          <a:bodyPr wrap="square">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Cloud Computing</a:t>
            </a:r>
          </a:p>
        </p:txBody>
      </p:sp>
      <p:sp>
        <p:nvSpPr>
          <p:cNvPr id="23" name="Rectangle 22"/>
          <p:cNvSpPr/>
          <p:nvPr/>
        </p:nvSpPr>
        <p:spPr>
          <a:xfrm>
            <a:off x="9132409" y="1163740"/>
            <a:ext cx="1374094" cy="424732"/>
          </a:xfrm>
          <a:prstGeom prst="rect">
            <a:avLst/>
          </a:prstGeom>
        </p:spPr>
        <p:txBody>
          <a:bodyPr wrap="none">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Big Data</a:t>
            </a:r>
          </a:p>
        </p:txBody>
      </p:sp>
      <p:sp>
        <p:nvSpPr>
          <p:cNvPr id="24" name="Rectangle 23"/>
          <p:cNvSpPr/>
          <p:nvPr/>
        </p:nvSpPr>
        <p:spPr>
          <a:xfrm>
            <a:off x="9132409" y="3167437"/>
            <a:ext cx="1731564" cy="757130"/>
          </a:xfrm>
          <a:prstGeom prst="rect">
            <a:avLst/>
          </a:prstGeom>
        </p:spPr>
        <p:txBody>
          <a:bodyPr wrap="none">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Powerful</a:t>
            </a:r>
            <a:r>
              <a:rPr kumimoji="0" lang="en-US" sz="2400" b="0" i="0" u="none" strike="noStrike" kern="1200" cap="none" spc="0" normalizeH="0" baseline="0" noProof="0">
                <a:ln>
                  <a:noFill/>
                </a:ln>
                <a:effectLst/>
                <a:uLnTx/>
                <a:uFillTx/>
                <a:latin typeface="Segoe UI Semilight" panose="020B0402040204020203" pitchFamily="34" charset="0"/>
                <a:ea typeface="+mn-ea"/>
                <a:cs typeface="Segoe UI Semilight" panose="020B0402040204020203" pitchFamily="34" charset="0"/>
              </a:rPr>
              <a:t> </a:t>
            </a:r>
            <a:br>
              <a:rPr kumimoji="0" lang="en-US" sz="2400" b="0" i="0" u="none" strike="noStrike" kern="1200" cap="none" spc="0" normalizeH="0" baseline="0" noProof="0">
                <a:ln>
                  <a:noFill/>
                </a:ln>
                <a:effectLst/>
                <a:uLnTx/>
                <a:uFillTx/>
                <a:latin typeface="Segoe UI Semilight" panose="020B0402040204020203" pitchFamily="34" charset="0"/>
                <a:ea typeface="+mn-ea"/>
                <a:cs typeface="Segoe UI Semilight" panose="020B0402040204020203" pitchFamily="34" charset="0"/>
              </a:rPr>
            </a:br>
            <a:r>
              <a:rPr kumimoji="0" lang="en-US" sz="2400" b="1"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Algorithms</a:t>
            </a:r>
          </a:p>
        </p:txBody>
      </p:sp>
      <p:sp>
        <p:nvSpPr>
          <p:cNvPr id="28" name="Freeform 5"/>
          <p:cNvSpPr>
            <a:spLocks noEditPoints="1"/>
          </p:cNvSpPr>
          <p:nvPr/>
        </p:nvSpPr>
        <p:spPr bwMode="auto">
          <a:xfrm>
            <a:off x="7450808" y="5476107"/>
            <a:ext cx="633036" cy="438414"/>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2" name="Freeform 9"/>
          <p:cNvSpPr>
            <a:spLocks/>
          </p:cNvSpPr>
          <p:nvPr/>
        </p:nvSpPr>
        <p:spPr bwMode="auto">
          <a:xfrm flipH="1">
            <a:off x="7452876" y="3346545"/>
            <a:ext cx="628900" cy="398914"/>
          </a:xfrm>
          <a:custGeom>
            <a:avLst/>
            <a:gdLst>
              <a:gd name="T0" fmla="*/ 213 w 309"/>
              <a:gd name="T1" fmla="*/ 49 h 196"/>
              <a:gd name="T2" fmla="*/ 213 w 309"/>
              <a:gd name="T3" fmla="*/ 29 h 196"/>
              <a:gd name="T4" fmla="*/ 193 w 309"/>
              <a:gd name="T5" fmla="*/ 29 h 196"/>
              <a:gd name="T6" fmla="*/ 116 w 309"/>
              <a:gd name="T7" fmla="*/ 29 h 196"/>
              <a:gd name="T8" fmla="*/ 116 w 309"/>
              <a:gd name="T9" fmla="*/ 19 h 196"/>
              <a:gd name="T10" fmla="*/ 116 w 309"/>
              <a:gd name="T11" fmla="*/ 0 h 196"/>
              <a:gd name="T12" fmla="*/ 96 w 309"/>
              <a:gd name="T13" fmla="*/ 0 h 196"/>
              <a:gd name="T14" fmla="*/ 0 w 309"/>
              <a:gd name="T15" fmla="*/ 0 h 196"/>
              <a:gd name="T16" fmla="*/ 0 w 309"/>
              <a:gd name="T17" fmla="*/ 19 h 196"/>
              <a:gd name="T18" fmla="*/ 96 w 309"/>
              <a:gd name="T19" fmla="*/ 19 h 196"/>
              <a:gd name="T20" fmla="*/ 96 w 309"/>
              <a:gd name="T21" fmla="*/ 58 h 196"/>
              <a:gd name="T22" fmla="*/ 0 w 309"/>
              <a:gd name="T23" fmla="*/ 58 h 196"/>
              <a:gd name="T24" fmla="*/ 0 w 309"/>
              <a:gd name="T25" fmla="*/ 78 h 196"/>
              <a:gd name="T26" fmla="*/ 96 w 309"/>
              <a:gd name="T27" fmla="*/ 78 h 196"/>
              <a:gd name="T28" fmla="*/ 116 w 309"/>
              <a:gd name="T29" fmla="*/ 78 h 196"/>
              <a:gd name="T30" fmla="*/ 116 w 309"/>
              <a:gd name="T31" fmla="*/ 58 h 196"/>
              <a:gd name="T32" fmla="*/ 116 w 309"/>
              <a:gd name="T33" fmla="*/ 49 h 196"/>
              <a:gd name="T34" fmla="*/ 193 w 309"/>
              <a:gd name="T35" fmla="*/ 49 h 196"/>
              <a:gd name="T36" fmla="*/ 193 w 309"/>
              <a:gd name="T37" fmla="*/ 147 h 196"/>
              <a:gd name="T38" fmla="*/ 116 w 309"/>
              <a:gd name="T39" fmla="*/ 147 h 196"/>
              <a:gd name="T40" fmla="*/ 116 w 309"/>
              <a:gd name="T41" fmla="*/ 137 h 196"/>
              <a:gd name="T42" fmla="*/ 116 w 309"/>
              <a:gd name="T43" fmla="*/ 117 h 196"/>
              <a:gd name="T44" fmla="*/ 96 w 309"/>
              <a:gd name="T45" fmla="*/ 117 h 196"/>
              <a:gd name="T46" fmla="*/ 0 w 309"/>
              <a:gd name="T47" fmla="*/ 117 h 196"/>
              <a:gd name="T48" fmla="*/ 0 w 309"/>
              <a:gd name="T49" fmla="*/ 137 h 196"/>
              <a:gd name="T50" fmla="*/ 96 w 309"/>
              <a:gd name="T51" fmla="*/ 137 h 196"/>
              <a:gd name="T52" fmla="*/ 96 w 309"/>
              <a:gd name="T53" fmla="*/ 176 h 196"/>
              <a:gd name="T54" fmla="*/ 0 w 309"/>
              <a:gd name="T55" fmla="*/ 176 h 196"/>
              <a:gd name="T56" fmla="*/ 0 w 309"/>
              <a:gd name="T57" fmla="*/ 196 h 196"/>
              <a:gd name="T58" fmla="*/ 96 w 309"/>
              <a:gd name="T59" fmla="*/ 196 h 196"/>
              <a:gd name="T60" fmla="*/ 116 w 309"/>
              <a:gd name="T61" fmla="*/ 196 h 196"/>
              <a:gd name="T62" fmla="*/ 116 w 309"/>
              <a:gd name="T63" fmla="*/ 176 h 196"/>
              <a:gd name="T64" fmla="*/ 116 w 309"/>
              <a:gd name="T65" fmla="*/ 166 h 196"/>
              <a:gd name="T66" fmla="*/ 193 w 309"/>
              <a:gd name="T67" fmla="*/ 166 h 196"/>
              <a:gd name="T68" fmla="*/ 213 w 309"/>
              <a:gd name="T69" fmla="*/ 166 h 196"/>
              <a:gd name="T70" fmla="*/ 213 w 309"/>
              <a:gd name="T71" fmla="*/ 147 h 196"/>
              <a:gd name="T72" fmla="*/ 213 w 309"/>
              <a:gd name="T73" fmla="*/ 107 h 196"/>
              <a:gd name="T74" fmla="*/ 309 w 309"/>
              <a:gd name="T75" fmla="*/ 107 h 196"/>
              <a:gd name="T76" fmla="*/ 309 w 309"/>
              <a:gd name="T77" fmla="*/ 88 h 196"/>
              <a:gd name="T78" fmla="*/ 213 w 309"/>
              <a:gd name="T79" fmla="*/ 88 h 196"/>
              <a:gd name="T80" fmla="*/ 213 w 309"/>
              <a:gd name="T81" fmla="*/ 4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9" h="196">
                <a:moveTo>
                  <a:pt x="213" y="49"/>
                </a:moveTo>
                <a:lnTo>
                  <a:pt x="213" y="29"/>
                </a:lnTo>
                <a:lnTo>
                  <a:pt x="193" y="29"/>
                </a:lnTo>
                <a:lnTo>
                  <a:pt x="116" y="29"/>
                </a:lnTo>
                <a:lnTo>
                  <a:pt x="116" y="19"/>
                </a:lnTo>
                <a:lnTo>
                  <a:pt x="116" y="0"/>
                </a:lnTo>
                <a:lnTo>
                  <a:pt x="96" y="0"/>
                </a:lnTo>
                <a:lnTo>
                  <a:pt x="0" y="0"/>
                </a:lnTo>
                <a:lnTo>
                  <a:pt x="0" y="19"/>
                </a:lnTo>
                <a:lnTo>
                  <a:pt x="96" y="19"/>
                </a:lnTo>
                <a:lnTo>
                  <a:pt x="96" y="58"/>
                </a:lnTo>
                <a:lnTo>
                  <a:pt x="0" y="58"/>
                </a:lnTo>
                <a:lnTo>
                  <a:pt x="0" y="78"/>
                </a:lnTo>
                <a:lnTo>
                  <a:pt x="96" y="78"/>
                </a:lnTo>
                <a:lnTo>
                  <a:pt x="116" y="78"/>
                </a:lnTo>
                <a:lnTo>
                  <a:pt x="116" y="58"/>
                </a:lnTo>
                <a:lnTo>
                  <a:pt x="116" y="49"/>
                </a:lnTo>
                <a:lnTo>
                  <a:pt x="193" y="49"/>
                </a:lnTo>
                <a:lnTo>
                  <a:pt x="193" y="147"/>
                </a:lnTo>
                <a:lnTo>
                  <a:pt x="116" y="147"/>
                </a:lnTo>
                <a:lnTo>
                  <a:pt x="116" y="137"/>
                </a:lnTo>
                <a:lnTo>
                  <a:pt x="116" y="117"/>
                </a:lnTo>
                <a:lnTo>
                  <a:pt x="96" y="117"/>
                </a:lnTo>
                <a:lnTo>
                  <a:pt x="0" y="117"/>
                </a:lnTo>
                <a:lnTo>
                  <a:pt x="0" y="137"/>
                </a:lnTo>
                <a:lnTo>
                  <a:pt x="96" y="137"/>
                </a:lnTo>
                <a:lnTo>
                  <a:pt x="96" y="176"/>
                </a:lnTo>
                <a:lnTo>
                  <a:pt x="0" y="176"/>
                </a:lnTo>
                <a:lnTo>
                  <a:pt x="0" y="196"/>
                </a:lnTo>
                <a:lnTo>
                  <a:pt x="96" y="196"/>
                </a:lnTo>
                <a:lnTo>
                  <a:pt x="116" y="196"/>
                </a:lnTo>
                <a:lnTo>
                  <a:pt x="116" y="176"/>
                </a:lnTo>
                <a:lnTo>
                  <a:pt x="116" y="166"/>
                </a:lnTo>
                <a:lnTo>
                  <a:pt x="193" y="166"/>
                </a:lnTo>
                <a:lnTo>
                  <a:pt x="213" y="166"/>
                </a:lnTo>
                <a:lnTo>
                  <a:pt x="213" y="147"/>
                </a:lnTo>
                <a:lnTo>
                  <a:pt x="213" y="107"/>
                </a:lnTo>
                <a:lnTo>
                  <a:pt x="309" y="107"/>
                </a:lnTo>
                <a:lnTo>
                  <a:pt x="309" y="88"/>
                </a:lnTo>
                <a:lnTo>
                  <a:pt x="213" y="88"/>
                </a:lnTo>
                <a:lnTo>
                  <a:pt x="213" y="4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42" name="Group 12"/>
          <p:cNvGrpSpPr>
            <a:grpSpLocks noChangeAspect="1"/>
          </p:cNvGrpSpPr>
          <p:nvPr/>
        </p:nvGrpSpPr>
        <p:grpSpPr bwMode="auto">
          <a:xfrm>
            <a:off x="7493681" y="1190749"/>
            <a:ext cx="547290" cy="347148"/>
            <a:chOff x="4880" y="921"/>
            <a:chExt cx="309" cy="196"/>
          </a:xfrm>
          <a:solidFill>
            <a:schemeClr val="tx1"/>
          </a:solidFill>
        </p:grpSpPr>
        <p:sp>
          <p:nvSpPr>
            <p:cNvPr id="44" name="Rectangle 13"/>
            <p:cNvSpPr>
              <a:spLocks noChangeArrowheads="1"/>
            </p:cNvSpPr>
            <p:nvPr/>
          </p:nvSpPr>
          <p:spPr bwMode="auto">
            <a:xfrm>
              <a:off x="4880" y="1097"/>
              <a:ext cx="30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5" name="Rectangle 14"/>
            <p:cNvSpPr>
              <a:spLocks noChangeArrowheads="1"/>
            </p:cNvSpPr>
            <p:nvPr/>
          </p:nvSpPr>
          <p:spPr bwMode="auto">
            <a:xfrm>
              <a:off x="4880" y="1058"/>
              <a:ext cx="3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6" name="Rectangle 15"/>
            <p:cNvSpPr>
              <a:spLocks noChangeArrowheads="1"/>
            </p:cNvSpPr>
            <p:nvPr/>
          </p:nvSpPr>
          <p:spPr bwMode="auto">
            <a:xfrm>
              <a:off x="4938" y="1058"/>
              <a:ext cx="3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7" name="Freeform 16"/>
            <p:cNvSpPr>
              <a:spLocks/>
            </p:cNvSpPr>
            <p:nvPr/>
          </p:nvSpPr>
          <p:spPr bwMode="auto">
            <a:xfrm>
              <a:off x="4996" y="921"/>
              <a:ext cx="193" cy="156"/>
            </a:xfrm>
            <a:custGeom>
              <a:avLst/>
              <a:gdLst>
                <a:gd name="T0" fmla="*/ 126 w 193"/>
                <a:gd name="T1" fmla="*/ 0 h 156"/>
                <a:gd name="T2" fmla="*/ 126 w 193"/>
                <a:gd name="T3" fmla="*/ 19 h 156"/>
                <a:gd name="T4" fmla="*/ 160 w 193"/>
                <a:gd name="T5" fmla="*/ 19 h 156"/>
                <a:gd name="T6" fmla="*/ 43 w 193"/>
                <a:gd name="T7" fmla="*/ 137 h 156"/>
                <a:gd name="T8" fmla="*/ 0 w 193"/>
                <a:gd name="T9" fmla="*/ 137 h 156"/>
                <a:gd name="T10" fmla="*/ 0 w 193"/>
                <a:gd name="T11" fmla="*/ 156 h 156"/>
                <a:gd name="T12" fmla="*/ 53 w 193"/>
                <a:gd name="T13" fmla="*/ 156 h 156"/>
                <a:gd name="T14" fmla="*/ 174 w 193"/>
                <a:gd name="T15" fmla="*/ 34 h 156"/>
                <a:gd name="T16" fmla="*/ 174 w 193"/>
                <a:gd name="T17" fmla="*/ 68 h 156"/>
                <a:gd name="T18" fmla="*/ 193 w 193"/>
                <a:gd name="T19" fmla="*/ 68 h 156"/>
                <a:gd name="T20" fmla="*/ 193 w 193"/>
                <a:gd name="T21" fmla="*/ 0 h 156"/>
                <a:gd name="T22" fmla="*/ 126 w 193"/>
                <a:gd name="T23"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56">
                  <a:moveTo>
                    <a:pt x="126" y="0"/>
                  </a:moveTo>
                  <a:lnTo>
                    <a:pt x="126" y="19"/>
                  </a:lnTo>
                  <a:lnTo>
                    <a:pt x="160" y="19"/>
                  </a:lnTo>
                  <a:lnTo>
                    <a:pt x="43" y="137"/>
                  </a:lnTo>
                  <a:lnTo>
                    <a:pt x="0" y="137"/>
                  </a:lnTo>
                  <a:lnTo>
                    <a:pt x="0" y="156"/>
                  </a:lnTo>
                  <a:lnTo>
                    <a:pt x="53" y="156"/>
                  </a:lnTo>
                  <a:lnTo>
                    <a:pt x="174" y="34"/>
                  </a:lnTo>
                  <a:lnTo>
                    <a:pt x="174" y="68"/>
                  </a:lnTo>
                  <a:lnTo>
                    <a:pt x="193" y="68"/>
                  </a:lnTo>
                  <a:lnTo>
                    <a:pt x="193" y="0"/>
                  </a:lnTo>
                  <a:lnTo>
                    <a:pt x="12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Tree>
    <p:extLst>
      <p:ext uri="{BB962C8B-B14F-4D97-AF65-F5344CB8AC3E}">
        <p14:creationId xmlns:p14="http://schemas.microsoft.com/office/powerpoint/2010/main" val="332248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decel="10000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750" fill="hold"/>
                                        <p:tgtEl>
                                          <p:spTgt spid="9"/>
                                        </p:tgtEl>
                                        <p:attrNameLst>
                                          <p:attrName>ppt_x</p:attrName>
                                        </p:attrNameLst>
                                      </p:cBhvr>
                                      <p:tavLst>
                                        <p:tav tm="0">
                                          <p:val>
                                            <p:strVal val="0-#ppt_w/2"/>
                                          </p:val>
                                        </p:tav>
                                        <p:tav tm="100000">
                                          <p:val>
                                            <p:strVal val="#ppt_x"/>
                                          </p:val>
                                        </p:tav>
                                      </p:tavLst>
                                    </p:anim>
                                    <p:anim calcmode="lin" valueType="num">
                                      <p:cBhvr additive="base">
                                        <p:cTn id="13" dur="750" fill="hold"/>
                                        <p:tgtEl>
                                          <p:spTgt spid="9"/>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4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50"/>
                                        <p:tgtEl>
                                          <p:spTgt spid="10"/>
                                        </p:tgtEl>
                                      </p:cBhvr>
                                    </p:animEffect>
                                  </p:childTnLst>
                                </p:cTn>
                              </p:par>
                              <p:par>
                                <p:cTn id="17" presetID="42" presetClass="path" presetSubtype="0" decel="100000" fill="hold" grpId="1" nodeType="withEffect">
                                  <p:stCondLst>
                                    <p:cond delay="0"/>
                                  </p:stCondLst>
                                  <p:childTnLst>
                                    <p:animMotion origin="layout" path="M -2.58361E-6 0 L -2.58361E-6 0.25011 " pathEditMode="relative" rAng="0" ptsTypes="AA">
                                      <p:cBhvr>
                                        <p:cTn id="18" dur="750" spd="-100000" fill="hold"/>
                                        <p:tgtEl>
                                          <p:spTgt spid="10"/>
                                        </p:tgtEl>
                                        <p:attrNameLst>
                                          <p:attrName>ppt_x</p:attrName>
                                          <p:attrName>ppt_y</p:attrName>
                                        </p:attrNameLst>
                                      </p:cBhvr>
                                      <p:rCtr x="0" y="12506"/>
                                    </p:animMotion>
                                  </p:childTnLst>
                                </p:cTn>
                              </p:par>
                              <p:par>
                                <p:cTn id="19" presetID="10" presetClass="entr" presetSubtype="0" fill="hold" nodeType="withEffect">
                                  <p:stCondLst>
                                    <p:cond delay="50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nodeType="withEffect">
                                  <p:stCondLst>
                                    <p:cond delay="50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p:bldP spid="10" grpId="1"/>
      <p:bldP spid="22" grpId="0"/>
      <p:bldP spid="23" grpId="0"/>
      <p:bldP spid="24" grpId="0"/>
      <p:bldP spid="28" grpId="0" animBg="1"/>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29"/>
          <p:cNvSpPr/>
          <p:nvPr/>
        </p:nvSpPr>
        <p:spPr bwMode="auto">
          <a:xfrm>
            <a:off x="275481" y="5443730"/>
            <a:ext cx="6985026" cy="86868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03" tIns="146241" rIns="182803" bIns="146241" numCol="1" spcCol="0" rtlCol="0" fromWordArt="0" anchor="ctr" anchorCtr="0" forceAA="0" compatLnSpc="1">
            <a:prstTxWarp prst="textNoShape">
              <a:avLst/>
            </a:prstTxWarp>
            <a:noAutofit/>
          </a:bodyPr>
          <a:lstStyle/>
          <a:p>
            <a:pPr defTabSz="931957" fontAlgn="base">
              <a:lnSpc>
                <a:spcPct val="90000"/>
              </a:lnSpc>
              <a:spcBef>
                <a:spcPct val="0"/>
              </a:spcBef>
              <a:spcAft>
                <a:spcPct val="0"/>
              </a:spcAft>
              <a:defRPr/>
            </a:pPr>
            <a:r>
              <a:rPr lang="en-US" sz="2400" kern="0" dirty="0">
                <a:solidFill>
                  <a:schemeClr val="bg1"/>
                </a:solidFill>
                <a:latin typeface="Segoe UI Semilight" panose="020B0402040204020203" pitchFamily="34" charset="0"/>
                <a:ea typeface="Segoe UI" pitchFamily="34" charset="0"/>
              </a:rPr>
              <a:t>AI Solutions Gallery</a:t>
            </a:r>
            <a:endParaRPr lang="en-US" sz="1399" kern="0" dirty="0">
              <a:solidFill>
                <a:schemeClr val="bg1"/>
              </a:solidFill>
              <a:latin typeface="Segoe UI Semilight" panose="020B0402040204020203" pitchFamily="34" charset="0"/>
              <a:ea typeface="Segoe UI" pitchFamily="34" charset="0"/>
            </a:endParaRPr>
          </a:p>
        </p:txBody>
      </p:sp>
      <p:sp>
        <p:nvSpPr>
          <p:cNvPr id="2" name="Title 1"/>
          <p:cNvSpPr>
            <a:spLocks noGrp="1"/>
          </p:cNvSpPr>
          <p:nvPr>
            <p:ph type="title"/>
          </p:nvPr>
        </p:nvSpPr>
        <p:spPr/>
        <p:txBody>
          <a:bodyPr/>
          <a:lstStyle/>
          <a:p>
            <a:pPr algn="ctr"/>
            <a:r>
              <a:rPr lang="en-US" sz="5400" b="0" dirty="0">
                <a:solidFill>
                  <a:schemeClr val="tx1"/>
                </a:solidFill>
                <a:latin typeface="+mn-lt"/>
              </a:rPr>
              <a:t>The Azure AI Landscape</a:t>
            </a:r>
          </a:p>
        </p:txBody>
      </p:sp>
      <p:sp>
        <p:nvSpPr>
          <p:cNvPr id="40" name="Rectangle 39"/>
          <p:cNvSpPr/>
          <p:nvPr/>
        </p:nvSpPr>
        <p:spPr bwMode="auto">
          <a:xfrm>
            <a:off x="9151453" y="5443730"/>
            <a:ext cx="3172166" cy="8612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ctr" anchorCtr="0" forceAA="0" compatLnSpc="1">
            <a:prstTxWarp prst="textNoShape">
              <a:avLst/>
            </a:prstTxWarp>
            <a:noAutofit/>
          </a:bodyPr>
          <a:lstStyle/>
          <a:p>
            <a:pPr defTabSz="931957" fontAlgn="base">
              <a:lnSpc>
                <a:spcPct val="90000"/>
              </a:lnSpc>
              <a:spcBef>
                <a:spcPct val="0"/>
              </a:spcBef>
              <a:spcAft>
                <a:spcPct val="0"/>
              </a:spcAft>
              <a:defRPr/>
            </a:pPr>
            <a:r>
              <a:rPr lang="en-US" sz="1801" i="1" kern="0" dirty="0">
                <a:solidFill>
                  <a:schemeClr val="accent3"/>
                </a:solidFill>
                <a:latin typeface="Segoe UI Semilight" panose="020B0402040204020203" pitchFamily="34" charset="0"/>
                <a:ea typeface="Segoe UI" pitchFamily="34" charset="0"/>
                <a:cs typeface="Segoe UI Semilight" panose="020B0402040204020203" pitchFamily="34" charset="0"/>
              </a:rPr>
              <a:t>Find</a:t>
            </a:r>
            <a:r>
              <a:rPr lang="en-US" sz="1801" kern="0" dirty="0">
                <a:solidFill>
                  <a:schemeClr val="tx1"/>
                </a:solidFill>
                <a:latin typeface="Segoe UI Semilight" panose="020B0402040204020203" pitchFamily="34" charset="0"/>
                <a:ea typeface="Segoe UI" pitchFamily="34" charset="0"/>
                <a:cs typeface="Segoe UI Semilight" panose="020B0402040204020203" pitchFamily="34" charset="0"/>
              </a:rPr>
              <a:t> AI</a:t>
            </a:r>
          </a:p>
          <a:p>
            <a:pPr defTabSz="931957" fontAlgn="base">
              <a:lnSpc>
                <a:spcPct val="90000"/>
              </a:lnSpc>
              <a:spcBef>
                <a:spcPct val="0"/>
              </a:spcBef>
              <a:spcAft>
                <a:spcPct val="0"/>
              </a:spcAft>
              <a:defRPr/>
            </a:pPr>
            <a:r>
              <a:rPr lang="en-US" sz="1801" kern="0" dirty="0">
                <a:solidFill>
                  <a:schemeClr val="tx1"/>
                </a:solidFill>
                <a:latin typeface="Segoe UI Semilight" panose="020B0402040204020203" pitchFamily="34" charset="0"/>
                <a:cs typeface="Segoe UI Semilight" panose="020B0402040204020203" pitchFamily="34" charset="0"/>
              </a:rPr>
              <a:t>Artificial Intelligence</a:t>
            </a:r>
            <a:r>
              <a:rPr lang="en-US" sz="1801" kern="0" dirty="0">
                <a:solidFill>
                  <a:schemeClr val="tx1"/>
                </a:solidFill>
                <a:latin typeface="Segoe UI Semilight" panose="020B0402040204020203" pitchFamily="34" charset="0"/>
                <a:ea typeface="Segoe UI" pitchFamily="34" charset="0"/>
                <a:cs typeface="Segoe UI Semilight" panose="020B0402040204020203" pitchFamily="34" charset="0"/>
              </a:rPr>
              <a:t> Solutions in a Portal</a:t>
            </a:r>
          </a:p>
        </p:txBody>
      </p:sp>
      <p:cxnSp>
        <p:nvCxnSpPr>
          <p:cNvPr id="41" name="Straight Arrow Connector 40"/>
          <p:cNvCxnSpPr>
            <a:cxnSpLocks/>
          </p:cNvCxnSpPr>
          <p:nvPr/>
        </p:nvCxnSpPr>
        <p:spPr>
          <a:xfrm flipV="1">
            <a:off x="7268450" y="5807590"/>
            <a:ext cx="1737113" cy="3696"/>
          </a:xfrm>
          <a:prstGeom prst="straightConnector1">
            <a:avLst/>
          </a:prstGeom>
          <a:solidFill>
            <a:srgbClr val="FFFFFF">
              <a:lumMod val="85000"/>
            </a:srgbClr>
          </a:solidFill>
          <a:ln w="19050" cap="flat" cmpd="sng" algn="ctr">
            <a:solidFill>
              <a:schemeClr val="tx1"/>
            </a:solidFill>
            <a:prstDash val="solid"/>
            <a:headEnd type="none"/>
            <a:tailEnd type="triangle" w="lg" len="med"/>
          </a:ln>
          <a:effectLst/>
        </p:spPr>
      </p:cxnSp>
      <p:sp>
        <p:nvSpPr>
          <p:cNvPr id="25" name="Rectangle 24"/>
          <p:cNvSpPr/>
          <p:nvPr/>
        </p:nvSpPr>
        <p:spPr bwMode="auto">
          <a:xfrm>
            <a:off x="9151452" y="3937219"/>
            <a:ext cx="3068258" cy="10119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ctr" anchorCtr="0" forceAA="0" compatLnSpc="1">
            <a:prstTxWarp prst="textNoShape">
              <a:avLst/>
            </a:prstTxWarp>
            <a:noAutofit/>
          </a:bodyPr>
          <a:lstStyle/>
          <a:p>
            <a:pPr defTabSz="931957" fontAlgn="base">
              <a:lnSpc>
                <a:spcPct val="90000"/>
              </a:lnSpc>
              <a:spcBef>
                <a:spcPct val="0"/>
              </a:spcBef>
              <a:spcAft>
                <a:spcPct val="0"/>
              </a:spcAft>
              <a:defRPr/>
            </a:pPr>
            <a:r>
              <a:rPr lang="en-US" sz="1801" i="1" kern="0" dirty="0">
                <a:solidFill>
                  <a:schemeClr val="accent3"/>
                </a:solidFill>
                <a:latin typeface="Segoe UI Semilight" panose="020B0402040204020203" pitchFamily="34" charset="0"/>
                <a:cs typeface="Segoe UI Semilight" panose="020B0402040204020203" pitchFamily="34" charset="0"/>
              </a:rPr>
              <a:t>Create</a:t>
            </a:r>
            <a:r>
              <a:rPr lang="en-US" sz="1801" kern="0" dirty="0">
                <a:solidFill>
                  <a:schemeClr val="tx1"/>
                </a:solidFill>
                <a:latin typeface="Segoe UI Semilight" panose="020B0402040204020203" pitchFamily="34" charset="0"/>
                <a:cs typeface="Segoe UI Semilight" panose="020B0402040204020203" pitchFamily="34" charset="0"/>
              </a:rPr>
              <a:t> AI</a:t>
            </a:r>
          </a:p>
          <a:p>
            <a:pPr defTabSz="931957" fontAlgn="base">
              <a:lnSpc>
                <a:spcPct val="90000"/>
              </a:lnSpc>
              <a:spcBef>
                <a:spcPct val="0"/>
              </a:spcBef>
              <a:spcAft>
                <a:spcPct val="0"/>
              </a:spcAft>
              <a:defRPr/>
            </a:pPr>
            <a:r>
              <a:rPr lang="en-US" sz="1801" kern="0" dirty="0">
                <a:solidFill>
                  <a:schemeClr val="tx1"/>
                </a:solidFill>
                <a:latin typeface="Segoe UI Semilight" panose="020B0402040204020203" pitchFamily="34" charset="0"/>
                <a:cs typeface="Segoe UI Semilight" panose="020B0402040204020203" pitchFamily="34" charset="0"/>
              </a:rPr>
              <a:t>Artificial Intelligence with Platforms, Infrastructure and Tools, Deploy to Edge</a:t>
            </a:r>
          </a:p>
        </p:txBody>
      </p:sp>
      <p:cxnSp>
        <p:nvCxnSpPr>
          <p:cNvPr id="26" name="Straight Arrow Connector 25"/>
          <p:cNvCxnSpPr>
            <a:cxnSpLocks/>
          </p:cNvCxnSpPr>
          <p:nvPr/>
        </p:nvCxnSpPr>
        <p:spPr>
          <a:xfrm>
            <a:off x="7268450" y="4412166"/>
            <a:ext cx="1737113" cy="0"/>
          </a:xfrm>
          <a:prstGeom prst="straightConnector1">
            <a:avLst/>
          </a:prstGeom>
          <a:solidFill>
            <a:srgbClr val="FFFFFF">
              <a:lumMod val="85000"/>
            </a:srgbClr>
          </a:solidFill>
          <a:ln w="19050" cap="flat" cmpd="sng" algn="ctr">
            <a:solidFill>
              <a:schemeClr val="tx1"/>
            </a:solidFill>
            <a:prstDash val="solid"/>
            <a:headEnd type="none"/>
            <a:tailEnd type="triangle" w="lg" len="med"/>
          </a:ln>
          <a:effectLst/>
        </p:spPr>
      </p:cxnSp>
      <p:sp>
        <p:nvSpPr>
          <p:cNvPr id="5" name="Rectangle 4"/>
          <p:cNvSpPr/>
          <p:nvPr/>
        </p:nvSpPr>
        <p:spPr bwMode="auto">
          <a:xfrm>
            <a:off x="275481" y="3544207"/>
            <a:ext cx="6985026" cy="8679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1" tIns="146283" rIns="182803" bIns="146241" numCol="1" spcCol="0" rtlCol="0" fromWordArt="0" anchor="t" anchorCtr="0" forceAA="0" compatLnSpc="1">
            <a:prstTxWarp prst="textNoShape">
              <a:avLst/>
            </a:prstTxWarp>
            <a:noAutofit/>
          </a:bodyPr>
          <a:lstStyle/>
          <a:p>
            <a:pPr defTabSz="931957"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Semilight" panose="020B0402040204020203" pitchFamily="34" charset="0"/>
                <a:ea typeface="Segoe UI" pitchFamily="34" charset="0"/>
              </a:rPr>
              <a:t>Machine Learning Services, Pretrained Models, Frameworks and Infrastructure, IoT</a:t>
            </a:r>
            <a:endParaRPr lang="en-US" sz="1801" kern="0" dirty="0">
              <a:gradFill>
                <a:gsLst>
                  <a:gs pos="0">
                    <a:srgbClr val="FFFFFF"/>
                  </a:gs>
                  <a:gs pos="100000">
                    <a:srgbClr val="FFFFFF"/>
                  </a:gs>
                </a:gsLst>
                <a:lin ang="5400000" scaled="0"/>
              </a:gradFill>
              <a:latin typeface="Segoe UI Semibold" panose="020B0702040204020203" pitchFamily="34" charset="0"/>
              <a:ea typeface="Segoe UI" pitchFamily="34" charset="0"/>
            </a:endParaRPr>
          </a:p>
        </p:txBody>
      </p:sp>
      <p:sp>
        <p:nvSpPr>
          <p:cNvPr id="4" name="Freeform 13"/>
          <p:cNvSpPr/>
          <p:nvPr/>
        </p:nvSpPr>
        <p:spPr bwMode="auto">
          <a:xfrm>
            <a:off x="272590" y="4378372"/>
            <a:ext cx="6985026" cy="90247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271" tIns="146283" rIns="182803" bIns="146241" numCol="1" spcCol="0" rtlCol="0" fromWordArt="0" anchor="t" anchorCtr="0" forceAA="0" compatLnSpc="1">
            <a:prstTxWarp prst="textNoShape">
              <a:avLst/>
            </a:prstTxWarp>
            <a:noAutofit/>
          </a:bodyPr>
          <a:lstStyle/>
          <a:p>
            <a:pPr defTabSz="931957" fontAlgn="base">
              <a:lnSpc>
                <a:spcPct val="90000"/>
              </a:lnSpc>
              <a:spcBef>
                <a:spcPct val="0"/>
              </a:spcBef>
              <a:spcAft>
                <a:spcPct val="0"/>
              </a:spcAft>
            </a:pPr>
            <a:r>
              <a:rPr lang="en-US" sz="2400" kern="0" dirty="0">
                <a:gradFill>
                  <a:gsLst>
                    <a:gs pos="0">
                      <a:srgbClr val="FFFFFF"/>
                    </a:gs>
                    <a:gs pos="100000">
                      <a:srgbClr val="FFFFFF"/>
                    </a:gs>
                  </a:gsLst>
                  <a:lin ang="5400000" scaled="0"/>
                </a:gradFill>
                <a:latin typeface="Segoe UI Semilight" panose="020B0402040204020203" pitchFamily="34" charset="0"/>
              </a:rPr>
              <a:t>Azure Databricks</a:t>
            </a:r>
          </a:p>
        </p:txBody>
      </p:sp>
      <p:sp>
        <p:nvSpPr>
          <p:cNvPr id="10" name="Freeform 239"/>
          <p:cNvSpPr/>
          <p:nvPr/>
        </p:nvSpPr>
        <p:spPr bwMode="auto">
          <a:xfrm flipH="1">
            <a:off x="516975" y="3717104"/>
            <a:ext cx="454526" cy="488371"/>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22844" tIns="46604" rIns="93207" bIns="46604" numCol="1" spcCol="0" rtlCol="0" fromWordArt="0" anchor="ctr" anchorCtr="0" forceAA="0" compatLnSpc="1">
            <a:prstTxWarp prst="textNoShape">
              <a:avLst/>
            </a:prstTxWarp>
            <a:noAutofit/>
          </a:bodyPr>
          <a:lstStyle/>
          <a:p>
            <a:pPr defTabSz="950323" fontAlgn="base">
              <a:spcBef>
                <a:spcPct val="0"/>
              </a:spcBef>
              <a:spcAft>
                <a:spcPct val="0"/>
              </a:spcAft>
              <a:defRPr/>
            </a:pPr>
            <a:endParaRPr lang="en-US" sz="2448" kern="0">
              <a:gradFill>
                <a:gsLst>
                  <a:gs pos="0">
                    <a:srgbClr val="FFFFFF"/>
                  </a:gs>
                  <a:gs pos="100000">
                    <a:srgbClr val="FFFFFF"/>
                  </a:gs>
                </a:gsLst>
                <a:lin ang="5400000" scaled="1"/>
              </a:gradFill>
              <a:latin typeface="Segoe UI"/>
              <a:ea typeface="Segoe UI" pitchFamily="34" charset="0"/>
            </a:endParaRPr>
          </a:p>
        </p:txBody>
      </p:sp>
      <p:sp>
        <p:nvSpPr>
          <p:cNvPr id="28" name="Rectangle 27"/>
          <p:cNvSpPr/>
          <p:nvPr/>
        </p:nvSpPr>
        <p:spPr bwMode="auto">
          <a:xfrm>
            <a:off x="9151451" y="2581064"/>
            <a:ext cx="3009542" cy="11360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ctr" anchorCtr="0" forceAA="0" compatLnSpc="1">
            <a:prstTxWarp prst="textNoShape">
              <a:avLst/>
            </a:prstTxWarp>
            <a:noAutofit/>
          </a:bodyPr>
          <a:lstStyle/>
          <a:p>
            <a:pPr defTabSz="931957" fontAlgn="base">
              <a:lnSpc>
                <a:spcPct val="90000"/>
              </a:lnSpc>
              <a:spcBef>
                <a:spcPct val="0"/>
              </a:spcBef>
              <a:spcAft>
                <a:spcPct val="0"/>
              </a:spcAft>
              <a:defRPr/>
            </a:pPr>
            <a:r>
              <a:rPr lang="en-US" sz="1801" i="1" kern="0" dirty="0">
                <a:solidFill>
                  <a:schemeClr val="accent3"/>
                </a:solidFill>
                <a:latin typeface="Segoe UI Semilight" panose="020B0402040204020203" pitchFamily="34" charset="0"/>
                <a:cs typeface="Segoe UI Semilight" panose="020B0402040204020203" pitchFamily="34" charset="0"/>
              </a:rPr>
              <a:t>Include</a:t>
            </a:r>
            <a:r>
              <a:rPr lang="en-US" sz="1801" i="1" kern="0" dirty="0">
                <a:solidFill>
                  <a:schemeClr val="tx1"/>
                </a:solidFill>
                <a:latin typeface="Segoe UI Semilight" panose="020B0402040204020203" pitchFamily="34" charset="0"/>
                <a:cs typeface="Segoe UI Semilight" panose="020B0402040204020203" pitchFamily="34" charset="0"/>
              </a:rPr>
              <a:t> </a:t>
            </a:r>
            <a:r>
              <a:rPr lang="en-US" sz="1801" kern="0" dirty="0">
                <a:solidFill>
                  <a:schemeClr val="tx1"/>
                </a:solidFill>
                <a:latin typeface="Segoe UI Semilight" panose="020B0402040204020203" pitchFamily="34" charset="0"/>
                <a:cs typeface="Segoe UI Semilight" panose="020B0402040204020203" pitchFamily="34" charset="0"/>
              </a:rPr>
              <a:t>AI</a:t>
            </a:r>
          </a:p>
          <a:p>
            <a:pPr defTabSz="931957" fontAlgn="base">
              <a:lnSpc>
                <a:spcPct val="90000"/>
              </a:lnSpc>
              <a:spcBef>
                <a:spcPct val="0"/>
              </a:spcBef>
              <a:spcAft>
                <a:spcPct val="0"/>
              </a:spcAft>
              <a:defRPr/>
            </a:pPr>
            <a:r>
              <a:rPr lang="en-US" sz="1801" kern="0" dirty="0">
                <a:solidFill>
                  <a:schemeClr val="tx1"/>
                </a:solidFill>
                <a:latin typeface="Segoe UI Semilight" panose="020B0402040204020203" pitchFamily="34" charset="0"/>
                <a:cs typeface="Segoe UI Semilight" panose="020B0402040204020203" pitchFamily="34" charset="0"/>
              </a:rPr>
              <a:t>Artificial Intelligence from Pre-built Services, Apps, and Knowledge Mining</a:t>
            </a:r>
          </a:p>
        </p:txBody>
      </p:sp>
      <p:cxnSp>
        <p:nvCxnSpPr>
          <p:cNvPr id="29" name="Straight Arrow Connector 28"/>
          <p:cNvCxnSpPr>
            <a:cxnSpLocks/>
          </p:cNvCxnSpPr>
          <p:nvPr/>
        </p:nvCxnSpPr>
        <p:spPr>
          <a:xfrm>
            <a:off x="7268450" y="3015405"/>
            <a:ext cx="1737113" cy="0"/>
          </a:xfrm>
          <a:prstGeom prst="straightConnector1">
            <a:avLst/>
          </a:prstGeom>
          <a:solidFill>
            <a:srgbClr val="FFFFFF">
              <a:lumMod val="85000"/>
            </a:srgbClr>
          </a:solidFill>
          <a:ln w="19050" cap="flat" cmpd="sng" algn="ctr">
            <a:solidFill>
              <a:schemeClr val="tx1"/>
            </a:solidFill>
            <a:prstDash val="solid"/>
            <a:headEnd type="none"/>
            <a:tailEnd type="triangle" w="lg" len="med"/>
          </a:ln>
          <a:effectLst/>
        </p:spPr>
      </p:cxnSp>
      <p:sp>
        <p:nvSpPr>
          <p:cNvPr id="30" name="Freeform 29"/>
          <p:cNvSpPr/>
          <p:nvPr/>
        </p:nvSpPr>
        <p:spPr bwMode="auto">
          <a:xfrm>
            <a:off x="274639" y="1647202"/>
            <a:ext cx="6986923" cy="86868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1" rIns="182803" bIns="146241" numCol="1" spcCol="0" rtlCol="0" fromWordArt="0" anchor="ctr" anchorCtr="0" forceAA="0" compatLnSpc="1">
            <a:prstTxWarp prst="textNoShape">
              <a:avLst/>
            </a:prstTxWarp>
            <a:noAutofit/>
          </a:bodyPr>
          <a:lstStyle/>
          <a:p>
            <a:pPr defTabSz="931957" fontAlgn="base">
              <a:lnSpc>
                <a:spcPct val="90000"/>
              </a:lnSpc>
              <a:spcBef>
                <a:spcPct val="0"/>
              </a:spcBef>
              <a:spcAft>
                <a:spcPct val="0"/>
              </a:spcAft>
              <a:defRPr/>
            </a:pPr>
            <a:r>
              <a:rPr lang="en-US" sz="2400" kern="0" dirty="0">
                <a:solidFill>
                  <a:schemeClr val="bg1"/>
                </a:solidFill>
                <a:latin typeface="Segoe UI Semilight" panose="020B0402040204020203" pitchFamily="34" charset="0"/>
                <a:ea typeface="Segoe UI" pitchFamily="34" charset="0"/>
              </a:rPr>
              <a:t>Applications</a:t>
            </a:r>
          </a:p>
        </p:txBody>
      </p:sp>
      <p:cxnSp>
        <p:nvCxnSpPr>
          <p:cNvPr id="32" name="Straight Arrow Connector 31"/>
          <p:cNvCxnSpPr>
            <a:cxnSpLocks/>
          </p:cNvCxnSpPr>
          <p:nvPr/>
        </p:nvCxnSpPr>
        <p:spPr>
          <a:xfrm>
            <a:off x="7260507" y="2081542"/>
            <a:ext cx="1737113" cy="0"/>
          </a:xfrm>
          <a:prstGeom prst="straightConnector1">
            <a:avLst/>
          </a:prstGeom>
          <a:solidFill>
            <a:srgbClr val="FFFFFF">
              <a:lumMod val="85000"/>
            </a:srgbClr>
          </a:solidFill>
          <a:ln w="19050" cap="flat" cmpd="sng" algn="ctr">
            <a:solidFill>
              <a:schemeClr val="tx1"/>
            </a:solidFill>
            <a:prstDash val="solid"/>
            <a:headEnd type="none"/>
            <a:tailEnd type="triangle" w="lg" len="med"/>
          </a:ln>
          <a:effectLst/>
        </p:spPr>
      </p:cxnSp>
      <p:sp>
        <p:nvSpPr>
          <p:cNvPr id="33" name="Rectangle 32"/>
          <p:cNvSpPr/>
          <p:nvPr/>
        </p:nvSpPr>
        <p:spPr bwMode="auto">
          <a:xfrm>
            <a:off x="9151452" y="1586347"/>
            <a:ext cx="3285023" cy="8106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ctr" anchorCtr="0" forceAA="0" compatLnSpc="1">
            <a:prstTxWarp prst="textNoShape">
              <a:avLst/>
            </a:prstTxWarp>
            <a:noAutofit/>
          </a:bodyPr>
          <a:lstStyle/>
          <a:p>
            <a:pPr defTabSz="931957" fontAlgn="base">
              <a:lnSpc>
                <a:spcPct val="90000"/>
              </a:lnSpc>
              <a:spcBef>
                <a:spcPct val="0"/>
              </a:spcBef>
              <a:spcAft>
                <a:spcPct val="0"/>
              </a:spcAft>
              <a:defRPr/>
            </a:pPr>
            <a:r>
              <a:rPr lang="en-US" sz="1801" i="1" kern="0" dirty="0">
                <a:solidFill>
                  <a:schemeClr val="accent3"/>
                </a:solidFill>
                <a:latin typeface="Segoe UI Semilight" panose="020B0402040204020203" pitchFamily="34" charset="0"/>
                <a:cs typeface="Segoe UI Semilight" panose="020B0402040204020203" pitchFamily="34" charset="0"/>
              </a:rPr>
              <a:t>Use</a:t>
            </a:r>
            <a:r>
              <a:rPr lang="en-US" sz="1801" i="1" kern="0" dirty="0">
                <a:solidFill>
                  <a:schemeClr val="tx1"/>
                </a:solidFill>
                <a:latin typeface="Segoe UI Semilight" panose="020B0402040204020203" pitchFamily="34" charset="0"/>
                <a:cs typeface="Segoe UI Semilight" panose="020B0402040204020203" pitchFamily="34" charset="0"/>
              </a:rPr>
              <a:t> </a:t>
            </a:r>
            <a:r>
              <a:rPr lang="en-US" sz="1801" kern="0" dirty="0">
                <a:solidFill>
                  <a:schemeClr val="tx1"/>
                </a:solidFill>
                <a:latin typeface="Segoe UI Semilight" panose="020B0402040204020203" pitchFamily="34" charset="0"/>
                <a:cs typeface="Segoe UI Semilight" panose="020B0402040204020203" pitchFamily="34" charset="0"/>
              </a:rPr>
              <a:t>AI </a:t>
            </a:r>
          </a:p>
          <a:p>
            <a:pPr defTabSz="931957" fontAlgn="base">
              <a:lnSpc>
                <a:spcPct val="90000"/>
              </a:lnSpc>
              <a:spcBef>
                <a:spcPct val="0"/>
              </a:spcBef>
              <a:spcAft>
                <a:spcPct val="0"/>
              </a:spcAft>
              <a:defRPr/>
            </a:pPr>
            <a:r>
              <a:rPr lang="en-US" sz="1801" kern="0" dirty="0">
                <a:solidFill>
                  <a:schemeClr val="tx1"/>
                </a:solidFill>
                <a:latin typeface="Segoe UI Semilight" panose="020B0402040204020203" pitchFamily="34" charset="0"/>
                <a:cs typeface="Segoe UI Semilight" panose="020B0402040204020203" pitchFamily="34" charset="0"/>
              </a:rPr>
              <a:t>Artificial Intelligence in Applications</a:t>
            </a:r>
          </a:p>
        </p:txBody>
      </p:sp>
      <p:grpSp>
        <p:nvGrpSpPr>
          <p:cNvPr id="8" name="Group 7">
            <a:extLst>
              <a:ext uri="{FF2B5EF4-FFF2-40B4-BE49-F238E27FC236}">
                <a16:creationId xmlns:a16="http://schemas.microsoft.com/office/drawing/2014/main" id="{DA0468E3-8AEE-4162-B8EC-055C6397C2F7}"/>
              </a:ext>
            </a:extLst>
          </p:cNvPr>
          <p:cNvGrpSpPr/>
          <p:nvPr/>
        </p:nvGrpSpPr>
        <p:grpSpPr>
          <a:xfrm>
            <a:off x="270693" y="2581065"/>
            <a:ext cx="6986923" cy="868680"/>
            <a:chOff x="270693" y="2581065"/>
            <a:chExt cx="6986923" cy="868680"/>
          </a:xfrm>
        </p:grpSpPr>
        <p:grpSp>
          <p:nvGrpSpPr>
            <p:cNvPr id="3" name="Group 2">
              <a:extLst>
                <a:ext uri="{FF2B5EF4-FFF2-40B4-BE49-F238E27FC236}">
                  <a16:creationId xmlns:a16="http://schemas.microsoft.com/office/drawing/2014/main" id="{3E14F3E0-7CBB-4386-A3E7-FC455B8F8AC8}"/>
                </a:ext>
              </a:extLst>
            </p:cNvPr>
            <p:cNvGrpSpPr/>
            <p:nvPr/>
          </p:nvGrpSpPr>
          <p:grpSpPr>
            <a:xfrm>
              <a:off x="270693" y="2581065"/>
              <a:ext cx="6986923" cy="868680"/>
              <a:chOff x="270693" y="2581065"/>
              <a:chExt cx="6986923" cy="868680"/>
            </a:xfrm>
          </p:grpSpPr>
          <p:grpSp>
            <p:nvGrpSpPr>
              <p:cNvPr id="21" name="Group 20"/>
              <p:cNvGrpSpPr/>
              <p:nvPr/>
            </p:nvGrpSpPr>
            <p:grpSpPr>
              <a:xfrm>
                <a:off x="270693" y="2581065"/>
                <a:ext cx="4415608" cy="868680"/>
                <a:chOff x="280682" y="1876905"/>
                <a:chExt cx="4416235" cy="888279"/>
              </a:xfrm>
            </p:grpSpPr>
            <p:grpSp>
              <p:nvGrpSpPr>
                <p:cNvPr id="9" name="Group 8"/>
                <p:cNvGrpSpPr/>
                <p:nvPr/>
              </p:nvGrpSpPr>
              <p:grpSpPr>
                <a:xfrm>
                  <a:off x="280682" y="1876905"/>
                  <a:ext cx="4416235" cy="888279"/>
                  <a:chOff x="280683" y="1822264"/>
                  <a:chExt cx="4357246" cy="814256"/>
                </a:xfrm>
              </p:grpSpPr>
              <p:sp>
                <p:nvSpPr>
                  <p:cNvPr id="7" name="Freeform 29"/>
                  <p:cNvSpPr/>
                  <p:nvPr/>
                </p:nvSpPr>
                <p:spPr bwMode="auto">
                  <a:xfrm>
                    <a:off x="2242070" y="1822264"/>
                    <a:ext cx="2395859" cy="81425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4" tIns="146241" rIns="91427" bIns="146241" numCol="1" spcCol="0" rtlCol="0" fromWordArt="0" anchor="ctr" anchorCtr="0" forceAA="0" compatLnSpc="1">
                    <a:prstTxWarp prst="textNoShape">
                      <a:avLst/>
                    </a:prstTxWarp>
                    <a:noAutofit/>
                  </a:bodyPr>
                  <a:lstStyle/>
                  <a:p>
                    <a:pPr defTabSz="931957" fontAlgn="base">
                      <a:lnSpc>
                        <a:spcPct val="90000"/>
                      </a:lnSpc>
                      <a:spcBef>
                        <a:spcPct val="0"/>
                      </a:spcBef>
                      <a:spcAft>
                        <a:spcPct val="0"/>
                      </a:spcAft>
                      <a:defRPr/>
                    </a:pPr>
                    <a:r>
                      <a:rPr lang="en-US" kern="0" dirty="0">
                        <a:gradFill>
                          <a:gsLst>
                            <a:gs pos="0">
                              <a:srgbClr val="FFFFFF"/>
                            </a:gs>
                            <a:gs pos="100000">
                              <a:srgbClr val="FFFFFF"/>
                            </a:gs>
                          </a:gsLst>
                          <a:lin ang="5400000" scaled="0"/>
                        </a:gradFill>
                        <a:latin typeface="Segoe UI Semilight" panose="020B0402040204020203" pitchFamily="34" charset="0"/>
                        <a:ea typeface="Segoe UI" pitchFamily="34" charset="0"/>
                      </a:rPr>
                      <a:t>Bot framework</a:t>
                    </a:r>
                  </a:p>
                </p:txBody>
              </p:sp>
              <p:sp>
                <p:nvSpPr>
                  <p:cNvPr id="6" name="Freeform 29"/>
                  <p:cNvSpPr/>
                  <p:nvPr/>
                </p:nvSpPr>
                <p:spPr bwMode="auto">
                  <a:xfrm>
                    <a:off x="280683" y="1822264"/>
                    <a:ext cx="1961386" cy="81425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844" tIns="146241" rIns="91427" bIns="146241" numCol="1" spcCol="0" rtlCol="0" fromWordArt="0" anchor="ctr" anchorCtr="0" forceAA="0" compatLnSpc="1">
                    <a:prstTxWarp prst="textNoShape">
                      <a:avLst/>
                    </a:prstTxWarp>
                    <a:noAutofit/>
                  </a:bodyPr>
                  <a:lstStyle/>
                  <a:p>
                    <a:pPr defTabSz="931957" fontAlgn="base">
                      <a:lnSpc>
                        <a:spcPct val="90000"/>
                      </a:lnSpc>
                      <a:spcBef>
                        <a:spcPct val="0"/>
                      </a:spcBef>
                      <a:spcAft>
                        <a:spcPct val="0"/>
                      </a:spcAft>
                      <a:defRPr/>
                    </a:pPr>
                    <a:r>
                      <a:rPr lang="en-US" sz="2000" kern="0" dirty="0">
                        <a:gradFill>
                          <a:gsLst>
                            <a:gs pos="0">
                              <a:srgbClr val="FFFFFF"/>
                            </a:gs>
                            <a:gs pos="100000">
                              <a:srgbClr val="FFFFFF"/>
                            </a:gs>
                          </a:gsLst>
                          <a:lin ang="5400000" scaled="0"/>
                        </a:gradFill>
                        <a:latin typeface="Segoe UI Semilight" panose="020B0402040204020203" pitchFamily="34" charset="0"/>
                        <a:ea typeface="Segoe UI" pitchFamily="34" charset="0"/>
                      </a:rPr>
                      <a:t>Cognitive services</a:t>
                    </a:r>
                  </a:p>
                </p:txBody>
              </p:sp>
            </p:grpSp>
            <p:grpSp>
              <p:nvGrpSpPr>
                <p:cNvPr id="14" name="Group 13"/>
                <p:cNvGrpSpPr/>
                <p:nvPr/>
              </p:nvGrpSpPr>
              <p:grpSpPr>
                <a:xfrm>
                  <a:off x="424432" y="2152772"/>
                  <a:ext cx="559489" cy="336545"/>
                  <a:chOff x="3200623" y="2524986"/>
                  <a:chExt cx="427310" cy="273999"/>
                </a:xfrm>
              </p:grpSpPr>
              <p:sp>
                <p:nvSpPr>
                  <p:cNvPr id="12" name="Freeform 221"/>
                  <p:cNvSpPr>
                    <a:spLocks/>
                  </p:cNvSpPr>
                  <p:nvPr/>
                </p:nvSpPr>
                <p:spPr bwMode="auto">
                  <a:xfrm flipH="1">
                    <a:off x="3200623" y="2524986"/>
                    <a:ext cx="427310" cy="273999"/>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3207" tIns="46604" rIns="93207" bIns="46604" numCol="1" anchor="t" anchorCtr="0" compatLnSpc="1">
                    <a:prstTxWarp prst="textNoShape">
                      <a:avLst/>
                    </a:prstTxWarp>
                    <a:noAutofit/>
                  </a:bodyPr>
                  <a:lstStyle/>
                  <a:p>
                    <a:pPr defTabSz="931904">
                      <a:defRPr/>
                    </a:pPr>
                    <a:endParaRPr lang="en-US" sz="1873" kern="0">
                      <a:gradFill>
                        <a:gsLst>
                          <a:gs pos="0">
                            <a:srgbClr val="FFFFFF"/>
                          </a:gs>
                          <a:gs pos="100000">
                            <a:srgbClr val="FFFFFF"/>
                          </a:gs>
                        </a:gsLst>
                        <a:lin ang="5400000" scaled="1"/>
                      </a:gradFill>
                      <a:latin typeface="Segoe UI"/>
                    </a:endParaRPr>
                  </a:p>
                </p:txBody>
              </p:sp>
              <p:sp>
                <p:nvSpPr>
                  <p:cNvPr id="13" name="Freeform 109"/>
                  <p:cNvSpPr>
                    <a:spLocks/>
                  </p:cNvSpPr>
                  <p:nvPr/>
                </p:nvSpPr>
                <p:spPr bwMode="auto">
                  <a:xfrm>
                    <a:off x="3314461" y="2603981"/>
                    <a:ext cx="148228" cy="149333"/>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3207" tIns="46604" rIns="93207" bIns="46604" numCol="1" anchor="t" anchorCtr="0" compatLnSpc="1">
                    <a:prstTxWarp prst="textNoShape">
                      <a:avLst/>
                    </a:prstTxWarp>
                  </a:bodyPr>
                  <a:lstStyle/>
                  <a:p>
                    <a:pPr defTabSz="931904">
                      <a:defRPr/>
                    </a:pPr>
                    <a:endParaRPr lang="en-US" sz="1873" kern="0">
                      <a:gradFill>
                        <a:gsLst>
                          <a:gs pos="0">
                            <a:srgbClr val="FFFFFF"/>
                          </a:gs>
                          <a:gs pos="100000">
                            <a:srgbClr val="FFFFFF"/>
                          </a:gs>
                        </a:gsLst>
                        <a:lin ang="5400000" scaled="1"/>
                      </a:gradFill>
                      <a:latin typeface="Segoe UI"/>
                    </a:endParaRPr>
                  </a:p>
                </p:txBody>
              </p:sp>
            </p:grpSp>
            <p:sp>
              <p:nvSpPr>
                <p:cNvPr id="15" name="Freeform 230"/>
                <p:cNvSpPr/>
                <p:nvPr/>
              </p:nvSpPr>
              <p:spPr bwMode="auto">
                <a:xfrm>
                  <a:off x="2368834" y="2165629"/>
                  <a:ext cx="542136" cy="35175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07" tIns="46604" rIns="93207" bIns="46604" numCol="1" spcCol="0" rtlCol="0" fromWordArt="0" anchor="ctr" anchorCtr="0" forceAA="0" compatLnSpc="1">
                  <a:prstTxWarp prst="textNoShape">
                    <a:avLst/>
                  </a:prstTxWarp>
                  <a:noAutofit/>
                </a:bodyPr>
                <a:lstStyle/>
                <a:p>
                  <a:pPr algn="ctr" defTabSz="950323" fontAlgn="base">
                    <a:spcBef>
                      <a:spcPct val="0"/>
                    </a:spcBef>
                    <a:spcAft>
                      <a:spcPct val="0"/>
                    </a:spcAft>
                    <a:defRPr/>
                  </a:pPr>
                  <a:endParaRPr lang="en-US" sz="2448" kern="0">
                    <a:gradFill>
                      <a:gsLst>
                        <a:gs pos="0">
                          <a:srgbClr val="FFFFFF"/>
                        </a:gs>
                        <a:gs pos="100000">
                          <a:srgbClr val="FFFFFF"/>
                        </a:gs>
                      </a:gsLst>
                      <a:lin ang="5400000" scaled="1"/>
                    </a:gradFill>
                    <a:latin typeface="Segoe UI"/>
                    <a:ea typeface="Segoe UI" pitchFamily="34" charset="0"/>
                  </a:endParaRPr>
                </a:p>
              </p:txBody>
            </p:sp>
          </p:grpSp>
          <p:sp>
            <p:nvSpPr>
              <p:cNvPr id="24" name="Freeform 29">
                <a:extLst>
                  <a:ext uri="{FF2B5EF4-FFF2-40B4-BE49-F238E27FC236}">
                    <a16:creationId xmlns:a16="http://schemas.microsoft.com/office/drawing/2014/main" id="{CB175318-32D6-44BE-87E7-409B62698601}"/>
                  </a:ext>
                </a:extLst>
              </p:cNvPr>
              <p:cNvSpPr/>
              <p:nvPr/>
            </p:nvSpPr>
            <p:spPr bwMode="auto">
              <a:xfrm>
                <a:off x="4686301" y="2581065"/>
                <a:ext cx="2571315" cy="86344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844" tIns="146241" rIns="91427" bIns="146241" numCol="1" spcCol="0" rtlCol="0" fromWordArt="0" anchor="ctr" anchorCtr="0" forceAA="0" compatLnSpc="1">
                <a:prstTxWarp prst="textNoShape">
                  <a:avLst/>
                </a:prstTxWarp>
                <a:noAutofit/>
              </a:bodyPr>
              <a:lstStyle/>
              <a:p>
                <a:pPr defTabSz="931957" fontAlgn="base">
                  <a:lnSpc>
                    <a:spcPct val="90000"/>
                  </a:lnSpc>
                  <a:spcBef>
                    <a:spcPct val="0"/>
                  </a:spcBef>
                  <a:spcAft>
                    <a:spcPct val="0"/>
                  </a:spcAft>
                  <a:defRPr/>
                </a:pPr>
                <a:r>
                  <a:rPr lang="en-US" kern="0" dirty="0">
                    <a:gradFill>
                      <a:gsLst>
                        <a:gs pos="0">
                          <a:srgbClr val="FFFFFF"/>
                        </a:gs>
                        <a:gs pos="100000">
                          <a:srgbClr val="FFFFFF"/>
                        </a:gs>
                      </a:gsLst>
                      <a:lin ang="5400000" scaled="0"/>
                    </a:gradFill>
                    <a:latin typeface="Segoe UI Semilight" panose="020B0402040204020203" pitchFamily="34" charset="0"/>
                    <a:ea typeface="Segoe UI" pitchFamily="34" charset="0"/>
                  </a:rPr>
                  <a:t>Knowledge</a:t>
                </a:r>
              </a:p>
            </p:txBody>
          </p:sp>
        </p:grpSp>
        <p:grpSp>
          <p:nvGrpSpPr>
            <p:cNvPr id="35" name="Group 34">
              <a:extLst>
                <a:ext uri="{FF2B5EF4-FFF2-40B4-BE49-F238E27FC236}">
                  <a16:creationId xmlns:a16="http://schemas.microsoft.com/office/drawing/2014/main" id="{04B99950-888B-4BCE-9D66-8C744784D700}"/>
                </a:ext>
              </a:extLst>
            </p:cNvPr>
            <p:cNvGrpSpPr/>
            <p:nvPr/>
          </p:nvGrpSpPr>
          <p:grpSpPr>
            <a:xfrm>
              <a:off x="4899914" y="2781894"/>
              <a:ext cx="464717" cy="406291"/>
              <a:chOff x="5690450" y="6269810"/>
              <a:chExt cx="668884" cy="614989"/>
            </a:xfrm>
          </p:grpSpPr>
          <p:sp>
            <p:nvSpPr>
              <p:cNvPr id="37" name="Freeform 6">
                <a:extLst>
                  <a:ext uri="{FF2B5EF4-FFF2-40B4-BE49-F238E27FC236}">
                    <a16:creationId xmlns:a16="http://schemas.microsoft.com/office/drawing/2014/main" id="{EBC45E5F-A9DD-4581-BAF5-8DBC5F90C0C3}"/>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39" name="Freeform 7">
                <a:extLst>
                  <a:ext uri="{FF2B5EF4-FFF2-40B4-BE49-F238E27FC236}">
                    <a16:creationId xmlns:a16="http://schemas.microsoft.com/office/drawing/2014/main" id="{031F1CBB-6610-40DF-BF59-B32BA7FDDC6F}"/>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42" name="Freeform 8">
                <a:extLst>
                  <a:ext uri="{FF2B5EF4-FFF2-40B4-BE49-F238E27FC236}">
                    <a16:creationId xmlns:a16="http://schemas.microsoft.com/office/drawing/2014/main" id="{DB1E5C30-DF63-4094-9DF6-A138352B921D}"/>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43" name="Oval 9">
                <a:extLst>
                  <a:ext uri="{FF2B5EF4-FFF2-40B4-BE49-F238E27FC236}">
                    <a16:creationId xmlns:a16="http://schemas.microsoft.com/office/drawing/2014/main" id="{F7E670C3-2DDA-487E-9A57-37E42960FBFD}"/>
                  </a:ext>
                </a:extLst>
              </p:cNvPr>
              <p:cNvSpPr>
                <a:spLocks noChangeArrowheads="1"/>
              </p:cNvSpPr>
              <p:nvPr/>
            </p:nvSpPr>
            <p:spPr bwMode="auto">
              <a:xfrm>
                <a:off x="5949759" y="6745722"/>
                <a:ext cx="61883" cy="61883"/>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44" name="Oval 11">
                <a:extLst>
                  <a:ext uri="{FF2B5EF4-FFF2-40B4-BE49-F238E27FC236}">
                    <a16:creationId xmlns:a16="http://schemas.microsoft.com/office/drawing/2014/main" id="{A0B786ED-7A92-4F90-9A36-D6DCF7394246}"/>
                  </a:ext>
                </a:extLst>
              </p:cNvPr>
              <p:cNvSpPr>
                <a:spLocks noChangeArrowheads="1"/>
              </p:cNvSpPr>
              <p:nvPr/>
            </p:nvSpPr>
            <p:spPr bwMode="auto">
              <a:xfrm>
                <a:off x="6241310" y="6733601"/>
                <a:ext cx="61883" cy="61883"/>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45" name="Oval 12">
                <a:extLst>
                  <a:ext uri="{FF2B5EF4-FFF2-40B4-BE49-F238E27FC236}">
                    <a16:creationId xmlns:a16="http://schemas.microsoft.com/office/drawing/2014/main" id="{88933837-08E3-41E0-A409-90F9C5720D05}"/>
                  </a:ext>
                </a:extLst>
              </p:cNvPr>
              <p:cNvSpPr>
                <a:spLocks noChangeArrowheads="1"/>
              </p:cNvSpPr>
              <p:nvPr/>
            </p:nvSpPr>
            <p:spPr bwMode="auto">
              <a:xfrm>
                <a:off x="6297451" y="6394203"/>
                <a:ext cx="61883" cy="61883"/>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46" name="Freeform 5">
                <a:extLst>
                  <a:ext uri="{FF2B5EF4-FFF2-40B4-BE49-F238E27FC236}">
                    <a16:creationId xmlns:a16="http://schemas.microsoft.com/office/drawing/2014/main" id="{155C7AEB-305A-4068-B902-D145DF7619E5}"/>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47" name="Oval 10">
                <a:extLst>
                  <a:ext uri="{FF2B5EF4-FFF2-40B4-BE49-F238E27FC236}">
                    <a16:creationId xmlns:a16="http://schemas.microsoft.com/office/drawing/2014/main" id="{12104097-4856-4CDC-A55C-4F4C1C6D96E7}"/>
                  </a:ext>
                </a:extLst>
              </p:cNvPr>
              <p:cNvSpPr>
                <a:spLocks noChangeArrowheads="1"/>
              </p:cNvSpPr>
              <p:nvPr/>
            </p:nvSpPr>
            <p:spPr bwMode="auto">
              <a:xfrm>
                <a:off x="6111803" y="6823554"/>
                <a:ext cx="61245" cy="61245"/>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nvGrpSpPr>
              <p:cNvPr id="48" name="Magnifying_Glass">
                <a:extLst>
                  <a:ext uri="{FF2B5EF4-FFF2-40B4-BE49-F238E27FC236}">
                    <a16:creationId xmlns:a16="http://schemas.microsoft.com/office/drawing/2014/main" id="{D2C146EA-78C1-4101-9C90-BB8F8D16FAF5}"/>
                  </a:ext>
                </a:extLst>
              </p:cNvPr>
              <p:cNvGrpSpPr/>
              <p:nvPr/>
            </p:nvGrpSpPr>
            <p:grpSpPr>
              <a:xfrm flipH="1">
                <a:off x="5690450" y="6269810"/>
                <a:ext cx="562017" cy="562017"/>
                <a:chOff x="5741782" y="1706805"/>
                <a:chExt cx="657225" cy="657225"/>
              </a:xfrm>
            </p:grpSpPr>
            <p:sp>
              <p:nvSpPr>
                <p:cNvPr id="49" name="Freeform: Shape 48">
                  <a:extLst>
                    <a:ext uri="{FF2B5EF4-FFF2-40B4-BE49-F238E27FC236}">
                      <a16:creationId xmlns:a16="http://schemas.microsoft.com/office/drawing/2014/main" id="{F9BC96D9-9A4B-494E-A1B8-F1725F9E67B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rgbClr val="FFFFFF">
                    <a:lumMod val="85000"/>
                  </a:srgbClr>
                </a:solidFill>
                <a:ln w="9525" cap="flat">
                  <a:noFill/>
                  <a:prstDash val="solid"/>
                  <a:miter/>
                </a:ln>
              </p:spPr>
              <p:txBody>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50" name="Freeform: Shape 49">
                  <a:extLst>
                    <a:ext uri="{FF2B5EF4-FFF2-40B4-BE49-F238E27FC236}">
                      <a16:creationId xmlns:a16="http://schemas.microsoft.com/office/drawing/2014/main" id="{53F50329-3B82-4762-873D-B82CB26D3468}"/>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51" name="Freeform: Shape 50">
                  <a:extLst>
                    <a:ext uri="{FF2B5EF4-FFF2-40B4-BE49-F238E27FC236}">
                      <a16:creationId xmlns:a16="http://schemas.microsoft.com/office/drawing/2014/main" id="{F335A353-A940-4194-AF64-6D0DCF69CB9B}"/>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52" name="Freeform: Shape 51">
                  <a:extLst>
                    <a:ext uri="{FF2B5EF4-FFF2-40B4-BE49-F238E27FC236}">
                      <a16:creationId xmlns:a16="http://schemas.microsoft.com/office/drawing/2014/main" id="{538CE06A-7C52-4F30-98FA-63BF6922AE95}"/>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grpSp>
      </p:grpSp>
    </p:spTree>
    <p:extLst>
      <p:ext uri="{BB962C8B-B14F-4D97-AF65-F5344CB8AC3E}">
        <p14:creationId xmlns:p14="http://schemas.microsoft.com/office/powerpoint/2010/main" val="73536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p:bldP spid="25" grpId="0"/>
      <p:bldP spid="5" grpId="0" animBg="1"/>
      <p:bldP spid="4" grpId="0" animBg="1"/>
      <p:bldP spid="10" grpId="0" animBg="1"/>
      <p:bldP spid="28" grpId="0"/>
      <p:bldP spid="30" grpId="0" animBg="1"/>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3AEBD4-09DF-4BD3-8086-143CCE5DC895}"/>
              </a:ext>
            </a:extLst>
          </p:cNvPr>
          <p:cNvSpPr/>
          <p:nvPr/>
        </p:nvSpPr>
        <p:spPr bwMode="auto">
          <a:xfrm>
            <a:off x="-1" y="1513258"/>
            <a:ext cx="12436475" cy="830997"/>
          </a:xfrm>
          <a:prstGeom prst="rect">
            <a:avLst/>
          </a:prstGeom>
        </p:spPr>
        <p:txBody>
          <a:bodyPr vert="horz" wrap="square" lIns="0" tIns="0" rIns="0" bIns="0" rtlCol="0" anchor="t">
            <a:spAutoFit/>
          </a:bodyPr>
          <a:lstStyle/>
          <a:p>
            <a:pPr algn="ctr" defTabSz="951304">
              <a:spcBef>
                <a:spcPct val="0"/>
              </a:spcBef>
            </a:pPr>
            <a:r>
              <a:rPr lang="en-US" sz="5400" spc="-51" dirty="0">
                <a:ln w="3175">
                  <a:noFill/>
                </a:ln>
                <a:cs typeface="Segoe UI" pitchFamily="34" charset="0"/>
              </a:rPr>
              <a:t>Resource: AI-Landscape</a:t>
            </a:r>
          </a:p>
        </p:txBody>
      </p:sp>
      <p:sp>
        <p:nvSpPr>
          <p:cNvPr id="3" name="Rectangle 2">
            <a:extLst>
              <a:ext uri="{FF2B5EF4-FFF2-40B4-BE49-F238E27FC236}">
                <a16:creationId xmlns:a16="http://schemas.microsoft.com/office/drawing/2014/main" id="{73994780-34E0-4BA4-9A1C-8DC49EBF33F4}"/>
              </a:ext>
            </a:extLst>
          </p:cNvPr>
          <p:cNvSpPr/>
          <p:nvPr/>
        </p:nvSpPr>
        <p:spPr bwMode="auto">
          <a:xfrm>
            <a:off x="1" y="4650270"/>
            <a:ext cx="9258300" cy="615553"/>
          </a:xfrm>
          <a:prstGeom prst="rect">
            <a:avLst/>
          </a:prstGeom>
        </p:spPr>
        <p:txBody>
          <a:bodyPr vert="horz" wrap="square" lIns="0" tIns="0" rIns="0" bIns="0" rtlCol="0" anchor="t">
            <a:spAutoFit/>
          </a:bodyPr>
          <a:lstStyle/>
          <a:p>
            <a:pPr algn="r" defTabSz="951304">
              <a:spcBef>
                <a:spcPct val="0"/>
              </a:spcBef>
            </a:pPr>
            <a:r>
              <a:rPr lang="en-US" sz="4000" dirty="0">
                <a:solidFill>
                  <a:schemeClr val="accent3"/>
                </a:solidFill>
              </a:rPr>
              <a:t>https://</a:t>
            </a:r>
            <a:r>
              <a:rPr lang="en-US" sz="4000" dirty="0" err="1">
                <a:solidFill>
                  <a:schemeClr val="accent3"/>
                </a:solidFill>
              </a:rPr>
              <a:t>tinyurl.com</a:t>
            </a:r>
            <a:r>
              <a:rPr lang="en-US" sz="4000" dirty="0">
                <a:solidFill>
                  <a:schemeClr val="accent3"/>
                </a:solidFill>
              </a:rPr>
              <a:t>/</a:t>
            </a:r>
            <a:r>
              <a:rPr lang="en-US" sz="4000" dirty="0" err="1">
                <a:solidFill>
                  <a:schemeClr val="accent3"/>
                </a:solidFill>
              </a:rPr>
              <a:t>LearnAI</a:t>
            </a:r>
            <a:r>
              <a:rPr lang="en-US" sz="4000" dirty="0">
                <a:solidFill>
                  <a:schemeClr val="accent3"/>
                </a:solidFill>
              </a:rPr>
              <a:t>-Landscape</a:t>
            </a:r>
            <a:endParaRPr lang="en-US" sz="4000" spc="-51" dirty="0">
              <a:ln w="3175">
                <a:noFill/>
              </a:ln>
              <a:solidFill>
                <a:schemeClr val="accent3"/>
              </a:solidFill>
              <a:cs typeface="Segoe UI" pitchFamily="34" charset="0"/>
            </a:endParaRPr>
          </a:p>
        </p:txBody>
      </p:sp>
    </p:spTree>
    <p:extLst>
      <p:ext uri="{BB962C8B-B14F-4D97-AF65-F5344CB8AC3E}">
        <p14:creationId xmlns:p14="http://schemas.microsoft.com/office/powerpoint/2010/main" val="421306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Straight Connector 65"/>
          <p:cNvCxnSpPr/>
          <p:nvPr/>
        </p:nvCxnSpPr>
        <p:spPr>
          <a:xfrm>
            <a:off x="883" y="2523723"/>
            <a:ext cx="12434711"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bwMode="auto">
          <a:xfrm>
            <a:off x="5569054" y="3674535"/>
            <a:ext cx="6592783" cy="33523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2400" kern="0" dirty="0">
                <a:solidFill>
                  <a:schemeClr val="tx1"/>
                </a:solidFill>
                <a:latin typeface="Segoe UI Semilight" panose="020B0402040204020203" pitchFamily="34" charset="0"/>
                <a:cs typeface="Segoe UI Semilight" panose="020B0402040204020203" pitchFamily="34" charset="0"/>
              </a:rPr>
              <a:t>Cortana</a:t>
            </a:r>
          </a:p>
        </p:txBody>
      </p:sp>
      <p:sp>
        <p:nvSpPr>
          <p:cNvPr id="67" name="Oval 66"/>
          <p:cNvSpPr/>
          <p:nvPr/>
        </p:nvSpPr>
        <p:spPr bwMode="auto">
          <a:xfrm>
            <a:off x="6155841" y="2460233"/>
            <a:ext cx="126982" cy="126982"/>
          </a:xfrm>
          <a:prstGeom prst="ellipse">
            <a:avLst/>
          </a:prstGeom>
          <a:solidFill>
            <a:schemeClr val="accent3"/>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70" name="Oval 69"/>
          <p:cNvSpPr/>
          <p:nvPr/>
        </p:nvSpPr>
        <p:spPr bwMode="auto">
          <a:xfrm>
            <a:off x="8783486" y="2460233"/>
            <a:ext cx="126982" cy="12698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81" name="Oval 80"/>
          <p:cNvSpPr/>
          <p:nvPr/>
        </p:nvSpPr>
        <p:spPr bwMode="auto">
          <a:xfrm>
            <a:off x="11424290" y="2460233"/>
            <a:ext cx="126982" cy="12698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33" name="Rectangle 132"/>
          <p:cNvSpPr/>
          <p:nvPr/>
        </p:nvSpPr>
        <p:spPr bwMode="auto">
          <a:xfrm>
            <a:off x="4339852" y="2976475"/>
            <a:ext cx="5566148" cy="38094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3999" kern="0" dirty="0">
                <a:solidFill>
                  <a:srgbClr val="FF0000"/>
                </a:solidFill>
                <a:latin typeface="+mj-lt"/>
                <a:cs typeface="Segoe UI Semilight" panose="020B0402040204020203" pitchFamily="34" charset="0"/>
              </a:rPr>
              <a:t>Use</a:t>
            </a:r>
            <a:r>
              <a:rPr lang="en-US" sz="3999" kern="0" dirty="0">
                <a:solidFill>
                  <a:schemeClr val="tx2"/>
                </a:solidFill>
                <a:latin typeface="+mj-lt"/>
                <a:cs typeface="Segoe UI Semilight" panose="020B0402040204020203" pitchFamily="34" charset="0"/>
              </a:rPr>
              <a:t> AI - Agent</a:t>
            </a:r>
          </a:p>
        </p:txBody>
      </p:sp>
      <p:grpSp>
        <p:nvGrpSpPr>
          <p:cNvPr id="144" name="Group 14"/>
          <p:cNvGrpSpPr>
            <a:grpSpLocks noChangeAspect="1"/>
          </p:cNvGrpSpPr>
          <p:nvPr/>
        </p:nvGrpSpPr>
        <p:grpSpPr bwMode="auto">
          <a:xfrm>
            <a:off x="8716589" y="1705766"/>
            <a:ext cx="260775" cy="402715"/>
            <a:chOff x="2912" y="2002"/>
            <a:chExt cx="158" cy="244"/>
          </a:xfrm>
        </p:grpSpPr>
        <p:sp>
          <p:nvSpPr>
            <p:cNvPr id="145" name="Rectangle 15"/>
            <p:cNvSpPr>
              <a:spLocks noChangeArrowheads="1"/>
            </p:cNvSpPr>
            <p:nvPr/>
          </p:nvSpPr>
          <p:spPr bwMode="auto">
            <a:xfrm>
              <a:off x="2912" y="2002"/>
              <a:ext cx="67" cy="65"/>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46" name="Rectangle 16"/>
            <p:cNvSpPr>
              <a:spLocks noChangeArrowheads="1"/>
            </p:cNvSpPr>
            <p:nvPr/>
          </p:nvSpPr>
          <p:spPr bwMode="auto">
            <a:xfrm>
              <a:off x="3004" y="2002"/>
              <a:ext cx="66" cy="65"/>
            </a:xfrm>
            <a:prstGeom prst="rect">
              <a:avLst/>
            </a:prstGeom>
            <a:solidFill>
              <a:schemeClr val="tx1"/>
            </a:solid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47" name="Rectangle 17"/>
            <p:cNvSpPr>
              <a:spLocks noChangeArrowheads="1"/>
            </p:cNvSpPr>
            <p:nvPr/>
          </p:nvSpPr>
          <p:spPr bwMode="auto">
            <a:xfrm>
              <a:off x="2912" y="2180"/>
              <a:ext cx="67"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48" name="Rectangle 18"/>
            <p:cNvSpPr>
              <a:spLocks noChangeArrowheads="1"/>
            </p:cNvSpPr>
            <p:nvPr/>
          </p:nvSpPr>
          <p:spPr bwMode="auto">
            <a:xfrm>
              <a:off x="2912" y="2091"/>
              <a:ext cx="158"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nvGrpSpPr>
          <p:cNvPr id="149" name="Group 27"/>
          <p:cNvGrpSpPr>
            <a:grpSpLocks noChangeAspect="1"/>
          </p:cNvGrpSpPr>
          <p:nvPr/>
        </p:nvGrpSpPr>
        <p:grpSpPr bwMode="auto">
          <a:xfrm>
            <a:off x="11273909" y="1716237"/>
            <a:ext cx="427743" cy="381772"/>
            <a:chOff x="3810" y="2105"/>
            <a:chExt cx="214" cy="191"/>
          </a:xfrm>
        </p:grpSpPr>
        <p:sp>
          <p:nvSpPr>
            <p:cNvPr id="150"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51" name="Line 29"/>
            <p:cNvSpPr>
              <a:spLocks noChangeShapeType="1"/>
            </p:cNvSpPr>
            <p:nvPr/>
          </p:nvSpPr>
          <p:spPr bwMode="auto">
            <a:xfrm>
              <a:off x="3931" y="2250"/>
              <a:ext cx="0"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52"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53"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54"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55"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sp>
        <p:nvSpPr>
          <p:cNvPr id="156" name="Rectangle 155"/>
          <p:cNvSpPr/>
          <p:nvPr/>
        </p:nvSpPr>
        <p:spPr bwMode="auto">
          <a:xfrm>
            <a:off x="8427724" y="1434631"/>
            <a:ext cx="4007870" cy="990460"/>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33" name="Group 32"/>
          <p:cNvGrpSpPr/>
          <p:nvPr/>
        </p:nvGrpSpPr>
        <p:grpSpPr>
          <a:xfrm flipV="1">
            <a:off x="5992298" y="1680737"/>
            <a:ext cx="427746" cy="427744"/>
            <a:chOff x="1990795" y="2892107"/>
            <a:chExt cx="557672" cy="557672"/>
          </a:xfrm>
          <a:noFill/>
        </p:grpSpPr>
        <p:sp>
          <p:nvSpPr>
            <p:cNvPr id="34" name="Freeform: Shape 33"/>
            <p:cNvSpPr/>
            <p:nvPr/>
          </p:nvSpPr>
          <p:spPr bwMode="auto">
            <a:xfrm>
              <a:off x="2041470" y="2942782"/>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grp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5" name="Freeform: Shape 34"/>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grp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sp>
        <p:nvSpPr>
          <p:cNvPr id="30" name="Rectangle 29"/>
          <p:cNvSpPr/>
          <p:nvPr/>
        </p:nvSpPr>
        <p:spPr bwMode="auto">
          <a:xfrm>
            <a:off x="5608116" y="4109510"/>
            <a:ext cx="4741229" cy="7880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1599" kern="0" spc="50" dirty="0">
                <a:solidFill>
                  <a:schemeClr val="tx1"/>
                </a:solidFill>
                <a:latin typeface="Segoe UI Semibold" panose="020B0702040204020203" pitchFamily="34" charset="0"/>
                <a:cs typeface="Segoe UI Semibold" panose="020B0702040204020203" pitchFamily="34" charset="0"/>
              </a:rPr>
              <a:t>1,000+ </a:t>
            </a:r>
            <a:r>
              <a:rPr lang="en-US" sz="1599" kern="0" spc="50" dirty="0">
                <a:solidFill>
                  <a:schemeClr val="tx1"/>
                </a:solidFill>
                <a:cs typeface="Segoe UI Semibold" panose="020B0702040204020203" pitchFamily="34" charset="0"/>
              </a:rPr>
              <a:t>skills and knowledge, </a:t>
            </a:r>
            <a:r>
              <a:rPr lang="en-US" sz="1599" kern="0" spc="50" dirty="0">
                <a:solidFill>
                  <a:schemeClr val="tx1"/>
                </a:solidFill>
                <a:latin typeface="Segoe UI Semibold" panose="020B0702040204020203" pitchFamily="34" charset="0"/>
                <a:cs typeface="Segoe UI Semibold" panose="020B0702040204020203" pitchFamily="34" charset="0"/>
              </a:rPr>
              <a:t>133 million </a:t>
            </a:r>
            <a:r>
              <a:rPr lang="en-US" sz="1599" kern="0" spc="50" dirty="0">
                <a:solidFill>
                  <a:schemeClr val="tx1"/>
                </a:solidFill>
                <a:cs typeface="Segoe UI Semilight" panose="020B0402040204020203" pitchFamily="34" charset="0"/>
              </a:rPr>
              <a:t>users | </a:t>
            </a:r>
            <a:r>
              <a:rPr lang="en-US" sz="1599" kern="0" spc="50" dirty="0">
                <a:solidFill>
                  <a:schemeClr val="tx1"/>
                </a:solidFill>
                <a:latin typeface="Segoe UI Semibold" panose="020B0702040204020203" pitchFamily="34" charset="0"/>
                <a:cs typeface="Segoe UI Semibold" panose="020B0702040204020203" pitchFamily="34" charset="0"/>
              </a:rPr>
              <a:t>12 billion </a:t>
            </a:r>
            <a:r>
              <a:rPr lang="en-US" sz="1599" kern="0" spc="50" dirty="0">
                <a:solidFill>
                  <a:schemeClr val="tx1"/>
                </a:solidFill>
                <a:cs typeface="Segoe UI Semilight" panose="020B0402040204020203" pitchFamily="34" charset="0"/>
              </a:rPr>
              <a:t>questions</a:t>
            </a:r>
          </a:p>
          <a:p>
            <a:pPr defTabSz="932293" fontAlgn="base">
              <a:spcBef>
                <a:spcPct val="0"/>
              </a:spcBef>
              <a:spcAft>
                <a:spcPct val="0"/>
              </a:spcAft>
              <a:defRPr/>
            </a:pPr>
            <a:endParaRPr lang="en-US" sz="1599" kern="0" spc="50" dirty="0">
              <a:solidFill>
                <a:schemeClr val="tx1"/>
              </a:solidFill>
              <a:cs typeface="Segoe UI Semibold" panose="020B0702040204020203" pitchFamily="34" charset="0"/>
            </a:endParaRPr>
          </a:p>
        </p:txBody>
      </p:sp>
    </p:spTree>
    <p:extLst>
      <p:ext uri="{BB962C8B-B14F-4D97-AF65-F5344CB8AC3E}">
        <p14:creationId xmlns:p14="http://schemas.microsoft.com/office/powerpoint/2010/main" val="15949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2.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3633</Words>
  <Application>Microsoft Macintosh PowerPoint</Application>
  <PresentationFormat>Custom</PresentationFormat>
  <Paragraphs>594</Paragraphs>
  <Slides>36</Slides>
  <Notes>25</Notes>
  <HiddenSlides>2</HiddenSlides>
  <MMClips>1</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36</vt:i4>
      </vt:variant>
    </vt:vector>
  </HeadingPairs>
  <TitlesOfParts>
    <vt:vector size="48" baseType="lpstr">
      <vt:lpstr>Arial</vt:lpstr>
      <vt:lpstr>Calibri</vt:lpstr>
      <vt:lpstr>Consolas</vt:lpstr>
      <vt:lpstr>Segoe UI</vt:lpstr>
      <vt:lpstr>Segoe UI Light</vt:lpstr>
      <vt:lpstr>Segoe UI Semibold</vt:lpstr>
      <vt:lpstr>Segoe UI Semilight</vt:lpstr>
      <vt:lpstr>Symbol</vt:lpstr>
      <vt:lpstr>Wingdings</vt:lpstr>
      <vt:lpstr>3_WHITE TEMPLATE</vt:lpstr>
      <vt:lpstr>5-50203_Microsoft_Ignite_Template</vt:lpstr>
      <vt:lpstr>think-cell Slide</vt:lpstr>
      <vt:lpstr>PowerPoint Presentation</vt:lpstr>
      <vt:lpstr>WiFi Information</vt:lpstr>
      <vt:lpstr>Introduction to Azure AI Solutions and Technologies  What to Use When</vt:lpstr>
      <vt:lpstr>Introduction to Azure AI Solutions and Technologies  What to Use When</vt:lpstr>
      <vt:lpstr>PowerPoint Presentation</vt:lpstr>
      <vt:lpstr>PowerPoint Presentation</vt:lpstr>
      <vt:lpstr>The Azure AI Landscape</vt:lpstr>
      <vt:lpstr>PowerPoint Presentation</vt:lpstr>
      <vt:lpstr>PowerPoint Presentation</vt:lpstr>
      <vt:lpstr>PowerPoint Presentation</vt:lpstr>
      <vt:lpstr>PowerPoint Presentation</vt:lpstr>
      <vt:lpstr>PowerPoint Presentation</vt:lpstr>
      <vt:lpstr>PowerPoint Presentation</vt:lpstr>
      <vt:lpstr>Microsoft Cognitive Services Give your apps a human side</vt:lpstr>
      <vt:lpstr>Microsoft Cognitive Services</vt:lpstr>
      <vt:lpstr>PowerPoint Presentation</vt:lpstr>
      <vt:lpstr>Knowledge Mining with Azure Search</vt:lpstr>
      <vt:lpstr>PowerPoint Presentation</vt:lpstr>
      <vt:lpstr>Bot Framework - Engage with your users</vt:lpstr>
      <vt:lpstr>Combining Services for real-world applications</vt:lpstr>
      <vt:lpstr>PowerPoint Presentation</vt:lpstr>
      <vt:lpstr>PowerPoint Presentation</vt:lpstr>
      <vt:lpstr>The Data Science Process </vt:lpstr>
      <vt:lpstr>Machine Learning on Azure</vt:lpstr>
      <vt:lpstr>Popular Frameworks</vt:lpstr>
      <vt:lpstr>Azure ML/AI Infrastructure</vt:lpstr>
      <vt:lpstr>PowerPoint Presentation</vt:lpstr>
      <vt:lpstr>Flexible deployment Deploy and manage models on intelligent cloud and edge </vt:lpstr>
      <vt:lpstr>PowerPoint Presentation</vt:lpstr>
      <vt:lpstr>PowerPoint Presentation</vt:lpstr>
      <vt:lpstr>PowerPoint Presentation</vt:lpstr>
      <vt:lpstr>PowerPoint Presentation</vt:lpstr>
      <vt:lpstr>PowerPoint Presentation</vt:lpstr>
      <vt:lpstr>What to Use When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Azure AI Solutions and Technologies  What to Use When</dc:title>
  <dc:creator/>
  <cp:keywords/>
  <cp:lastModifiedBy/>
  <cp:revision>14</cp:revision>
  <dcterms:modified xsi:type="dcterms:W3CDTF">2018-10-29T13:30:59Z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bwoody@microsoft.com</vt:lpwstr>
  </property>
  <property fmtid="{D5CDD505-2E9C-101B-9397-08002B2CF9AE}" pid="5" name="MSIP_Label_f42aa342-8706-4288-bd11-ebb85995028c_SetDate">
    <vt:lpwstr>2018-08-16T16:38:29.7957675Z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